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432" r:id="rId5"/>
    <p:sldId id="433" r:id="rId6"/>
    <p:sldId id="498" r:id="rId7"/>
    <p:sldId id="492" r:id="rId8"/>
    <p:sldId id="493" r:id="rId9"/>
    <p:sldId id="494" r:id="rId10"/>
    <p:sldId id="495" r:id="rId11"/>
    <p:sldId id="496" r:id="rId12"/>
    <p:sldId id="497" r:id="rId13"/>
    <p:sldId id="476" r:id="rId14"/>
    <p:sldId id="479" r:id="rId15"/>
    <p:sldId id="477" r:id="rId16"/>
    <p:sldId id="478" r:id="rId17"/>
    <p:sldId id="506" r:id="rId18"/>
    <p:sldId id="510" r:id="rId19"/>
    <p:sldId id="481" r:id="rId20"/>
    <p:sldId id="443" r:id="rId21"/>
    <p:sldId id="507" r:id="rId22"/>
    <p:sldId id="482" r:id="rId23"/>
    <p:sldId id="500" r:id="rId24"/>
    <p:sldId id="499" r:id="rId25"/>
    <p:sldId id="486" r:id="rId26"/>
    <p:sldId id="487" r:id="rId27"/>
    <p:sldId id="488" r:id="rId28"/>
    <p:sldId id="490" r:id="rId29"/>
    <p:sldId id="508" r:id="rId30"/>
    <p:sldId id="509" r:id="rId31"/>
    <p:sldId id="491" r:id="rId32"/>
    <p:sldId id="502" r:id="rId33"/>
    <p:sldId id="503" r:id="rId34"/>
    <p:sldId id="504" r:id="rId35"/>
    <p:sldId id="484" r:id="rId36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čera Ladislav Ing." initials="KL" lastIdx="16" clrIdx="0"/>
  <p:cmAuthor id="1" name="Lešková Andrea" initials="LA" lastIdx="2" clrIdx="1">
    <p:extLst/>
  </p:cmAuthor>
  <p:cmAuthor id="2" name="Macháčková Petra Ing. (MPSV)" initials="MP" lastIdx="1" clrIdx="2"/>
  <p:cmAuthor id="3" name="Marta" initials="M" lastIdx="12" clrIdx="3"/>
  <p:cmAuthor id="4" name="Hřebíček Robert Jan Mgr. (MPSV)" initials="HRJM(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860A"/>
    <a:srgbClr val="F1A60F"/>
    <a:srgbClr val="F2800E"/>
    <a:srgbClr val="C4AA47"/>
    <a:srgbClr val="FFEF67"/>
    <a:srgbClr val="F2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9621" autoAdjust="0"/>
  </p:normalViewPr>
  <p:slideViewPr>
    <p:cSldViewPr>
      <p:cViewPr varScale="1">
        <p:scale>
          <a:sx n="103" d="100"/>
          <a:sy n="103" d="100"/>
        </p:scale>
        <p:origin x="18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notesViewPr>
    <p:cSldViewPr>
      <p:cViewPr varScale="1">
        <p:scale>
          <a:sx n="74" d="100"/>
          <a:sy n="74" d="100"/>
        </p:scale>
        <p:origin x="-2112" y="-108"/>
      </p:cViewPr>
      <p:guideLst>
        <p:guide orient="horz" pos="3127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118\02%20FEAD\04%20SC%20I\Po&#269;et%20zapojen&#253;ch%20&#353;kol%20a%20d&#283;t&#237;%20nap&#345;&#237;&#269;%20v&#253;zva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118\02%20FEAD\04%20SC%20I\Po&#269;et%20zapojen&#253;ch%20&#353;kol%20a%20d&#283;t&#237;%20nap&#345;&#237;&#269;%20v&#253;zva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ws.mpsv.cz/d/DS14/f/ZZ_PR&#366;&#344;EZOV&#201;/ODD_812/ZPR&#193;VY%20M&#282;S&#205;&#268;N&#205;/OPPMP/Zpr&#225;va_OPPMP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118\02%20FEAD\02%20Horizont&#225;ln&#237;%20FEAD\01%20Finan&#269;n&#237;%20&#345;&#237;zen&#237;%20programu\02%20&#268;erp&#225;n&#237;%20a%20z&#225;vazky%20OP%20PMP\2019\N+3\N+3_gr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Podpořené děti</a:t>
            </a:r>
            <a:r>
              <a:rPr lang="cs-CZ" baseline="0" dirty="0">
                <a:solidFill>
                  <a:schemeClr val="tx1"/>
                </a:solidFill>
              </a:rPr>
              <a:t> z cílové skupiny dle krajů</a:t>
            </a:r>
            <a:endParaRPr lang="cs-CZ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'Podpořené děti z CS'!$B$1</c:f>
              <c:strCache>
                <c:ptCount val="1"/>
                <c:pt idx="0">
                  <c:v>1. výzva - 2015/2016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CS'!$B$2:$B$17</c:f>
            </c:numRef>
          </c:val>
          <c:extLst>
            <c:ext xmlns:c16="http://schemas.microsoft.com/office/drawing/2014/chart" uri="{C3380CC4-5D6E-409C-BE32-E72D297353CC}">
              <c16:uniqueId val="{00000000-4D4C-49E5-932A-0ED219E5BB6A}"/>
            </c:ext>
          </c:extLst>
        </c:ser>
        <c:ser>
          <c:idx val="1"/>
          <c:order val="1"/>
          <c:tx>
            <c:strRef>
              <c:f>'Podpořené děti z CS'!$C$1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CS'!$C$2:$C$17</c:f>
            </c:numRef>
          </c:val>
          <c:extLst>
            <c:ext xmlns:c16="http://schemas.microsoft.com/office/drawing/2014/chart" uri="{C3380CC4-5D6E-409C-BE32-E72D297353CC}">
              <c16:uniqueId val="{00000001-4D4C-49E5-932A-0ED219E5BB6A}"/>
            </c:ext>
          </c:extLst>
        </c:ser>
        <c:ser>
          <c:idx val="2"/>
          <c:order val="2"/>
          <c:tx>
            <c:strRef>
              <c:f>'Podpořené děti z CS'!$D$1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CS'!$D$2:$D$17</c:f>
            </c:numRef>
          </c:val>
          <c:extLst>
            <c:ext xmlns:c16="http://schemas.microsoft.com/office/drawing/2014/chart" uri="{C3380CC4-5D6E-409C-BE32-E72D297353CC}">
              <c16:uniqueId val="{00000002-4D4C-49E5-932A-0ED219E5BB6A}"/>
            </c:ext>
          </c:extLst>
        </c:ser>
        <c:ser>
          <c:idx val="3"/>
          <c:order val="3"/>
          <c:tx>
            <c:strRef>
              <c:f>'Podpořené děti z CS'!$B$1:$E$1</c:f>
              <c:strCache>
                <c:ptCount val="1"/>
                <c:pt idx="0">
                  <c:v>1. výzva - 2015/2016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4"/>
                <c:pt idx="0">
                  <c:v>Liberecký</c:v>
                </c:pt>
                <c:pt idx="1">
                  <c:v>Jihomoravský</c:v>
                </c:pt>
                <c:pt idx="2">
                  <c:v>Praha</c:v>
                </c:pt>
                <c:pt idx="3">
                  <c:v>Vysočina</c:v>
                </c:pt>
                <c:pt idx="4">
                  <c:v>Královehradecký</c:v>
                </c:pt>
                <c:pt idx="5">
                  <c:v>Plzeňský</c:v>
                </c:pt>
                <c:pt idx="6">
                  <c:v>Karlovarský</c:v>
                </c:pt>
                <c:pt idx="7">
                  <c:v>Moravskoslezský</c:v>
                </c:pt>
                <c:pt idx="8">
                  <c:v>Zlínský</c:v>
                </c:pt>
                <c:pt idx="9">
                  <c:v>Středočeský</c:v>
                </c:pt>
                <c:pt idx="10">
                  <c:v>Ústecký</c:v>
                </c:pt>
                <c:pt idx="11">
                  <c:v>Pardubický</c:v>
                </c:pt>
                <c:pt idx="12">
                  <c:v>Olomoucký</c:v>
                </c:pt>
                <c:pt idx="13">
                  <c:v>Jihočeský</c:v>
                </c:pt>
              </c:strCache>
            </c:strRef>
          </c:cat>
          <c:val>
            <c:numRef>
              <c:f>'Podpořené děti z CS'!$E$2:$E$17</c:f>
              <c:numCache>
                <c:formatCode>0%</c:formatCode>
                <c:ptCount val="14"/>
                <c:pt idx="0">
                  <c:v>5.6313993174061432E-2</c:v>
                </c:pt>
                <c:pt idx="1">
                  <c:v>5.0446365311038688E-2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C-49E5-932A-0ED219E5BB6A}"/>
            </c:ext>
          </c:extLst>
        </c:ser>
        <c:ser>
          <c:idx val="4"/>
          <c:order val="4"/>
          <c:tx>
            <c:strRef>
              <c:f>'Podpořené děti z CS'!$F$1</c:f>
              <c:strCache>
                <c:ptCount val="1"/>
                <c:pt idx="0">
                  <c:v>2. výzva - 2016/2017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CS'!$F$2:$F$17</c:f>
            </c:numRef>
          </c:val>
          <c:extLst>
            <c:ext xmlns:c16="http://schemas.microsoft.com/office/drawing/2014/chart" uri="{C3380CC4-5D6E-409C-BE32-E72D297353CC}">
              <c16:uniqueId val="{00000004-4D4C-49E5-932A-0ED219E5BB6A}"/>
            </c:ext>
          </c:extLst>
        </c:ser>
        <c:ser>
          <c:idx val="5"/>
          <c:order val="5"/>
          <c:tx>
            <c:strRef>
              <c:f>'Podpořené děti z CS'!$G$1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CS'!$G$2:$G$17</c:f>
            </c:numRef>
          </c:val>
          <c:extLst>
            <c:ext xmlns:c16="http://schemas.microsoft.com/office/drawing/2014/chart" uri="{C3380CC4-5D6E-409C-BE32-E72D297353CC}">
              <c16:uniqueId val="{00000005-4D4C-49E5-932A-0ED219E5BB6A}"/>
            </c:ext>
          </c:extLst>
        </c:ser>
        <c:ser>
          <c:idx val="6"/>
          <c:order val="6"/>
          <c:tx>
            <c:strRef>
              <c:f>'Podpořené děti z CS'!$F$1:$H$1</c:f>
              <c:strCache>
                <c:ptCount val="1"/>
                <c:pt idx="0">
                  <c:v>2. výzva - 2016/2017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4"/>
                <c:pt idx="0">
                  <c:v>Liberecký</c:v>
                </c:pt>
                <c:pt idx="1">
                  <c:v>Jihomoravský</c:v>
                </c:pt>
                <c:pt idx="2">
                  <c:v>Praha</c:v>
                </c:pt>
                <c:pt idx="3">
                  <c:v>Vysočina</c:v>
                </c:pt>
                <c:pt idx="4">
                  <c:v>Královehradecký</c:v>
                </c:pt>
                <c:pt idx="5">
                  <c:v>Plzeňský</c:v>
                </c:pt>
                <c:pt idx="6">
                  <c:v>Karlovarský</c:v>
                </c:pt>
                <c:pt idx="7">
                  <c:v>Moravskoslezský</c:v>
                </c:pt>
                <c:pt idx="8">
                  <c:v>Zlínský</c:v>
                </c:pt>
                <c:pt idx="9">
                  <c:v>Středočeský</c:v>
                </c:pt>
                <c:pt idx="10">
                  <c:v>Ústecký</c:v>
                </c:pt>
                <c:pt idx="11">
                  <c:v>Pardubický</c:v>
                </c:pt>
                <c:pt idx="12">
                  <c:v>Olomoucký</c:v>
                </c:pt>
                <c:pt idx="13">
                  <c:v>Jihočeský</c:v>
                </c:pt>
              </c:strCache>
            </c:strRef>
          </c:cat>
          <c:val>
            <c:numRef>
              <c:f>'Podpořené děti z CS'!$H$2:$H$17</c:f>
              <c:numCache>
                <c:formatCode>0%</c:formatCode>
                <c:ptCount val="14"/>
                <c:pt idx="0">
                  <c:v>0.10414228879007723</c:v>
                </c:pt>
                <c:pt idx="1">
                  <c:v>0.15715807089609007</c:v>
                </c:pt>
                <c:pt idx="2">
                  <c:v>9.0879793747985826E-2</c:v>
                </c:pt>
                <c:pt idx="3">
                  <c:v>0.17714598141060689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4C-49E5-932A-0ED219E5BB6A}"/>
            </c:ext>
          </c:extLst>
        </c:ser>
        <c:ser>
          <c:idx val="7"/>
          <c:order val="7"/>
          <c:tx>
            <c:strRef>
              <c:f>'Podpořené děti z CS'!$I$1</c:f>
              <c:strCache>
                <c:ptCount val="1"/>
                <c:pt idx="0">
                  <c:v>3. výzva 2017/2018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CS'!$I$2:$I$17</c:f>
            </c:numRef>
          </c:val>
          <c:extLst>
            <c:ext xmlns:c16="http://schemas.microsoft.com/office/drawing/2014/chart" uri="{C3380CC4-5D6E-409C-BE32-E72D297353CC}">
              <c16:uniqueId val="{00000007-4D4C-49E5-932A-0ED219E5BB6A}"/>
            </c:ext>
          </c:extLst>
        </c:ser>
        <c:ser>
          <c:idx val="8"/>
          <c:order val="8"/>
          <c:tx>
            <c:strRef>
              <c:f>'Podpořené děti z CS'!$J$1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CS'!$J$2:$J$17</c:f>
            </c:numRef>
          </c:val>
          <c:extLst>
            <c:ext xmlns:c16="http://schemas.microsoft.com/office/drawing/2014/chart" uri="{C3380CC4-5D6E-409C-BE32-E72D297353CC}">
              <c16:uniqueId val="{00000008-4D4C-49E5-932A-0ED219E5BB6A}"/>
            </c:ext>
          </c:extLst>
        </c:ser>
        <c:ser>
          <c:idx val="9"/>
          <c:order val="9"/>
          <c:tx>
            <c:strRef>
              <c:f>'Podpořené děti z CS'!$K$1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CS'!$K$2:$K$17</c:f>
            </c:numRef>
          </c:val>
          <c:extLst>
            <c:ext xmlns:c16="http://schemas.microsoft.com/office/drawing/2014/chart" uri="{C3380CC4-5D6E-409C-BE32-E72D297353CC}">
              <c16:uniqueId val="{00000009-4D4C-49E5-932A-0ED219E5BB6A}"/>
            </c:ext>
          </c:extLst>
        </c:ser>
        <c:ser>
          <c:idx val="10"/>
          <c:order val="10"/>
          <c:tx>
            <c:strRef>
              <c:f>'Podpořené děti z CS'!$I$1:$L$1</c:f>
              <c:strCache>
                <c:ptCount val="1"/>
                <c:pt idx="0">
                  <c:v>3. výzva 2017/2018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4"/>
                <c:pt idx="0">
                  <c:v>Liberecký</c:v>
                </c:pt>
                <c:pt idx="1">
                  <c:v>Jihomoravský</c:v>
                </c:pt>
                <c:pt idx="2">
                  <c:v>Praha</c:v>
                </c:pt>
                <c:pt idx="3">
                  <c:v>Vysočina</c:v>
                </c:pt>
                <c:pt idx="4">
                  <c:v>Královehradecký</c:v>
                </c:pt>
                <c:pt idx="5">
                  <c:v>Plzeňský</c:v>
                </c:pt>
                <c:pt idx="6">
                  <c:v>Karlovarský</c:v>
                </c:pt>
                <c:pt idx="7">
                  <c:v>Moravskoslezský</c:v>
                </c:pt>
                <c:pt idx="8">
                  <c:v>Zlínský</c:v>
                </c:pt>
                <c:pt idx="9">
                  <c:v>Středočeský</c:v>
                </c:pt>
                <c:pt idx="10">
                  <c:v>Ústecký</c:v>
                </c:pt>
                <c:pt idx="11">
                  <c:v>Pardubický</c:v>
                </c:pt>
                <c:pt idx="12">
                  <c:v>Olomoucký</c:v>
                </c:pt>
                <c:pt idx="13">
                  <c:v>Jihočeský</c:v>
                </c:pt>
              </c:strCache>
            </c:strRef>
          </c:cat>
          <c:val>
            <c:numRef>
              <c:f>'Podpořené děti z CS'!$L$2:$L$17</c:f>
              <c:numCache>
                <c:formatCode>0%</c:formatCode>
                <c:ptCount val="14"/>
                <c:pt idx="0">
                  <c:v>0.1447691887462442</c:v>
                </c:pt>
                <c:pt idx="1">
                  <c:v>0.16748435120960919</c:v>
                </c:pt>
                <c:pt idx="2">
                  <c:v>9.0975788701393986E-2</c:v>
                </c:pt>
                <c:pt idx="3">
                  <c:v>0.30083925112976112</c:v>
                </c:pt>
                <c:pt idx="4">
                  <c:v>0.28101945003353457</c:v>
                </c:pt>
                <c:pt idx="5">
                  <c:v>2.5283797729618165E-2</c:v>
                </c:pt>
                <c:pt idx="6">
                  <c:v>5.9930313588850176E-2</c:v>
                </c:pt>
                <c:pt idx="7">
                  <c:v>0.14061776572524637</c:v>
                </c:pt>
                <c:pt idx="8">
                  <c:v>4.1357370095440084E-2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4C-49E5-932A-0ED219E5BB6A}"/>
            </c:ext>
          </c:extLst>
        </c:ser>
        <c:ser>
          <c:idx val="11"/>
          <c:order val="11"/>
          <c:tx>
            <c:strRef>
              <c:f>'Podpořené děti z CS'!$M$1</c:f>
              <c:strCache>
                <c:ptCount val="1"/>
                <c:pt idx="0">
                  <c:v>4. výzva - 2018/2019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CS'!$M$2:$M$17</c:f>
            </c:numRef>
          </c:val>
          <c:extLst>
            <c:ext xmlns:c16="http://schemas.microsoft.com/office/drawing/2014/chart" uri="{C3380CC4-5D6E-409C-BE32-E72D297353CC}">
              <c16:uniqueId val="{0000000B-4D4C-49E5-932A-0ED219E5BB6A}"/>
            </c:ext>
          </c:extLst>
        </c:ser>
        <c:ser>
          <c:idx val="12"/>
          <c:order val="12"/>
          <c:tx>
            <c:strRef>
              <c:f>'Podpořené děti z CS'!$N$1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CS'!$N$2:$N$17</c:f>
            </c:numRef>
          </c:val>
          <c:extLst>
            <c:ext xmlns:c16="http://schemas.microsoft.com/office/drawing/2014/chart" uri="{C3380CC4-5D6E-409C-BE32-E72D297353CC}">
              <c16:uniqueId val="{0000000C-4D4C-49E5-932A-0ED219E5BB6A}"/>
            </c:ext>
          </c:extLst>
        </c:ser>
        <c:ser>
          <c:idx val="13"/>
          <c:order val="13"/>
          <c:tx>
            <c:strRef>
              <c:f>'Podpořené děti z CS'!$O$1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CS'!$O$2:$O$17</c:f>
            </c:numRef>
          </c:val>
          <c:extLst>
            <c:ext xmlns:c16="http://schemas.microsoft.com/office/drawing/2014/chart" uri="{C3380CC4-5D6E-409C-BE32-E72D297353CC}">
              <c16:uniqueId val="{0000000D-4D4C-49E5-932A-0ED219E5BB6A}"/>
            </c:ext>
          </c:extLst>
        </c:ser>
        <c:ser>
          <c:idx val="14"/>
          <c:order val="14"/>
          <c:tx>
            <c:strRef>
              <c:f>'Podpořené děti z CS'!$P$1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CS'!$P$2:$P$17</c:f>
            </c:numRef>
          </c:val>
          <c:extLst>
            <c:ext xmlns:c16="http://schemas.microsoft.com/office/drawing/2014/chart" uri="{C3380CC4-5D6E-409C-BE32-E72D297353CC}">
              <c16:uniqueId val="{0000000E-4D4C-49E5-932A-0ED219E5BB6A}"/>
            </c:ext>
          </c:extLst>
        </c:ser>
        <c:ser>
          <c:idx val="15"/>
          <c:order val="15"/>
          <c:tx>
            <c:strRef>
              <c:f>'Podpořené děti z CS'!$M$1:$S$1</c:f>
              <c:strCache>
                <c:ptCount val="1"/>
                <c:pt idx="0">
                  <c:v>4. výzva - 2018/2019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4"/>
                <c:pt idx="0">
                  <c:v>Liberecký</c:v>
                </c:pt>
                <c:pt idx="1">
                  <c:v>Jihomoravský</c:v>
                </c:pt>
                <c:pt idx="2">
                  <c:v>Praha</c:v>
                </c:pt>
                <c:pt idx="3">
                  <c:v>Vysočina</c:v>
                </c:pt>
                <c:pt idx="4">
                  <c:v>Královehradecký</c:v>
                </c:pt>
                <c:pt idx="5">
                  <c:v>Plzeňský</c:v>
                </c:pt>
                <c:pt idx="6">
                  <c:v>Karlovarský</c:v>
                </c:pt>
                <c:pt idx="7">
                  <c:v>Moravskoslezský</c:v>
                </c:pt>
                <c:pt idx="8">
                  <c:v>Zlínský</c:v>
                </c:pt>
                <c:pt idx="9">
                  <c:v>Středočeský</c:v>
                </c:pt>
                <c:pt idx="10">
                  <c:v>Ústecký</c:v>
                </c:pt>
                <c:pt idx="11">
                  <c:v>Pardubický</c:v>
                </c:pt>
                <c:pt idx="12">
                  <c:v>Olomoucký</c:v>
                </c:pt>
                <c:pt idx="13">
                  <c:v>Jihočeský</c:v>
                </c:pt>
              </c:strCache>
            </c:strRef>
          </c:cat>
          <c:val>
            <c:numRef>
              <c:f>'Podpořené děti z CS'!$Q$2:$Q$17</c:f>
              <c:numCache>
                <c:formatCode>0%</c:formatCode>
                <c:ptCount val="14"/>
                <c:pt idx="0">
                  <c:v>0.15747126436781608</c:v>
                </c:pt>
                <c:pt idx="1">
                  <c:v>0.19762931034482759</c:v>
                </c:pt>
                <c:pt idx="2">
                  <c:v>5.4652880354505169E-2</c:v>
                </c:pt>
                <c:pt idx="3">
                  <c:v>0.42100456621004567</c:v>
                </c:pt>
                <c:pt idx="4">
                  <c:v>0.16697588126159554</c:v>
                </c:pt>
                <c:pt idx="5">
                  <c:v>3.7313432835820892E-2</c:v>
                </c:pt>
                <c:pt idx="6">
                  <c:v>0.13163163163163163</c:v>
                </c:pt>
                <c:pt idx="7">
                  <c:v>0.16468537010619749</c:v>
                </c:pt>
                <c:pt idx="8">
                  <c:v>0.10892710892710893</c:v>
                </c:pt>
                <c:pt idx="9">
                  <c:v>6.2665702578934682E-2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4C-49E5-932A-0ED219E5BB6A}"/>
            </c:ext>
          </c:extLst>
        </c:ser>
        <c:ser>
          <c:idx val="16"/>
          <c:order val="16"/>
          <c:tx>
            <c:strRef>
              <c:f>'Podpořené děti z CS'!$R$1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CS'!$R$2:$R$17</c:f>
            </c:numRef>
          </c:val>
          <c:extLst>
            <c:ext xmlns:c16="http://schemas.microsoft.com/office/drawing/2014/chart" uri="{C3380CC4-5D6E-409C-BE32-E72D297353CC}">
              <c16:uniqueId val="{00000010-4D4C-49E5-932A-0ED219E5BB6A}"/>
            </c:ext>
          </c:extLst>
        </c:ser>
        <c:ser>
          <c:idx val="17"/>
          <c:order val="17"/>
          <c:tx>
            <c:strRef>
              <c:f>'Podpořené děti z CS'!$S$1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CS'!$S$2:$S$17</c:f>
            </c:numRef>
          </c:val>
          <c:extLst>
            <c:ext xmlns:c16="http://schemas.microsoft.com/office/drawing/2014/chart" uri="{C3380CC4-5D6E-409C-BE32-E72D297353CC}">
              <c16:uniqueId val="{00000011-4D4C-49E5-932A-0ED219E5BB6A}"/>
            </c:ext>
          </c:extLst>
        </c:ser>
        <c:ser>
          <c:idx val="18"/>
          <c:order val="18"/>
          <c:tx>
            <c:strRef>
              <c:f>'Podpořené děti z CS'!$T$1</c:f>
              <c:strCache>
                <c:ptCount val="1"/>
                <c:pt idx="0">
                  <c:v>5. výzva - 2019/2020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CS'!$T$2:$T$17</c:f>
            </c:numRef>
          </c:val>
          <c:extLst>
            <c:ext xmlns:c16="http://schemas.microsoft.com/office/drawing/2014/chart" uri="{C3380CC4-5D6E-409C-BE32-E72D297353CC}">
              <c16:uniqueId val="{00000012-4D4C-49E5-932A-0ED219E5BB6A}"/>
            </c:ext>
          </c:extLst>
        </c:ser>
        <c:ser>
          <c:idx val="19"/>
          <c:order val="19"/>
          <c:tx>
            <c:strRef>
              <c:f>'Podpořené děti z CS'!$U$1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CS'!$U$2:$U$17</c:f>
            </c:numRef>
          </c:val>
          <c:extLst>
            <c:ext xmlns:c16="http://schemas.microsoft.com/office/drawing/2014/chart" uri="{C3380CC4-5D6E-409C-BE32-E72D297353CC}">
              <c16:uniqueId val="{00000013-4D4C-49E5-932A-0ED219E5BB6A}"/>
            </c:ext>
          </c:extLst>
        </c:ser>
        <c:ser>
          <c:idx val="20"/>
          <c:order val="20"/>
          <c:tx>
            <c:strRef>
              <c:f>'Podpořené děti z CS'!$V$1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CS'!$V$2:$V$17</c:f>
            </c:numRef>
          </c:val>
          <c:extLst>
            <c:ext xmlns:c16="http://schemas.microsoft.com/office/drawing/2014/chart" uri="{C3380CC4-5D6E-409C-BE32-E72D297353CC}">
              <c16:uniqueId val="{00000014-4D4C-49E5-932A-0ED219E5BB6A}"/>
            </c:ext>
          </c:extLst>
        </c:ser>
        <c:ser>
          <c:idx val="21"/>
          <c:order val="21"/>
          <c:tx>
            <c:strRef>
              <c:f>'Podpořené děti z CS'!$W$1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CS'!$W$2:$W$17</c:f>
            </c:numRef>
          </c:val>
          <c:extLst>
            <c:ext xmlns:c16="http://schemas.microsoft.com/office/drawing/2014/chart" uri="{C3380CC4-5D6E-409C-BE32-E72D297353CC}">
              <c16:uniqueId val="{00000015-4D4C-49E5-932A-0ED219E5BB6A}"/>
            </c:ext>
          </c:extLst>
        </c:ser>
        <c:ser>
          <c:idx val="22"/>
          <c:order val="22"/>
          <c:tx>
            <c:strRef>
              <c:f>'Podpořené děti z CS'!$T$1:$Z$1</c:f>
              <c:strCache>
                <c:ptCount val="1"/>
                <c:pt idx="0">
                  <c:v>5. výzva - 2019/2020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4"/>
                <c:pt idx="0">
                  <c:v>Liberecký</c:v>
                </c:pt>
                <c:pt idx="1">
                  <c:v>Jihomoravský</c:v>
                </c:pt>
                <c:pt idx="2">
                  <c:v>Praha</c:v>
                </c:pt>
                <c:pt idx="3">
                  <c:v>Vysočina</c:v>
                </c:pt>
                <c:pt idx="4">
                  <c:v>Královehradecký</c:v>
                </c:pt>
                <c:pt idx="5">
                  <c:v>Plzeňský</c:v>
                </c:pt>
                <c:pt idx="6">
                  <c:v>Karlovarský</c:v>
                </c:pt>
                <c:pt idx="7">
                  <c:v>Moravskoslezský</c:v>
                </c:pt>
                <c:pt idx="8">
                  <c:v>Zlínský</c:v>
                </c:pt>
                <c:pt idx="9">
                  <c:v>Středočeský</c:v>
                </c:pt>
                <c:pt idx="10">
                  <c:v>Ústecký</c:v>
                </c:pt>
                <c:pt idx="11">
                  <c:v>Pardubický</c:v>
                </c:pt>
                <c:pt idx="12">
                  <c:v>Olomoucký</c:v>
                </c:pt>
                <c:pt idx="13">
                  <c:v>Jihočeský</c:v>
                </c:pt>
              </c:strCache>
            </c:strRef>
          </c:cat>
          <c:val>
            <c:numRef>
              <c:f>'Podpořené děti z CS'!$X$2:$X$17</c:f>
              <c:numCache>
                <c:formatCode>0%</c:formatCode>
                <c:ptCount val="14"/>
                <c:pt idx="0">
                  <c:v>0.25377920293174533</c:v>
                </c:pt>
                <c:pt idx="1">
                  <c:v>0.28617047408499141</c:v>
                </c:pt>
                <c:pt idx="2">
                  <c:v>0.13273273273273273</c:v>
                </c:pt>
                <c:pt idx="3">
                  <c:v>0.40978593272171254</c:v>
                </c:pt>
                <c:pt idx="4">
                  <c:v>0.23342465753424657</c:v>
                </c:pt>
                <c:pt idx="5">
                  <c:v>0.15130023640661938</c:v>
                </c:pt>
                <c:pt idx="6">
                  <c:v>0.16351118760757316</c:v>
                </c:pt>
                <c:pt idx="7">
                  <c:v>0.25353405544336333</c:v>
                </c:pt>
                <c:pt idx="8">
                  <c:v>0.11861313868613138</c:v>
                </c:pt>
                <c:pt idx="9">
                  <c:v>0.23340587595212187</c:v>
                </c:pt>
                <c:pt idx="10">
                  <c:v>9.643562298659461E-2</c:v>
                </c:pt>
                <c:pt idx="11">
                  <c:v>0.19922949917446339</c:v>
                </c:pt>
                <c:pt idx="12">
                  <c:v>0.17926708484648399</c:v>
                </c:pt>
                <c:pt idx="13">
                  <c:v>2.1266759130836799E-2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4C-49E5-932A-0ED219E5BB6A}"/>
            </c:ext>
          </c:extLst>
        </c:ser>
        <c:ser>
          <c:idx val="23"/>
          <c:order val="23"/>
          <c:tx>
            <c:strRef>
              <c:f>'Podpořené děti z CS'!$Y$1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CS'!$Y$2:$Y$17</c:f>
            </c:numRef>
          </c:val>
          <c:extLst>
            <c:ext xmlns:c16="http://schemas.microsoft.com/office/drawing/2014/chart" uri="{C3380CC4-5D6E-409C-BE32-E72D297353CC}">
              <c16:uniqueId val="{00000017-4D4C-49E5-932A-0ED219E5BB6A}"/>
            </c:ext>
          </c:extLst>
        </c:ser>
        <c:ser>
          <c:idx val="24"/>
          <c:order val="24"/>
          <c:tx>
            <c:strRef>
              <c:f>'Podpořené děti z CS'!$Z$1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'Podpořené děti z CS'!$A$2:$A$17</c:f>
              <c:strCache>
                <c:ptCount val="16"/>
                <c:pt idx="0">
                  <c:v>Kraj</c:v>
                </c:pt>
                <c:pt idx="1">
                  <c:v>Liberecký</c:v>
                </c:pt>
                <c:pt idx="2">
                  <c:v>Jihomoravský</c:v>
                </c:pt>
                <c:pt idx="3">
                  <c:v>Praha</c:v>
                </c:pt>
                <c:pt idx="4">
                  <c:v>Vysočina</c:v>
                </c:pt>
                <c:pt idx="5">
                  <c:v>Královehradecký</c:v>
                </c:pt>
                <c:pt idx="6">
                  <c:v>Plzeňský</c:v>
                </c:pt>
                <c:pt idx="7">
                  <c:v>Karlovarský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Středočeský</c:v>
                </c:pt>
                <c:pt idx="11">
                  <c:v>Ústecký</c:v>
                </c:pt>
                <c:pt idx="12">
                  <c:v>Pardubický</c:v>
                </c:pt>
                <c:pt idx="13">
                  <c:v>Olomoucký</c:v>
                </c:pt>
                <c:pt idx="14">
                  <c:v>Jihočeský</c:v>
                </c:pt>
                <c:pt idx="15">
                  <c:v>celkem</c:v>
                </c:pt>
              </c:strCache>
            </c:strRef>
          </c:cat>
          <c:val>
            <c:numRef>
              <c:f>'Podpořené děti z CS'!$Z$2:$Z$17</c:f>
            </c:numRef>
          </c:val>
          <c:extLst>
            <c:ext xmlns:c16="http://schemas.microsoft.com/office/drawing/2014/chart" uri="{C3380CC4-5D6E-409C-BE32-E72D297353CC}">
              <c16:uniqueId val="{00000018-4D4C-49E5-932A-0ED219E5B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013936"/>
        <c:axId val="495016232"/>
      </c:barChart>
      <c:catAx>
        <c:axId val="49501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016232"/>
        <c:crosses val="autoZero"/>
        <c:auto val="1"/>
        <c:lblAlgn val="ctr"/>
        <c:lblOffset val="100"/>
        <c:noMultiLvlLbl val="0"/>
      </c:catAx>
      <c:valAx>
        <c:axId val="49501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501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Podpořené děti z cílové skupiny dle výzev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'Podpořené děti z CS'!$B$1:$E$1</c:f>
              <c:strCache>
                <c:ptCount val="1"/>
                <c:pt idx="0">
                  <c:v>1. výzva - 2015/2016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'Podpořené děti z CS'!$B$1:$E$1</c:f>
              <c:numCache>
                <c:formatCode>General</c:formatCode>
                <c:ptCount val="1"/>
              </c:numCache>
            </c:numRef>
          </c:cat>
          <c:val>
            <c:numRef>
              <c:f>'Podpořené děti z CS'!$E$17</c:f>
              <c:numCache>
                <c:formatCode>0%</c:formatCode>
                <c:ptCount val="1"/>
                <c:pt idx="0">
                  <c:v>5.3380179242550063E-2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559-A491-65F22C7896E1}"/>
            </c:ext>
          </c:extLst>
        </c:ser>
        <c:ser>
          <c:idx val="1"/>
          <c:order val="1"/>
          <c:tx>
            <c:strRef>
              <c:f>'Podpořené děti z CS'!$F$1:$H$1</c:f>
              <c:strCache>
                <c:ptCount val="1"/>
                <c:pt idx="0">
                  <c:v>2. výzva - 2016/2017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'Podpořené děti z CS'!$H$17</c:f>
              <c:numCache>
                <c:formatCode>0%</c:formatCode>
                <c:ptCount val="1"/>
                <c:pt idx="0">
                  <c:v>0.13233153371119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9-4559-A491-65F22C7896E1}"/>
            </c:ext>
          </c:extLst>
        </c:ser>
        <c:ser>
          <c:idx val="2"/>
          <c:order val="2"/>
          <c:tx>
            <c:strRef>
              <c:f>'Podpořené děti z CS'!$I$1:$L$1</c:f>
              <c:strCache>
                <c:ptCount val="1"/>
                <c:pt idx="0">
                  <c:v>3. výzva 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'Podpořené děti z CS'!$L$17</c:f>
              <c:numCache>
                <c:formatCode>0%</c:formatCode>
                <c:ptCount val="1"/>
                <c:pt idx="0">
                  <c:v>0.1422545416903887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9-4559-A491-65F22C7896E1}"/>
            </c:ext>
          </c:extLst>
        </c:ser>
        <c:ser>
          <c:idx val="3"/>
          <c:order val="3"/>
          <c:tx>
            <c:strRef>
              <c:f>'Podpořené děti z CS'!$M$1:$S$1</c:f>
              <c:strCache>
                <c:ptCount val="1"/>
                <c:pt idx="0">
                  <c:v>4. výzva - 2018/2019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'Podpořené děti z CS'!$Q$17</c:f>
              <c:numCache>
                <c:formatCode>0%</c:formatCode>
                <c:ptCount val="1"/>
                <c:pt idx="0">
                  <c:v>0.14853494939985878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9-4559-A491-65F22C7896E1}"/>
            </c:ext>
          </c:extLst>
        </c:ser>
        <c:ser>
          <c:idx val="4"/>
          <c:order val="4"/>
          <c:tx>
            <c:strRef>
              <c:f>'Podpořené děti z CS'!$T$1:$Z$1</c:f>
              <c:strCache>
                <c:ptCount val="1"/>
                <c:pt idx="0">
                  <c:v>5. výzva - 2019/2020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'Podpořené děti z CS'!$X$17</c:f>
              <c:numCache>
                <c:formatCode>0%</c:formatCode>
                <c:ptCount val="1"/>
                <c:pt idx="0">
                  <c:v>0.19276637341153471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9-4559-A491-65F22C789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2589304"/>
        <c:axId val="582591928"/>
      </c:barChart>
      <c:catAx>
        <c:axId val="58258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591928"/>
        <c:crosses val="autoZero"/>
        <c:auto val="1"/>
        <c:lblAlgn val="ctr"/>
        <c:lblOffset val="100"/>
        <c:noMultiLvlLbl val="0"/>
      </c:catAx>
      <c:valAx>
        <c:axId val="58259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258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214795824940484E-2"/>
          <c:y val="5.9929345952967998E-2"/>
          <c:w val="0.67044959771383716"/>
          <c:h val="0.79773436339325499"/>
        </c:manualLayout>
      </c:layout>
      <c:lineChart>
        <c:grouping val="standard"/>
        <c:varyColors val="0"/>
        <c:ser>
          <c:idx val="1"/>
          <c:order val="0"/>
          <c:tx>
            <c:strRef>
              <c:f>[Zpráva_OPPMP.xlsx]Data_vývoj!$A$20</c:f>
              <c:strCache>
                <c:ptCount val="1"/>
                <c:pt idx="0">
                  <c:v>Vyhlášené výzvy pro SC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[Zpráva_OPPMP.xlsx]Data_vývoj!$B$2:$BD$2</c:f>
              <c:strCache>
                <c:ptCount val="51"/>
                <c:pt idx="0">
                  <c:v>09-15</c:v>
                </c:pt>
                <c:pt idx="1">
                  <c:v>10-15</c:v>
                </c:pt>
                <c:pt idx="2">
                  <c:v>11-15</c:v>
                </c:pt>
                <c:pt idx="3">
                  <c:v>12-15</c:v>
                </c:pt>
                <c:pt idx="4">
                  <c:v>01-16</c:v>
                </c:pt>
                <c:pt idx="5">
                  <c:v>02-16</c:v>
                </c:pt>
                <c:pt idx="6">
                  <c:v>03-16</c:v>
                </c:pt>
                <c:pt idx="7">
                  <c:v>04-16</c:v>
                </c:pt>
                <c:pt idx="8">
                  <c:v>05-16</c:v>
                </c:pt>
                <c:pt idx="9">
                  <c:v>06-16</c:v>
                </c:pt>
                <c:pt idx="10">
                  <c:v>07-16</c:v>
                </c:pt>
                <c:pt idx="11">
                  <c:v>08-16</c:v>
                </c:pt>
                <c:pt idx="12">
                  <c:v>09-16</c:v>
                </c:pt>
                <c:pt idx="13">
                  <c:v>10-16</c:v>
                </c:pt>
                <c:pt idx="14">
                  <c:v>11-16</c:v>
                </c:pt>
                <c:pt idx="15">
                  <c:v>12-16</c:v>
                </c:pt>
                <c:pt idx="16">
                  <c:v>01-17</c:v>
                </c:pt>
                <c:pt idx="17">
                  <c:v>02-17</c:v>
                </c:pt>
                <c:pt idx="18">
                  <c:v>03-17</c:v>
                </c:pt>
                <c:pt idx="19">
                  <c:v>04-17</c:v>
                </c:pt>
                <c:pt idx="20">
                  <c:v>05-17</c:v>
                </c:pt>
                <c:pt idx="21">
                  <c:v>06-17</c:v>
                </c:pt>
                <c:pt idx="22">
                  <c:v>07-17</c:v>
                </c:pt>
                <c:pt idx="23">
                  <c:v>08-17</c:v>
                </c:pt>
                <c:pt idx="24">
                  <c:v>09-17</c:v>
                </c:pt>
                <c:pt idx="25">
                  <c:v>10-17</c:v>
                </c:pt>
                <c:pt idx="26">
                  <c:v>11-17</c:v>
                </c:pt>
                <c:pt idx="27">
                  <c:v>12-17</c:v>
                </c:pt>
                <c:pt idx="28">
                  <c:v>01-18</c:v>
                </c:pt>
                <c:pt idx="29">
                  <c:v>02-18</c:v>
                </c:pt>
                <c:pt idx="30">
                  <c:v>03-18</c:v>
                </c:pt>
                <c:pt idx="31">
                  <c:v>04-18</c:v>
                </c:pt>
                <c:pt idx="32">
                  <c:v>05-18</c:v>
                </c:pt>
                <c:pt idx="33">
                  <c:v>06-18</c:v>
                </c:pt>
                <c:pt idx="34">
                  <c:v>07-18</c:v>
                </c:pt>
                <c:pt idx="35">
                  <c:v>08-18</c:v>
                </c:pt>
                <c:pt idx="36">
                  <c:v>09-18</c:v>
                </c:pt>
                <c:pt idx="37">
                  <c:v>10-18</c:v>
                </c:pt>
                <c:pt idx="38">
                  <c:v>11-18</c:v>
                </c:pt>
                <c:pt idx="39">
                  <c:v>12-18</c:v>
                </c:pt>
                <c:pt idx="40">
                  <c:v>01-19</c:v>
                </c:pt>
                <c:pt idx="41">
                  <c:v>02-19</c:v>
                </c:pt>
                <c:pt idx="42">
                  <c:v>03-19</c:v>
                </c:pt>
                <c:pt idx="43">
                  <c:v>04-19</c:v>
                </c:pt>
                <c:pt idx="44">
                  <c:v>05-19</c:v>
                </c:pt>
                <c:pt idx="45">
                  <c:v>06-19</c:v>
                </c:pt>
                <c:pt idx="46">
                  <c:v>07-19</c:v>
                </c:pt>
                <c:pt idx="47">
                  <c:v>08-19</c:v>
                </c:pt>
                <c:pt idx="48">
                  <c:v>09-19</c:v>
                </c:pt>
                <c:pt idx="49">
                  <c:v>10-19</c:v>
                </c:pt>
                <c:pt idx="50">
                  <c:v>11-19</c:v>
                </c:pt>
              </c:strCache>
            </c:strRef>
          </c:cat>
          <c:val>
            <c:numRef>
              <c:f>[Zpráva_OPPMP.xlsx]Data_vývoj!$B$20:$BD$20</c:f>
              <c:numCache>
                <c:formatCode>0%</c:formatCode>
                <c:ptCount val="51"/>
                <c:pt idx="0">
                  <c:v>0</c:v>
                </c:pt>
                <c:pt idx="1">
                  <c:v>9.9204794659815895E-2</c:v>
                </c:pt>
                <c:pt idx="2">
                  <c:v>0.13718605890100255</c:v>
                </c:pt>
                <c:pt idx="3">
                  <c:v>0.13718605890100255</c:v>
                </c:pt>
                <c:pt idx="4">
                  <c:v>0.13718605890100255</c:v>
                </c:pt>
                <c:pt idx="5">
                  <c:v>0.13721015149399135</c:v>
                </c:pt>
                <c:pt idx="6">
                  <c:v>0.13721015149399135</c:v>
                </c:pt>
                <c:pt idx="7">
                  <c:v>0.31120402363649013</c:v>
                </c:pt>
                <c:pt idx="8">
                  <c:v>0.31120402363649013</c:v>
                </c:pt>
                <c:pt idx="9">
                  <c:v>0.31120402363649013</c:v>
                </c:pt>
                <c:pt idx="10">
                  <c:v>0.31120402363649013</c:v>
                </c:pt>
                <c:pt idx="11">
                  <c:v>0.31120402363649013</c:v>
                </c:pt>
                <c:pt idx="12">
                  <c:v>0.31120402363649013</c:v>
                </c:pt>
                <c:pt idx="13">
                  <c:v>0.31120402363649013</c:v>
                </c:pt>
                <c:pt idx="14">
                  <c:v>0.31120402363649013</c:v>
                </c:pt>
                <c:pt idx="15">
                  <c:v>0.31120402363649013</c:v>
                </c:pt>
                <c:pt idx="16">
                  <c:v>0.31120402363649013</c:v>
                </c:pt>
                <c:pt idx="17">
                  <c:v>0.31120402363649013</c:v>
                </c:pt>
                <c:pt idx="18">
                  <c:v>0.36080642096639809</c:v>
                </c:pt>
                <c:pt idx="19">
                  <c:v>0.36080642096639809</c:v>
                </c:pt>
                <c:pt idx="20">
                  <c:v>0.55332891432864595</c:v>
                </c:pt>
                <c:pt idx="21">
                  <c:v>0.58875919813572308</c:v>
                </c:pt>
                <c:pt idx="22">
                  <c:v>0.58875919813572308</c:v>
                </c:pt>
                <c:pt idx="23">
                  <c:v>0.58875919813572308</c:v>
                </c:pt>
                <c:pt idx="24">
                  <c:v>0.58875919813572308</c:v>
                </c:pt>
                <c:pt idx="25">
                  <c:v>0.58875919813572308</c:v>
                </c:pt>
                <c:pt idx="26">
                  <c:v>0.58875919813572308</c:v>
                </c:pt>
                <c:pt idx="27">
                  <c:v>0.58875919813572308</c:v>
                </c:pt>
                <c:pt idx="28">
                  <c:v>0.58875919813572308</c:v>
                </c:pt>
                <c:pt idx="29">
                  <c:v>0.58875919813572308</c:v>
                </c:pt>
                <c:pt idx="30">
                  <c:v>0.65961976574987724</c:v>
                </c:pt>
                <c:pt idx="31">
                  <c:v>0.65961976574987724</c:v>
                </c:pt>
                <c:pt idx="32">
                  <c:v>0.6808779360341235</c:v>
                </c:pt>
                <c:pt idx="33">
                  <c:v>0.82259907126243181</c:v>
                </c:pt>
                <c:pt idx="34">
                  <c:v>0.82259907126243181</c:v>
                </c:pt>
                <c:pt idx="35">
                  <c:v>0.82543349396699806</c:v>
                </c:pt>
                <c:pt idx="36">
                  <c:v>0.82543349396699806</c:v>
                </c:pt>
                <c:pt idx="37">
                  <c:v>0.82543349396699806</c:v>
                </c:pt>
                <c:pt idx="38">
                  <c:v>0.82543349396699806</c:v>
                </c:pt>
                <c:pt idx="39">
                  <c:v>0.82543349396699806</c:v>
                </c:pt>
                <c:pt idx="40">
                  <c:v>0.82543349396699806</c:v>
                </c:pt>
                <c:pt idx="41">
                  <c:v>0.82543349396699806</c:v>
                </c:pt>
                <c:pt idx="42">
                  <c:v>0.93881040214964473</c:v>
                </c:pt>
                <c:pt idx="43">
                  <c:v>0.93881040214964473</c:v>
                </c:pt>
                <c:pt idx="44">
                  <c:v>0.98274395407042037</c:v>
                </c:pt>
                <c:pt idx="45">
                  <c:v>0.98274395407042037</c:v>
                </c:pt>
                <c:pt idx="46">
                  <c:v>0.98841279947955274</c:v>
                </c:pt>
                <c:pt idx="47">
                  <c:v>0.98841279947955274</c:v>
                </c:pt>
                <c:pt idx="48">
                  <c:v>0.98841279947955274</c:v>
                </c:pt>
                <c:pt idx="49">
                  <c:v>0.98841279947955274</c:v>
                </c:pt>
                <c:pt idx="50">
                  <c:v>0.98841279947955274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5-4ADB-B833-EBAD1BF341FC}"/>
            </c:ext>
          </c:extLst>
        </c:ser>
        <c:ser>
          <c:idx val="2"/>
          <c:order val="1"/>
          <c:tx>
            <c:strRef>
              <c:f>[Zpráva_OPPMP.xlsx]Data_vývoj!$A$21</c:f>
              <c:strCache>
                <c:ptCount val="1"/>
                <c:pt idx="0">
                  <c:v>Zaregistrované žádosti o podporu v SC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[Zpráva_OPPMP.xlsx]Data_vývoj!$B$2:$BD$2</c:f>
              <c:strCache>
                <c:ptCount val="51"/>
                <c:pt idx="0">
                  <c:v>09-15</c:v>
                </c:pt>
                <c:pt idx="1">
                  <c:v>10-15</c:v>
                </c:pt>
                <c:pt idx="2">
                  <c:v>11-15</c:v>
                </c:pt>
                <c:pt idx="3">
                  <c:v>12-15</c:v>
                </c:pt>
                <c:pt idx="4">
                  <c:v>01-16</c:v>
                </c:pt>
                <c:pt idx="5">
                  <c:v>02-16</c:v>
                </c:pt>
                <c:pt idx="6">
                  <c:v>03-16</c:v>
                </c:pt>
                <c:pt idx="7">
                  <c:v>04-16</c:v>
                </c:pt>
                <c:pt idx="8">
                  <c:v>05-16</c:v>
                </c:pt>
                <c:pt idx="9">
                  <c:v>06-16</c:v>
                </c:pt>
                <c:pt idx="10">
                  <c:v>07-16</c:v>
                </c:pt>
                <c:pt idx="11">
                  <c:v>08-16</c:v>
                </c:pt>
                <c:pt idx="12">
                  <c:v>09-16</c:v>
                </c:pt>
                <c:pt idx="13">
                  <c:v>10-16</c:v>
                </c:pt>
                <c:pt idx="14">
                  <c:v>11-16</c:v>
                </c:pt>
                <c:pt idx="15">
                  <c:v>12-16</c:v>
                </c:pt>
                <c:pt idx="16">
                  <c:v>01-17</c:v>
                </c:pt>
                <c:pt idx="17">
                  <c:v>02-17</c:v>
                </c:pt>
                <c:pt idx="18">
                  <c:v>03-17</c:v>
                </c:pt>
                <c:pt idx="19">
                  <c:v>04-17</c:v>
                </c:pt>
                <c:pt idx="20">
                  <c:v>05-17</c:v>
                </c:pt>
                <c:pt idx="21">
                  <c:v>06-17</c:v>
                </c:pt>
                <c:pt idx="22">
                  <c:v>07-17</c:v>
                </c:pt>
                <c:pt idx="23">
                  <c:v>08-17</c:v>
                </c:pt>
                <c:pt idx="24">
                  <c:v>09-17</c:v>
                </c:pt>
                <c:pt idx="25">
                  <c:v>10-17</c:v>
                </c:pt>
                <c:pt idx="26">
                  <c:v>11-17</c:v>
                </c:pt>
                <c:pt idx="27">
                  <c:v>12-17</c:v>
                </c:pt>
                <c:pt idx="28">
                  <c:v>01-18</c:v>
                </c:pt>
                <c:pt idx="29">
                  <c:v>02-18</c:v>
                </c:pt>
                <c:pt idx="30">
                  <c:v>03-18</c:v>
                </c:pt>
                <c:pt idx="31">
                  <c:v>04-18</c:v>
                </c:pt>
                <c:pt idx="32">
                  <c:v>05-18</c:v>
                </c:pt>
                <c:pt idx="33">
                  <c:v>06-18</c:v>
                </c:pt>
                <c:pt idx="34">
                  <c:v>07-18</c:v>
                </c:pt>
                <c:pt idx="35">
                  <c:v>08-18</c:v>
                </c:pt>
                <c:pt idx="36">
                  <c:v>09-18</c:v>
                </c:pt>
                <c:pt idx="37">
                  <c:v>10-18</c:v>
                </c:pt>
                <c:pt idx="38">
                  <c:v>11-18</c:v>
                </c:pt>
                <c:pt idx="39">
                  <c:v>12-18</c:v>
                </c:pt>
                <c:pt idx="40">
                  <c:v>01-19</c:v>
                </c:pt>
                <c:pt idx="41">
                  <c:v>02-19</c:v>
                </c:pt>
                <c:pt idx="42">
                  <c:v>03-19</c:v>
                </c:pt>
                <c:pt idx="43">
                  <c:v>04-19</c:v>
                </c:pt>
                <c:pt idx="44">
                  <c:v>05-19</c:v>
                </c:pt>
                <c:pt idx="45">
                  <c:v>06-19</c:v>
                </c:pt>
                <c:pt idx="46">
                  <c:v>07-19</c:v>
                </c:pt>
                <c:pt idx="47">
                  <c:v>08-19</c:v>
                </c:pt>
                <c:pt idx="48">
                  <c:v>09-19</c:v>
                </c:pt>
                <c:pt idx="49">
                  <c:v>10-19</c:v>
                </c:pt>
                <c:pt idx="50">
                  <c:v>11-19</c:v>
                </c:pt>
              </c:strCache>
            </c:strRef>
          </c:cat>
          <c:val>
            <c:numRef>
              <c:f>[Zpráva_OPPMP.xlsx]Data_vývoj!$B$21:$BD$21</c:f>
              <c:numCache>
                <c:formatCode>0%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9.9063073524587583E-2</c:v>
                </c:pt>
                <c:pt idx="3">
                  <c:v>9.9063073524587583E-2</c:v>
                </c:pt>
                <c:pt idx="4">
                  <c:v>0.10307651970388132</c:v>
                </c:pt>
                <c:pt idx="5">
                  <c:v>0.10307651970388132</c:v>
                </c:pt>
                <c:pt idx="6">
                  <c:v>0.10307651970388132</c:v>
                </c:pt>
                <c:pt idx="7">
                  <c:v>0.10307651970388132</c:v>
                </c:pt>
                <c:pt idx="8">
                  <c:v>0.10321384464949485</c:v>
                </c:pt>
                <c:pt idx="9">
                  <c:v>0.12877687576423258</c:v>
                </c:pt>
                <c:pt idx="10">
                  <c:v>0.1268442807646937</c:v>
                </c:pt>
                <c:pt idx="11">
                  <c:v>0.1268442807646937</c:v>
                </c:pt>
                <c:pt idx="12">
                  <c:v>0.12618708159593353</c:v>
                </c:pt>
                <c:pt idx="13">
                  <c:v>0.27183530948141837</c:v>
                </c:pt>
                <c:pt idx="14">
                  <c:v>0.27183530948141837</c:v>
                </c:pt>
                <c:pt idx="15">
                  <c:v>0.27183530948141837</c:v>
                </c:pt>
                <c:pt idx="16">
                  <c:v>0.27183530948141837</c:v>
                </c:pt>
                <c:pt idx="17">
                  <c:v>0.27183530948141837</c:v>
                </c:pt>
                <c:pt idx="18">
                  <c:v>0.27183530948141837</c:v>
                </c:pt>
                <c:pt idx="19">
                  <c:v>0.27183530948141837</c:v>
                </c:pt>
                <c:pt idx="20">
                  <c:v>0.54420915927670432</c:v>
                </c:pt>
                <c:pt idx="21">
                  <c:v>0.54420915927670432</c:v>
                </c:pt>
                <c:pt idx="22">
                  <c:v>0.54420915927670432</c:v>
                </c:pt>
                <c:pt idx="23">
                  <c:v>0.54420915927670432</c:v>
                </c:pt>
                <c:pt idx="24">
                  <c:v>0.54420915927670432</c:v>
                </c:pt>
                <c:pt idx="25">
                  <c:v>0.54420915927670432</c:v>
                </c:pt>
                <c:pt idx="26">
                  <c:v>0.54420915927670432</c:v>
                </c:pt>
                <c:pt idx="27">
                  <c:v>0.54420915927670432</c:v>
                </c:pt>
                <c:pt idx="28">
                  <c:v>0.54420915927670432</c:v>
                </c:pt>
                <c:pt idx="29">
                  <c:v>0.54420915927670432</c:v>
                </c:pt>
                <c:pt idx="30">
                  <c:v>0.54420915927670432</c:v>
                </c:pt>
                <c:pt idx="31">
                  <c:v>0.63871164666964497</c:v>
                </c:pt>
                <c:pt idx="32">
                  <c:v>0.63871164666964497</c:v>
                </c:pt>
                <c:pt idx="33">
                  <c:v>0.63871164666964497</c:v>
                </c:pt>
                <c:pt idx="34">
                  <c:v>0.63871164666964497</c:v>
                </c:pt>
                <c:pt idx="35">
                  <c:v>0.63871164666964497</c:v>
                </c:pt>
                <c:pt idx="36">
                  <c:v>0.63871164666964497</c:v>
                </c:pt>
                <c:pt idx="37">
                  <c:v>0.64151630793581316</c:v>
                </c:pt>
                <c:pt idx="38">
                  <c:v>0.64151630793581316</c:v>
                </c:pt>
                <c:pt idx="39">
                  <c:v>0.64151630793581316</c:v>
                </c:pt>
                <c:pt idx="40">
                  <c:v>0.64151630793581316</c:v>
                </c:pt>
                <c:pt idx="41">
                  <c:v>0.64151630793581316</c:v>
                </c:pt>
                <c:pt idx="42">
                  <c:v>0.64151630793581316</c:v>
                </c:pt>
                <c:pt idx="43">
                  <c:v>0.71994336695980676</c:v>
                </c:pt>
                <c:pt idx="44">
                  <c:v>0.78230066646026242</c:v>
                </c:pt>
                <c:pt idx="45">
                  <c:v>0.78230066646026242</c:v>
                </c:pt>
                <c:pt idx="46">
                  <c:v>0.78230066646026242</c:v>
                </c:pt>
                <c:pt idx="47">
                  <c:v>0.78230066646026242</c:v>
                </c:pt>
                <c:pt idx="48">
                  <c:v>0.78230066646026242</c:v>
                </c:pt>
                <c:pt idx="49">
                  <c:v>0.78230066646026242</c:v>
                </c:pt>
                <c:pt idx="50">
                  <c:v>0.78230066646026242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5-4ADB-B833-EBAD1BF341FC}"/>
            </c:ext>
          </c:extLst>
        </c:ser>
        <c:ser>
          <c:idx val="3"/>
          <c:order val="2"/>
          <c:tx>
            <c:strRef>
              <c:f>[Zpráva_OPPMP.xlsx]Data_vývoj!$A$22</c:f>
              <c:strCache>
                <c:ptCount val="1"/>
                <c:pt idx="0">
                  <c:v>Vydané právní akty o poskytnutí podpory v SC </c:v>
                </c:pt>
              </c:strCache>
            </c:strRef>
          </c:tx>
          <c:spPr>
            <a:ln w="31750">
              <a:solidFill>
                <a:srgbClr val="8064A2"/>
              </a:solidFill>
            </a:ln>
          </c:spPr>
          <c:marker>
            <c:symbol val="none"/>
          </c:marker>
          <c:cat>
            <c:strRef>
              <c:f>[Zpráva_OPPMP.xlsx]Data_vývoj!$B$2:$BD$2</c:f>
              <c:strCache>
                <c:ptCount val="51"/>
                <c:pt idx="0">
                  <c:v>09-15</c:v>
                </c:pt>
                <c:pt idx="1">
                  <c:v>10-15</c:v>
                </c:pt>
                <c:pt idx="2">
                  <c:v>11-15</c:v>
                </c:pt>
                <c:pt idx="3">
                  <c:v>12-15</c:v>
                </c:pt>
                <c:pt idx="4">
                  <c:v>01-16</c:v>
                </c:pt>
                <c:pt idx="5">
                  <c:v>02-16</c:v>
                </c:pt>
                <c:pt idx="6">
                  <c:v>03-16</c:v>
                </c:pt>
                <c:pt idx="7">
                  <c:v>04-16</c:v>
                </c:pt>
                <c:pt idx="8">
                  <c:v>05-16</c:v>
                </c:pt>
                <c:pt idx="9">
                  <c:v>06-16</c:v>
                </c:pt>
                <c:pt idx="10">
                  <c:v>07-16</c:v>
                </c:pt>
                <c:pt idx="11">
                  <c:v>08-16</c:v>
                </c:pt>
                <c:pt idx="12">
                  <c:v>09-16</c:v>
                </c:pt>
                <c:pt idx="13">
                  <c:v>10-16</c:v>
                </c:pt>
                <c:pt idx="14">
                  <c:v>11-16</c:v>
                </c:pt>
                <c:pt idx="15">
                  <c:v>12-16</c:v>
                </c:pt>
                <c:pt idx="16">
                  <c:v>01-17</c:v>
                </c:pt>
                <c:pt idx="17">
                  <c:v>02-17</c:v>
                </c:pt>
                <c:pt idx="18">
                  <c:v>03-17</c:v>
                </c:pt>
                <c:pt idx="19">
                  <c:v>04-17</c:v>
                </c:pt>
                <c:pt idx="20">
                  <c:v>05-17</c:v>
                </c:pt>
                <c:pt idx="21">
                  <c:v>06-17</c:v>
                </c:pt>
                <c:pt idx="22">
                  <c:v>07-17</c:v>
                </c:pt>
                <c:pt idx="23">
                  <c:v>08-17</c:v>
                </c:pt>
                <c:pt idx="24">
                  <c:v>09-17</c:v>
                </c:pt>
                <c:pt idx="25">
                  <c:v>10-17</c:v>
                </c:pt>
                <c:pt idx="26">
                  <c:v>11-17</c:v>
                </c:pt>
                <c:pt idx="27">
                  <c:v>12-17</c:v>
                </c:pt>
                <c:pt idx="28">
                  <c:v>01-18</c:v>
                </c:pt>
                <c:pt idx="29">
                  <c:v>02-18</c:v>
                </c:pt>
                <c:pt idx="30">
                  <c:v>03-18</c:v>
                </c:pt>
                <c:pt idx="31">
                  <c:v>04-18</c:v>
                </c:pt>
                <c:pt idx="32">
                  <c:v>05-18</c:v>
                </c:pt>
                <c:pt idx="33">
                  <c:v>06-18</c:v>
                </c:pt>
                <c:pt idx="34">
                  <c:v>07-18</c:v>
                </c:pt>
                <c:pt idx="35">
                  <c:v>08-18</c:v>
                </c:pt>
                <c:pt idx="36">
                  <c:v>09-18</c:v>
                </c:pt>
                <c:pt idx="37">
                  <c:v>10-18</c:v>
                </c:pt>
                <c:pt idx="38">
                  <c:v>11-18</c:v>
                </c:pt>
                <c:pt idx="39">
                  <c:v>12-18</c:v>
                </c:pt>
                <c:pt idx="40">
                  <c:v>01-19</c:v>
                </c:pt>
                <c:pt idx="41">
                  <c:v>02-19</c:v>
                </c:pt>
                <c:pt idx="42">
                  <c:v>03-19</c:v>
                </c:pt>
                <c:pt idx="43">
                  <c:v>04-19</c:v>
                </c:pt>
                <c:pt idx="44">
                  <c:v>05-19</c:v>
                </c:pt>
                <c:pt idx="45">
                  <c:v>06-19</c:v>
                </c:pt>
                <c:pt idx="46">
                  <c:v>07-19</c:v>
                </c:pt>
                <c:pt idx="47">
                  <c:v>08-19</c:v>
                </c:pt>
                <c:pt idx="48">
                  <c:v>09-19</c:v>
                </c:pt>
                <c:pt idx="49">
                  <c:v>10-19</c:v>
                </c:pt>
                <c:pt idx="50">
                  <c:v>11-19</c:v>
                </c:pt>
              </c:strCache>
            </c:strRef>
          </c:cat>
          <c:val>
            <c:numRef>
              <c:f>[Zpráva_OPPMP.xlsx]Data_vývoj!$B$22:$BD$22</c:f>
              <c:numCache>
                <c:formatCode>0%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9.9063073524587583E-2</c:v>
                </c:pt>
                <c:pt idx="4">
                  <c:v>9.9063073524587583E-2</c:v>
                </c:pt>
                <c:pt idx="5">
                  <c:v>9.9063073524587583E-2</c:v>
                </c:pt>
                <c:pt idx="6">
                  <c:v>9.9063073524587583E-2</c:v>
                </c:pt>
                <c:pt idx="7">
                  <c:v>9.9063073524587583E-2</c:v>
                </c:pt>
                <c:pt idx="8">
                  <c:v>0.10201512477139325</c:v>
                </c:pt>
                <c:pt idx="9">
                  <c:v>0.10320677276484695</c:v>
                </c:pt>
                <c:pt idx="10">
                  <c:v>0.1012741783321926</c:v>
                </c:pt>
                <c:pt idx="11">
                  <c:v>0.10751570744023115</c:v>
                </c:pt>
                <c:pt idx="12">
                  <c:v>0.11936604335739504</c:v>
                </c:pt>
                <c:pt idx="13">
                  <c:v>0.12618708159593353</c:v>
                </c:pt>
                <c:pt idx="14">
                  <c:v>0.12618708159593353</c:v>
                </c:pt>
                <c:pt idx="15">
                  <c:v>0.12618708159593353</c:v>
                </c:pt>
                <c:pt idx="16">
                  <c:v>0.12618708159593353</c:v>
                </c:pt>
                <c:pt idx="17">
                  <c:v>0.27183530948141837</c:v>
                </c:pt>
                <c:pt idx="18">
                  <c:v>0.27183530948141837</c:v>
                </c:pt>
                <c:pt idx="19">
                  <c:v>0.27183530948141837</c:v>
                </c:pt>
                <c:pt idx="20">
                  <c:v>0.27183530948141837</c:v>
                </c:pt>
                <c:pt idx="21">
                  <c:v>0.46425576362630183</c:v>
                </c:pt>
                <c:pt idx="22">
                  <c:v>0.46425576362630183</c:v>
                </c:pt>
                <c:pt idx="23">
                  <c:v>0.46425576362630183</c:v>
                </c:pt>
                <c:pt idx="24">
                  <c:v>0.54420915927670432</c:v>
                </c:pt>
                <c:pt idx="25">
                  <c:v>0.54420915927670432</c:v>
                </c:pt>
                <c:pt idx="26">
                  <c:v>0.54420915927670432</c:v>
                </c:pt>
                <c:pt idx="27">
                  <c:v>0.54420915927670432</c:v>
                </c:pt>
                <c:pt idx="28">
                  <c:v>0.54420915927670432</c:v>
                </c:pt>
                <c:pt idx="29">
                  <c:v>0.54420915927670432</c:v>
                </c:pt>
                <c:pt idx="30">
                  <c:v>0.54420915927670432</c:v>
                </c:pt>
                <c:pt idx="31">
                  <c:v>0.54420915927670432</c:v>
                </c:pt>
                <c:pt idx="32">
                  <c:v>0.54420915927670432</c:v>
                </c:pt>
                <c:pt idx="33">
                  <c:v>0.54420915927670432</c:v>
                </c:pt>
                <c:pt idx="34">
                  <c:v>0.54420915927670432</c:v>
                </c:pt>
                <c:pt idx="35">
                  <c:v>0.63916231987967098</c:v>
                </c:pt>
                <c:pt idx="36">
                  <c:v>0.63916231987967098</c:v>
                </c:pt>
                <c:pt idx="37">
                  <c:v>0.63916231987967098</c:v>
                </c:pt>
                <c:pt idx="38">
                  <c:v>0.63916231987967098</c:v>
                </c:pt>
                <c:pt idx="39">
                  <c:v>0.64130089181026617</c:v>
                </c:pt>
                <c:pt idx="40">
                  <c:v>0.7830220270385746</c:v>
                </c:pt>
                <c:pt idx="41">
                  <c:v>0.7830220270385746</c:v>
                </c:pt>
                <c:pt idx="42">
                  <c:v>0.7830220270385746</c:v>
                </c:pt>
                <c:pt idx="43">
                  <c:v>0.7830220270385746</c:v>
                </c:pt>
                <c:pt idx="44">
                  <c:v>0.7830220270385746</c:v>
                </c:pt>
                <c:pt idx="45">
                  <c:v>0.7830220270385746</c:v>
                </c:pt>
                <c:pt idx="46">
                  <c:v>0.7830220270385746</c:v>
                </c:pt>
                <c:pt idx="47">
                  <c:v>0.90964277530830673</c:v>
                </c:pt>
                <c:pt idx="48">
                  <c:v>0.94131178018642458</c:v>
                </c:pt>
                <c:pt idx="49">
                  <c:v>0.94131178018642458</c:v>
                </c:pt>
                <c:pt idx="50">
                  <c:v>0.94131178018642458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5-4ADB-B833-EBAD1BF341FC}"/>
            </c:ext>
          </c:extLst>
        </c:ser>
        <c:ser>
          <c:idx val="4"/>
          <c:order val="3"/>
          <c:tx>
            <c:strRef>
              <c:f>[Zpráva_OPPMP.xlsx]Data_vývoj!$A$24</c:f>
              <c:strCache>
                <c:ptCount val="1"/>
                <c:pt idx="0">
                  <c:v>Žádosti o platbu autorizované ŘO v SC</c:v>
                </c:pt>
              </c:strCache>
            </c:strRef>
          </c:tx>
          <c:spPr>
            <a:ln w="31750">
              <a:solidFill>
                <a:srgbClr val="47CBCB"/>
              </a:solidFill>
            </a:ln>
          </c:spPr>
          <c:marker>
            <c:symbol val="none"/>
          </c:marker>
          <c:cat>
            <c:strRef>
              <c:f>[Zpráva_OPPMP.xlsx]Data_vývoj!$B$2:$BD$2</c:f>
              <c:strCache>
                <c:ptCount val="51"/>
                <c:pt idx="0">
                  <c:v>09-15</c:v>
                </c:pt>
                <c:pt idx="1">
                  <c:v>10-15</c:v>
                </c:pt>
                <c:pt idx="2">
                  <c:v>11-15</c:v>
                </c:pt>
                <c:pt idx="3">
                  <c:v>12-15</c:v>
                </c:pt>
                <c:pt idx="4">
                  <c:v>01-16</c:v>
                </c:pt>
                <c:pt idx="5">
                  <c:v>02-16</c:v>
                </c:pt>
                <c:pt idx="6">
                  <c:v>03-16</c:v>
                </c:pt>
                <c:pt idx="7">
                  <c:v>04-16</c:v>
                </c:pt>
                <c:pt idx="8">
                  <c:v>05-16</c:v>
                </c:pt>
                <c:pt idx="9">
                  <c:v>06-16</c:v>
                </c:pt>
                <c:pt idx="10">
                  <c:v>07-16</c:v>
                </c:pt>
                <c:pt idx="11">
                  <c:v>08-16</c:v>
                </c:pt>
                <c:pt idx="12">
                  <c:v>09-16</c:v>
                </c:pt>
                <c:pt idx="13">
                  <c:v>10-16</c:v>
                </c:pt>
                <c:pt idx="14">
                  <c:v>11-16</c:v>
                </c:pt>
                <c:pt idx="15">
                  <c:v>12-16</c:v>
                </c:pt>
                <c:pt idx="16">
                  <c:v>01-17</c:v>
                </c:pt>
                <c:pt idx="17">
                  <c:v>02-17</c:v>
                </c:pt>
                <c:pt idx="18">
                  <c:v>03-17</c:v>
                </c:pt>
                <c:pt idx="19">
                  <c:v>04-17</c:v>
                </c:pt>
                <c:pt idx="20">
                  <c:v>05-17</c:v>
                </c:pt>
                <c:pt idx="21">
                  <c:v>06-17</c:v>
                </c:pt>
                <c:pt idx="22">
                  <c:v>07-17</c:v>
                </c:pt>
                <c:pt idx="23">
                  <c:v>08-17</c:v>
                </c:pt>
                <c:pt idx="24">
                  <c:v>09-17</c:v>
                </c:pt>
                <c:pt idx="25">
                  <c:v>10-17</c:v>
                </c:pt>
                <c:pt idx="26">
                  <c:v>11-17</c:v>
                </c:pt>
                <c:pt idx="27">
                  <c:v>12-17</c:v>
                </c:pt>
                <c:pt idx="28">
                  <c:v>01-18</c:v>
                </c:pt>
                <c:pt idx="29">
                  <c:v>02-18</c:v>
                </c:pt>
                <c:pt idx="30">
                  <c:v>03-18</c:v>
                </c:pt>
                <c:pt idx="31">
                  <c:v>04-18</c:v>
                </c:pt>
                <c:pt idx="32">
                  <c:v>05-18</c:v>
                </c:pt>
                <c:pt idx="33">
                  <c:v>06-18</c:v>
                </c:pt>
                <c:pt idx="34">
                  <c:v>07-18</c:v>
                </c:pt>
                <c:pt idx="35">
                  <c:v>08-18</c:v>
                </c:pt>
                <c:pt idx="36">
                  <c:v>09-18</c:v>
                </c:pt>
                <c:pt idx="37">
                  <c:v>10-18</c:v>
                </c:pt>
                <c:pt idx="38">
                  <c:v>11-18</c:v>
                </c:pt>
                <c:pt idx="39">
                  <c:v>12-18</c:v>
                </c:pt>
                <c:pt idx="40">
                  <c:v>01-19</c:v>
                </c:pt>
                <c:pt idx="41">
                  <c:v>02-19</c:v>
                </c:pt>
                <c:pt idx="42">
                  <c:v>03-19</c:v>
                </c:pt>
                <c:pt idx="43">
                  <c:v>04-19</c:v>
                </c:pt>
                <c:pt idx="44">
                  <c:v>05-19</c:v>
                </c:pt>
                <c:pt idx="45">
                  <c:v>06-19</c:v>
                </c:pt>
                <c:pt idx="46">
                  <c:v>07-19</c:v>
                </c:pt>
                <c:pt idx="47">
                  <c:v>08-19</c:v>
                </c:pt>
                <c:pt idx="48">
                  <c:v>09-19</c:v>
                </c:pt>
                <c:pt idx="49">
                  <c:v>10-19</c:v>
                </c:pt>
                <c:pt idx="50">
                  <c:v>11-19</c:v>
                </c:pt>
              </c:strCache>
            </c:strRef>
          </c:cat>
          <c:val>
            <c:numRef>
              <c:f>[Zpráva_OPPMP.xlsx]Data_vývoj!$B$24:$BD$24</c:f>
              <c:numCache>
                <c:formatCode>0%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4.7393018161361801E-2</c:v>
                </c:pt>
                <c:pt idx="16">
                  <c:v>4.7393018161361801E-2</c:v>
                </c:pt>
                <c:pt idx="17">
                  <c:v>4.7393018161361801E-2</c:v>
                </c:pt>
                <c:pt idx="18">
                  <c:v>4.7393018161361801E-2</c:v>
                </c:pt>
                <c:pt idx="19">
                  <c:v>4.7393018161361801E-2</c:v>
                </c:pt>
                <c:pt idx="20">
                  <c:v>5.3839859273234369E-2</c:v>
                </c:pt>
                <c:pt idx="21">
                  <c:v>5.3839859273234369E-2</c:v>
                </c:pt>
                <c:pt idx="22">
                  <c:v>5.3839859273234369E-2</c:v>
                </c:pt>
                <c:pt idx="23">
                  <c:v>5.3839859273234369E-2</c:v>
                </c:pt>
                <c:pt idx="24">
                  <c:v>5.3839859273234369E-2</c:v>
                </c:pt>
                <c:pt idx="25">
                  <c:v>5.3839859273234369E-2</c:v>
                </c:pt>
                <c:pt idx="26">
                  <c:v>0.13037039479877247</c:v>
                </c:pt>
                <c:pt idx="27">
                  <c:v>0.13037039479877247</c:v>
                </c:pt>
                <c:pt idx="28">
                  <c:v>0.19815297281928951</c:v>
                </c:pt>
                <c:pt idx="29">
                  <c:v>0.20007263767847419</c:v>
                </c:pt>
                <c:pt idx="30">
                  <c:v>0.20007263767847419</c:v>
                </c:pt>
                <c:pt idx="31">
                  <c:v>0.20007263767847419</c:v>
                </c:pt>
                <c:pt idx="32">
                  <c:v>0.20007263767847419</c:v>
                </c:pt>
                <c:pt idx="33">
                  <c:v>0.25592002599527935</c:v>
                </c:pt>
                <c:pt idx="34">
                  <c:v>0.25592002599527935</c:v>
                </c:pt>
                <c:pt idx="35">
                  <c:v>0.25592002599527935</c:v>
                </c:pt>
                <c:pt idx="36">
                  <c:v>0.25592002599527935</c:v>
                </c:pt>
                <c:pt idx="37">
                  <c:v>0.25614536260029236</c:v>
                </c:pt>
                <c:pt idx="38">
                  <c:v>0.257179926887459</c:v>
                </c:pt>
                <c:pt idx="39">
                  <c:v>0.38924843559536731</c:v>
                </c:pt>
                <c:pt idx="40">
                  <c:v>0.41140795229966559</c:v>
                </c:pt>
                <c:pt idx="41">
                  <c:v>0.41140795229966559</c:v>
                </c:pt>
                <c:pt idx="42">
                  <c:v>0.41140795229966559</c:v>
                </c:pt>
                <c:pt idx="43">
                  <c:v>0.41140795229966559</c:v>
                </c:pt>
                <c:pt idx="44">
                  <c:v>0.41562982491811695</c:v>
                </c:pt>
                <c:pt idx="45">
                  <c:v>0.41562982491811695</c:v>
                </c:pt>
                <c:pt idx="46">
                  <c:v>0.41562982491811695</c:v>
                </c:pt>
                <c:pt idx="47">
                  <c:v>0.41562982491811695</c:v>
                </c:pt>
                <c:pt idx="48">
                  <c:v>0.41562982491811695</c:v>
                </c:pt>
                <c:pt idx="49">
                  <c:v>0.41664029661229474</c:v>
                </c:pt>
                <c:pt idx="50">
                  <c:v>0.43350794612716798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E5-4ADB-B833-EBAD1BF34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64512"/>
        <c:axId val="73182016"/>
      </c:lineChart>
      <c:catAx>
        <c:axId val="800645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 sz="900">
                    <a:latin typeface="Arial" panose="020B0604020202020204" pitchFamily="34" charset="0"/>
                    <a:cs typeface="Arial" panose="020B0604020202020204" pitchFamily="34" charset="0"/>
                  </a:rPr>
                  <a:t>měsíc</a:t>
                </a:r>
              </a:p>
            </c:rich>
          </c:tx>
          <c:layout>
            <c:manualLayout>
              <c:xMode val="edge"/>
              <c:yMode val="edge"/>
              <c:x val="0.83415488511009095"/>
              <c:y val="0.89084638886024847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73182016"/>
        <c:crosses val="autoZero"/>
        <c:auto val="1"/>
        <c:lblAlgn val="ctr"/>
        <c:lblOffset val="100"/>
        <c:tickLblSkip val="2"/>
        <c:noMultiLvlLbl val="1"/>
      </c:catAx>
      <c:valAx>
        <c:axId val="73182016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8006451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2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414164642971028"/>
          <c:y val="6.6981957443998735E-2"/>
          <c:w val="0.21769936468221845"/>
          <c:h val="0.78840034296195405"/>
        </c:manualLayout>
      </c:layout>
      <c:overlay val="0"/>
      <c:txPr>
        <a:bodyPr/>
        <a:lstStyle/>
        <a:p>
          <a:pPr>
            <a:defRPr sz="1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 w="3175">
      <a:solidFill>
        <a:schemeClr val="tx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</a:t>
            </a:r>
            <a:r>
              <a:rPr lang="cs-CZ" baseline="0"/>
              <a:t> + 3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N+3 kumulativně v EUR - plán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List1!$A$4:$A$12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Celkem</c:v>
                </c:pt>
              </c:strCache>
            </c:strRef>
          </c:cat>
          <c:val>
            <c:numRef>
              <c:f>List1!$B$4:$B$12</c:f>
              <c:numCache>
                <c:formatCode>_-* #\ ##0\ _K_č_-;\-* #\ ##0\ _K_č_-;_-* "-"??\ _K_č_-;_-@_-</c:formatCode>
                <c:ptCount val="9"/>
                <c:pt idx="0">
                  <c:v>0</c:v>
                </c:pt>
                <c:pt idx="1">
                  <c:v>3138144</c:v>
                </c:pt>
                <c:pt idx="2">
                  <c:v>6339051</c:v>
                </c:pt>
                <c:pt idx="3">
                  <c:v>9603976</c:v>
                </c:pt>
                <c:pt idx="4">
                  <c:v>12934199</c:v>
                </c:pt>
                <c:pt idx="5">
                  <c:v>16331027</c:v>
                </c:pt>
                <c:pt idx="6">
                  <c:v>19795791</c:v>
                </c:pt>
                <c:pt idx="7">
                  <c:v>23329849</c:v>
                </c:pt>
                <c:pt idx="8">
                  <c:v>23329849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4-4D17-899E-1183F9AD81C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Průběžné žádosti o platbu v EUR - realita do r. 2019 + plán 2020-2023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List1!$A$4:$A$12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Celkem</c:v>
                </c:pt>
              </c:strCache>
            </c:strRef>
          </c:cat>
          <c:val>
            <c:numRef>
              <c:f>List1!$C$4:$C$12</c:f>
              <c:numCache>
                <c:formatCode>_-* #\ ##0\ _K_č_-;\-* #\ ##0\ _K_č_-;_-* "-"??\ _K_č_-;_-@_-</c:formatCode>
                <c:ptCount val="9"/>
                <c:pt idx="0">
                  <c:v>3618078</c:v>
                </c:pt>
                <c:pt idx="1">
                  <c:v>5550309.4400000004</c:v>
                </c:pt>
                <c:pt idx="2">
                  <c:v>8721783.0500000007</c:v>
                </c:pt>
                <c:pt idx="3">
                  <c:v>12561560</c:v>
                </c:pt>
                <c:pt idx="4">
                  <c:v>16521623</c:v>
                </c:pt>
                <c:pt idx="5">
                  <c:v>20649643.64596856</c:v>
                </c:pt>
                <c:pt idx="6">
                  <c:v>23329849.390000001</c:v>
                </c:pt>
                <c:pt idx="7">
                  <c:v>23329849.390000001</c:v>
                </c:pt>
                <c:pt idx="8">
                  <c:v>23329849.390000001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4-4D17-899E-1183F9AD8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742144"/>
        <c:axId val="66743680"/>
      </c:barChart>
      <c:catAx>
        <c:axId val="667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43680"/>
        <c:crosses val="autoZero"/>
        <c:auto val="1"/>
        <c:lblAlgn val="ctr"/>
        <c:lblOffset val="100"/>
        <c:noMultiLvlLbl val="0"/>
      </c:catAx>
      <c:valAx>
        <c:axId val="6674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K_č_-;\-* #\ ##0\ _K_č_-;_-* &quot;-&quot;??\ _K_č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421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800462962962963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099" cy="497522"/>
          </a:xfrm>
          <a:prstGeom prst="rect">
            <a:avLst/>
          </a:prstGeom>
        </p:spPr>
        <p:txBody>
          <a:bodyPr vert="horz" lIns="91178" tIns="45593" rIns="91178" bIns="455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45" y="4"/>
            <a:ext cx="2949099" cy="497522"/>
          </a:xfrm>
          <a:prstGeom prst="rect">
            <a:avLst/>
          </a:prstGeom>
        </p:spPr>
        <p:txBody>
          <a:bodyPr vert="horz" lIns="91178" tIns="45593" rIns="91178" bIns="455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4511E-54DA-48F0-97BE-282D815CBEB2}" type="datetimeFigureOut">
              <a:rPr lang="cs-CZ"/>
              <a:pPr>
                <a:defRPr/>
              </a:pPr>
              <a:t>17.12.2019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7" y="9440231"/>
            <a:ext cx="2949099" cy="497521"/>
          </a:xfrm>
          <a:prstGeom prst="rect">
            <a:avLst/>
          </a:prstGeom>
        </p:spPr>
        <p:txBody>
          <a:bodyPr vert="horz" lIns="91178" tIns="45593" rIns="91178" bIns="455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45" y="9440231"/>
            <a:ext cx="2949099" cy="497521"/>
          </a:xfrm>
          <a:prstGeom prst="rect">
            <a:avLst/>
          </a:prstGeom>
        </p:spPr>
        <p:txBody>
          <a:bodyPr vert="horz" lIns="91178" tIns="45593" rIns="91178" bIns="455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305C54-6F3D-49B0-88EB-CA5F7AF90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63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099" cy="497522"/>
          </a:xfrm>
          <a:prstGeom prst="rect">
            <a:avLst/>
          </a:prstGeom>
        </p:spPr>
        <p:txBody>
          <a:bodyPr vert="horz" lIns="91178" tIns="45593" rIns="91178" bIns="4559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45" y="4"/>
            <a:ext cx="2949099" cy="497522"/>
          </a:xfrm>
          <a:prstGeom prst="rect">
            <a:avLst/>
          </a:prstGeom>
        </p:spPr>
        <p:txBody>
          <a:bodyPr vert="horz" lIns="91178" tIns="45593" rIns="91178" bIns="45593" rtlCol="0"/>
          <a:lstStyle>
            <a:lvl1pPr algn="r">
              <a:defRPr sz="1200"/>
            </a:lvl1pPr>
          </a:lstStyle>
          <a:p>
            <a:fld id="{32AD85DE-9BC9-4BED-B3D8-C28BEB0765A0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8" tIns="45593" rIns="91178" bIns="4559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0911"/>
            <a:ext cx="5444490" cy="4472942"/>
          </a:xfrm>
          <a:prstGeom prst="rect">
            <a:avLst/>
          </a:prstGeom>
        </p:spPr>
        <p:txBody>
          <a:bodyPr vert="horz" lIns="91178" tIns="45593" rIns="91178" bIns="4559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7" y="9440231"/>
            <a:ext cx="2949099" cy="497521"/>
          </a:xfrm>
          <a:prstGeom prst="rect">
            <a:avLst/>
          </a:prstGeom>
        </p:spPr>
        <p:txBody>
          <a:bodyPr vert="horz" lIns="91178" tIns="45593" rIns="91178" bIns="4559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45" y="9440231"/>
            <a:ext cx="2949099" cy="497521"/>
          </a:xfrm>
          <a:prstGeom prst="rect">
            <a:avLst/>
          </a:prstGeom>
        </p:spPr>
        <p:txBody>
          <a:bodyPr vert="horz" lIns="91178" tIns="45593" rIns="91178" bIns="45593" rtlCol="0" anchor="b"/>
          <a:lstStyle>
            <a:lvl1pPr algn="r">
              <a:defRPr sz="1200"/>
            </a:lvl1pPr>
          </a:lstStyle>
          <a:p>
            <a:fld id="{2A10B07F-697B-425A-A9CA-705CBF86E0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9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1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11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r>
              <a:rPr lang="cs-CZ" dirty="0" smtClean="0">
                <a:solidFill>
                  <a:srgbClr val="FF0000"/>
                </a:solidFill>
              </a:rPr>
              <a:t>Kontrola</a:t>
            </a:r>
            <a:r>
              <a:rPr lang="cs-CZ" baseline="0" dirty="0" smtClean="0">
                <a:solidFill>
                  <a:srgbClr val="FF0000"/>
                </a:solidFill>
              </a:rPr>
              <a:t> b</a:t>
            </a:r>
            <a:r>
              <a:rPr lang="cs-CZ" dirty="0" smtClean="0">
                <a:solidFill>
                  <a:srgbClr val="FF0000"/>
                </a:solidFill>
              </a:rPr>
              <a:t>ez nálezu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12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13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20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101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17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07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69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19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20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84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3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39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21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0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23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280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93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280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347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27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18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28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280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32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37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4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64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15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44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7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16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8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51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9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65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904FF-7B38-4A37-9866-AEF5FA8C61FB}" type="slidenum">
              <a:rPr lang="cs-CZ" altLang="cs-CZ">
                <a:solidFill>
                  <a:prstClr val="black"/>
                </a:solidFill>
              </a:rPr>
              <a:pPr/>
              <a:t>10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122">
              <a:lnSpc>
                <a:spcPts val="2160"/>
              </a:lnSpc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2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B028-4A0B-443C-9A3F-247F77AC29E4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F22A-B592-4779-9370-071977D557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96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8F1B-782F-4A09-B4F4-A90B8BF67C43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B582-4995-49C1-ACFD-303098C232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3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5BE-900F-4C05-9084-AE47CC077A85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18CD-B79E-4C09-A9D2-EA9D9B7F51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5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4C1B-E47A-4301-B324-7538D674C9D8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72A6-D38E-4B4E-92BC-92D98B52D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3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8D91-54F4-477D-A6DA-D4B7DBF18BF0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CB4B-C9B6-483E-8F3C-73AB6B05C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8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DD2-1442-412F-AF38-E8858547A51A}" type="datetime1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8CDF-9535-4C16-96B5-B84D3BD782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41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ED19-C47E-416E-8F48-99267CD8F332}" type="datetime1">
              <a:rPr lang="cs-CZ" smtClean="0"/>
              <a:t>17.12.2019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21D7-C3FC-4A89-B4FD-A38A85559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08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6F6B-F4AA-4127-9617-F2411060601A}" type="datetime1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207F-1F56-4495-B15C-CC5FE4AB3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4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F8EA-8C7A-4DE3-8999-406C851EA2D9}" type="datetime1">
              <a:rPr lang="cs-CZ" smtClean="0"/>
              <a:t>17.12.2019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3E0A-209A-4E21-925F-9C6FB89D4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A82-1459-4722-8511-AB7701BAA749}" type="datetime1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9FA9-FAAE-4938-A7E6-00488B565D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5934-CE13-489E-9523-57014D20DBE7}" type="datetime1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A85B-DDA6-4A2B-B96E-651AF1ED6F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61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DFF6C4-2BA2-4A01-848E-83DDA17461F7}" type="datetime1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A89450-B641-4554-8E7D-7CCB44F80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  <p:sldLayoutId id="21474838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vod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20478" y="1556792"/>
            <a:ext cx="6480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Pracovní skupina OP PMP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13. prezenční jednání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17. prosince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9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INFORMACE O POSTUPU IMPLEMENTACE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33E0A-209A-4E21-925F-9C6FB89D44B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5877272"/>
            <a:ext cx="579409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27584" y="1196752"/>
            <a:ext cx="8136903" cy="50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0066"/>
                </a:solidFill>
              </a:rPr>
              <a:t>Výzva byla vyhlášena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1. 3. 2018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Podmínky zapojení: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věk 3 – 15 let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nárok na dávky v hmotné nouzi (ověřování 05 a 06 2018)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Příjem žádostí v 2 etapách: 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projekty na celý </a:t>
            </a:r>
            <a:r>
              <a:rPr lang="cs-CZ" altLang="cs-CZ" sz="2000" dirty="0" smtClean="0">
                <a:solidFill>
                  <a:srgbClr val="000066"/>
                </a:solidFill>
              </a:rPr>
              <a:t>školní rok (termín </a:t>
            </a:r>
            <a:r>
              <a:rPr lang="cs-CZ" altLang="cs-CZ" sz="2000" b="1" dirty="0">
                <a:solidFill>
                  <a:srgbClr val="000066"/>
                </a:solidFill>
              </a:rPr>
              <a:t>ukončení příjmu žádostí</a:t>
            </a:r>
            <a:r>
              <a:rPr lang="cs-CZ" altLang="cs-CZ" sz="2000" dirty="0">
                <a:solidFill>
                  <a:srgbClr val="000066"/>
                </a:solidFill>
              </a:rPr>
              <a:t>: </a:t>
            </a:r>
            <a:r>
              <a:rPr lang="cs-CZ" altLang="cs-CZ" sz="2000" b="1" dirty="0">
                <a:solidFill>
                  <a:srgbClr val="000066"/>
                </a:solidFill>
              </a:rPr>
              <a:t>30. 4. </a:t>
            </a:r>
            <a:r>
              <a:rPr lang="cs-CZ" altLang="cs-CZ" sz="2000" b="1" dirty="0" smtClean="0">
                <a:solidFill>
                  <a:srgbClr val="000066"/>
                </a:solidFill>
              </a:rPr>
              <a:t>2018) 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0066"/>
                </a:solidFill>
              </a:rPr>
              <a:t>projekty na 2. </a:t>
            </a:r>
            <a:r>
              <a:rPr lang="cs-CZ" altLang="cs-CZ" sz="2000" dirty="0">
                <a:solidFill>
                  <a:srgbClr val="000066"/>
                </a:solidFill>
              </a:rPr>
              <a:t>pololetí (termín </a:t>
            </a:r>
            <a:r>
              <a:rPr lang="cs-CZ" altLang="cs-CZ" sz="2000" b="1" dirty="0">
                <a:solidFill>
                  <a:srgbClr val="000066"/>
                </a:solidFill>
              </a:rPr>
              <a:t>ukončení příjmu žádostí</a:t>
            </a:r>
            <a:r>
              <a:rPr lang="cs-CZ" altLang="cs-CZ" sz="2000" dirty="0">
                <a:solidFill>
                  <a:srgbClr val="000066"/>
                </a:solidFill>
              </a:rPr>
              <a:t>: </a:t>
            </a:r>
            <a:r>
              <a:rPr lang="cs-CZ" altLang="cs-CZ" sz="2000" b="1" dirty="0" smtClean="0">
                <a:solidFill>
                  <a:srgbClr val="000066"/>
                </a:solidFill>
              </a:rPr>
              <a:t>31. 10. </a:t>
            </a:r>
            <a:r>
              <a:rPr lang="cs-CZ" altLang="cs-CZ" sz="2000" b="1" dirty="0">
                <a:solidFill>
                  <a:srgbClr val="000066"/>
                </a:solidFill>
              </a:rPr>
              <a:t>2018) 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400" dirty="0" smtClean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4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62883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>
                <a:solidFill>
                  <a:srgbClr val="000066"/>
                </a:solidFill>
              </a:rPr>
              <a:t>Obědy do škol – 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4. </a:t>
            </a:r>
            <a:r>
              <a:rPr lang="cs-CZ" altLang="cs-CZ" sz="3200" b="1" dirty="0">
                <a:solidFill>
                  <a:srgbClr val="000066"/>
                </a:solidFill>
              </a:rPr>
              <a:t>výzva SC I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10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27584" y="1196752"/>
            <a:ext cx="8222728" cy="50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Zapojeno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9 </a:t>
            </a:r>
            <a:r>
              <a:rPr lang="cs-CZ" altLang="cs-CZ" sz="2400" b="1" dirty="0">
                <a:solidFill>
                  <a:srgbClr val="000066"/>
                </a:solidFill>
              </a:rPr>
              <a:t>krajů + 1 kraj </a:t>
            </a:r>
            <a:r>
              <a:rPr lang="cs-CZ" altLang="cs-CZ" sz="2400" dirty="0">
                <a:solidFill>
                  <a:srgbClr val="000066"/>
                </a:solidFill>
              </a:rPr>
              <a:t>na 2. pol. </a:t>
            </a:r>
            <a:r>
              <a:rPr lang="cs-CZ" altLang="cs-CZ" sz="2400" dirty="0" smtClean="0">
                <a:solidFill>
                  <a:srgbClr val="000066"/>
                </a:solidFill>
              </a:rPr>
              <a:t>školního roku 2018/2019</a:t>
            </a:r>
            <a:endParaRPr lang="cs-CZ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66"/>
                </a:solidFill>
              </a:rPr>
              <a:t>Celkově byly připraveny projekty pro 12 040 dětí za </a:t>
            </a:r>
            <a:r>
              <a:rPr lang="cs-CZ" altLang="cs-CZ" sz="2400" dirty="0" smtClean="0">
                <a:solidFill>
                  <a:srgbClr val="000066"/>
                </a:solidFill>
              </a:rPr>
              <a:t>67 </a:t>
            </a:r>
            <a:r>
              <a:rPr lang="cs-CZ" altLang="cs-CZ" sz="2400" dirty="0">
                <a:solidFill>
                  <a:srgbClr val="000066"/>
                </a:solidFill>
              </a:rPr>
              <a:t>mil. Kč.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66"/>
                </a:solidFill>
              </a:rPr>
              <a:t>Termín </a:t>
            </a:r>
            <a:r>
              <a:rPr lang="cs-CZ" altLang="cs-CZ" sz="2400" b="1" dirty="0">
                <a:solidFill>
                  <a:srgbClr val="000066"/>
                </a:solidFill>
              </a:rPr>
              <a:t>ukončení realizace projektů: 31.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7. 2019</a:t>
            </a:r>
            <a:endParaRPr lang="cs-CZ" altLang="cs-CZ" sz="2400" b="1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66"/>
                </a:solidFill>
              </a:rPr>
              <a:t>Všech </a:t>
            </a:r>
            <a:r>
              <a:rPr lang="cs-CZ" altLang="cs-CZ" sz="2400" dirty="0" smtClean="0">
                <a:solidFill>
                  <a:srgbClr val="000066"/>
                </a:solidFill>
              </a:rPr>
              <a:t>10 </a:t>
            </a:r>
            <a:r>
              <a:rPr lang="cs-CZ" altLang="cs-CZ" sz="2400" dirty="0">
                <a:solidFill>
                  <a:srgbClr val="000066"/>
                </a:solidFill>
              </a:rPr>
              <a:t>projektů </a:t>
            </a:r>
            <a:r>
              <a:rPr lang="cs-CZ" altLang="cs-CZ" sz="2400" dirty="0" smtClean="0">
                <a:solidFill>
                  <a:srgbClr val="000066"/>
                </a:solidFill>
              </a:rPr>
              <a:t>4. </a:t>
            </a:r>
            <a:r>
              <a:rPr lang="cs-CZ" altLang="cs-CZ" sz="2400" dirty="0">
                <a:solidFill>
                  <a:srgbClr val="000066"/>
                </a:solidFill>
              </a:rPr>
              <a:t>výzvy podalo závěrečné zprávy </a:t>
            </a:r>
            <a:r>
              <a:rPr lang="cs-CZ" altLang="cs-CZ" sz="2400" dirty="0" smtClean="0">
                <a:solidFill>
                  <a:srgbClr val="000066"/>
                </a:solidFill>
              </a:rPr>
              <a:t>a </a:t>
            </a:r>
            <a:r>
              <a:rPr lang="cs-CZ" altLang="cs-CZ" sz="2400" dirty="0">
                <a:solidFill>
                  <a:srgbClr val="000066"/>
                </a:solidFill>
              </a:rPr>
              <a:t>žádosti </a:t>
            </a:r>
            <a:endParaRPr lang="cs-CZ" altLang="cs-CZ" sz="2400" dirty="0" smtClean="0">
              <a:solidFill>
                <a:srgbClr val="000066"/>
              </a:solidFill>
            </a:endParaRPr>
          </a:p>
          <a:p>
            <a:pPr marL="0" lvl="1" indent="0" algn="just">
              <a:spcBef>
                <a:spcPts val="1200"/>
              </a:spcBef>
              <a:buNone/>
            </a:pPr>
            <a:r>
              <a:rPr lang="cs-CZ" altLang="cs-CZ" sz="2400" dirty="0" smtClean="0">
                <a:solidFill>
                  <a:srgbClr val="000066"/>
                </a:solidFill>
              </a:rPr>
              <a:t>     o </a:t>
            </a:r>
            <a:r>
              <a:rPr lang="cs-CZ" altLang="cs-CZ" sz="2400" dirty="0">
                <a:solidFill>
                  <a:srgbClr val="000066"/>
                </a:solidFill>
              </a:rPr>
              <a:t>platbu, je ukončována jejich administrace</a:t>
            </a:r>
            <a:r>
              <a:rPr lang="cs-CZ" altLang="cs-CZ" sz="2400" dirty="0" smtClean="0">
                <a:solidFill>
                  <a:srgbClr val="000066"/>
                </a:solidFill>
              </a:rPr>
              <a:t>.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U všech projektů byla provedena veřejnosprávní kontrola.</a:t>
            </a:r>
            <a:endParaRPr lang="cs-CZ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4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50812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>
                <a:solidFill>
                  <a:srgbClr val="000066"/>
                </a:solidFill>
              </a:rPr>
              <a:t>Obědy do škol – 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4. </a:t>
            </a:r>
            <a:r>
              <a:rPr lang="cs-CZ" altLang="cs-CZ" sz="3200" b="1" dirty="0">
                <a:solidFill>
                  <a:srgbClr val="000066"/>
                </a:solidFill>
              </a:rPr>
              <a:t>výzva SC I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11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27584" y="1196752"/>
            <a:ext cx="8136903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0066"/>
                </a:solidFill>
              </a:rPr>
              <a:t>Výzva byla vyhlášena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5. 3. 2019 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Podmínky </a:t>
            </a:r>
            <a:r>
              <a:rPr lang="cs-CZ" altLang="cs-CZ" sz="2400" b="1" dirty="0">
                <a:solidFill>
                  <a:srgbClr val="000066"/>
                </a:solidFill>
              </a:rPr>
              <a:t>zapojení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: </a:t>
            </a:r>
            <a:r>
              <a:rPr lang="cs-CZ" altLang="cs-CZ" sz="2400" dirty="0" smtClean="0">
                <a:solidFill>
                  <a:srgbClr val="000066"/>
                </a:solidFill>
              </a:rPr>
              <a:t>Stejné jako v případě 4. výzvy</a:t>
            </a:r>
            <a:endParaRPr lang="cs-CZ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Termín ukončení příjmu žádostí: 3. 5. 2019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Změny oproti předchozí výzvě: </a:t>
            </a:r>
            <a:r>
              <a:rPr lang="cs-CZ" altLang="cs-CZ" sz="2400" dirty="0">
                <a:solidFill>
                  <a:srgbClr val="000066"/>
                </a:solidFill>
              </a:rPr>
              <a:t>N</a:t>
            </a:r>
            <a:r>
              <a:rPr lang="cs-CZ" altLang="cs-CZ" sz="2400" dirty="0" smtClean="0">
                <a:solidFill>
                  <a:srgbClr val="000066"/>
                </a:solidFill>
              </a:rPr>
              <a:t>a úrovni zapojení ÚP, </a:t>
            </a:r>
            <a:r>
              <a:rPr lang="cs-CZ" altLang="cs-CZ" sz="2400" dirty="0" err="1" smtClean="0">
                <a:solidFill>
                  <a:srgbClr val="000066"/>
                </a:solidFill>
              </a:rPr>
              <a:t>KoP</a:t>
            </a:r>
            <a:r>
              <a:rPr lang="cs-CZ" altLang="cs-CZ" sz="2400" dirty="0" smtClean="0">
                <a:solidFill>
                  <a:srgbClr val="000066"/>
                </a:solidFill>
              </a:rPr>
              <a:t> evidují i případný projevený nezájem o zapojení ze strany zákonných zástupců (za účelem možné kontroly oslovení cílové skupiny a předcházení případným sporům s CS)</a:t>
            </a: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61833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>
                <a:solidFill>
                  <a:srgbClr val="000066"/>
                </a:solidFill>
              </a:rPr>
              <a:t>Obědy do škol – 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5. </a:t>
            </a:r>
            <a:r>
              <a:rPr lang="cs-CZ" altLang="cs-CZ" sz="3200" b="1" dirty="0">
                <a:solidFill>
                  <a:srgbClr val="000066"/>
                </a:solidFill>
              </a:rPr>
              <a:t>výzva SC I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12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45537" y="1196752"/>
            <a:ext cx="8278687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350" dirty="0" smtClean="0">
                <a:solidFill>
                  <a:srgbClr val="000066"/>
                </a:solidFill>
              </a:rPr>
              <a:t>Zapojeno </a:t>
            </a:r>
            <a:r>
              <a:rPr lang="cs-CZ" altLang="cs-CZ" sz="2350" b="1" dirty="0" smtClean="0">
                <a:solidFill>
                  <a:srgbClr val="000066"/>
                </a:solidFill>
              </a:rPr>
              <a:t>všech 14 krajů</a:t>
            </a:r>
            <a:endParaRPr lang="cs-CZ" altLang="cs-CZ" sz="2350" dirty="0" smtClean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350" dirty="0" smtClean="0">
                <a:solidFill>
                  <a:srgbClr val="000066"/>
                </a:solidFill>
              </a:rPr>
              <a:t>Celkově </a:t>
            </a:r>
            <a:r>
              <a:rPr lang="cs-CZ" altLang="cs-CZ" sz="2350" dirty="0">
                <a:solidFill>
                  <a:srgbClr val="000066"/>
                </a:solidFill>
              </a:rPr>
              <a:t>byly připraveny projekty pro 17 161 dětí za </a:t>
            </a:r>
            <a:r>
              <a:rPr lang="cs-CZ" altLang="cs-CZ" sz="2350" dirty="0" smtClean="0">
                <a:solidFill>
                  <a:srgbClr val="000066"/>
                </a:solidFill>
              </a:rPr>
              <a:t>100 </a:t>
            </a:r>
            <a:r>
              <a:rPr lang="cs-CZ" altLang="cs-CZ" sz="2350" dirty="0">
                <a:solidFill>
                  <a:srgbClr val="000066"/>
                </a:solidFill>
              </a:rPr>
              <a:t>mil. Kč</a:t>
            </a:r>
            <a:r>
              <a:rPr lang="cs-CZ" altLang="cs-CZ" sz="2350" dirty="0" smtClean="0">
                <a:solidFill>
                  <a:srgbClr val="000066"/>
                </a:solidFill>
              </a:rPr>
              <a:t>.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350" dirty="0">
                <a:solidFill>
                  <a:srgbClr val="000066"/>
                </a:solidFill>
              </a:rPr>
              <a:t>Počet potvrzených </a:t>
            </a:r>
            <a:r>
              <a:rPr lang="cs-CZ" altLang="cs-CZ" sz="2350" dirty="0" smtClean="0">
                <a:solidFill>
                  <a:srgbClr val="000066"/>
                </a:solidFill>
              </a:rPr>
              <a:t>menší než odhad (cca </a:t>
            </a:r>
            <a:r>
              <a:rPr lang="cs-CZ" altLang="cs-CZ" sz="2350" dirty="0">
                <a:solidFill>
                  <a:srgbClr val="000066"/>
                </a:solidFill>
              </a:rPr>
              <a:t>8 900)</a:t>
            </a:r>
          </a:p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350" dirty="0">
                <a:solidFill>
                  <a:srgbClr val="000066"/>
                </a:solidFill>
              </a:rPr>
              <a:t>Souvisí i s poklesem počtu cílové skupiny (</a:t>
            </a:r>
            <a:r>
              <a:rPr lang="cs-CZ" altLang="cs-CZ" sz="2350" dirty="0" smtClean="0">
                <a:solidFill>
                  <a:srgbClr val="000066"/>
                </a:solidFill>
              </a:rPr>
              <a:t>procentuální zapojení dětí je vyšší než loni)</a:t>
            </a:r>
            <a:endParaRPr lang="cs-CZ" altLang="cs-CZ" sz="235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Termín </a:t>
            </a:r>
            <a:r>
              <a:rPr lang="cs-CZ" altLang="cs-CZ" sz="2400" b="1" dirty="0">
                <a:solidFill>
                  <a:srgbClr val="000066"/>
                </a:solidFill>
              </a:rPr>
              <a:t>ukončení realizace projektů: 31. 7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. 2020</a:t>
            </a: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72797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>
                <a:solidFill>
                  <a:srgbClr val="000066"/>
                </a:solidFill>
              </a:rPr>
              <a:t>Obědy do škol – 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5. </a:t>
            </a:r>
            <a:r>
              <a:rPr lang="cs-CZ" altLang="cs-CZ" sz="3200" b="1" dirty="0">
                <a:solidFill>
                  <a:srgbClr val="000066"/>
                </a:solidFill>
              </a:rPr>
              <a:t>výzva SC I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13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45537" y="1196752"/>
            <a:ext cx="8278687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72797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Vývoj zapojení cílové skupiny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14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45232"/>
              </p:ext>
            </p:extLst>
          </p:nvPr>
        </p:nvGraphicFramePr>
        <p:xfrm>
          <a:off x="845537" y="1384737"/>
          <a:ext cx="7974935" cy="449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40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45537" y="1196752"/>
            <a:ext cx="8278687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72797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Vývoj zapojení cílové skupiny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15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39179"/>
              </p:ext>
            </p:extLst>
          </p:nvPr>
        </p:nvGraphicFramePr>
        <p:xfrm>
          <a:off x="1105424" y="1648260"/>
          <a:ext cx="775891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3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27584" y="1196752"/>
            <a:ext cx="8136903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0066"/>
                </a:solidFill>
              </a:rPr>
              <a:t>Výzva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bude </a:t>
            </a:r>
            <a:r>
              <a:rPr lang="cs-CZ" altLang="cs-CZ" sz="2400" b="1" dirty="0">
                <a:solidFill>
                  <a:srgbClr val="000066"/>
                </a:solidFill>
              </a:rPr>
              <a:t>vyhlášena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na přelomu 02/03 2020</a:t>
            </a:r>
            <a:endParaRPr lang="cs-CZ" altLang="cs-CZ" sz="2400" b="1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Potvrzování cílové skupiny: </a:t>
            </a:r>
            <a:r>
              <a:rPr lang="cs-CZ" altLang="cs-CZ" sz="2400" dirty="0" smtClean="0">
                <a:solidFill>
                  <a:srgbClr val="002060"/>
                </a:solidFill>
              </a:rPr>
              <a:t>květen – červen (září?)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Podmínky </a:t>
            </a:r>
            <a:r>
              <a:rPr lang="cs-CZ" altLang="cs-CZ" sz="2400" b="1" dirty="0">
                <a:solidFill>
                  <a:srgbClr val="000066"/>
                </a:solidFill>
              </a:rPr>
              <a:t>zapojení: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věk 3 – 15 let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n</a:t>
            </a:r>
            <a:r>
              <a:rPr lang="cs-CZ" altLang="cs-CZ" sz="2000" dirty="0" smtClean="0">
                <a:solidFill>
                  <a:srgbClr val="000066"/>
                </a:solidFill>
              </a:rPr>
              <a:t>árok na dávky v hmotné nouzi</a:t>
            </a:r>
            <a:endParaRPr lang="cs-CZ" altLang="cs-CZ" sz="2400" b="1" dirty="0" smtClean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Termín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 ukončení příjmu žádostí: 30. 4. 2020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Změny plánovány pouze na úrovni administrace projektů (sjednocení vykazování atd.)</a:t>
            </a: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57609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>
                <a:solidFill>
                  <a:srgbClr val="000066"/>
                </a:solidFill>
              </a:rPr>
              <a:t>Obědy do škol – </a:t>
            </a:r>
            <a:r>
              <a:rPr lang="cs-CZ" altLang="cs-CZ" sz="3200" b="1" dirty="0" smtClean="0">
                <a:solidFill>
                  <a:srgbClr val="000066"/>
                </a:solidFill>
              </a:rPr>
              <a:t>6. </a:t>
            </a:r>
            <a:r>
              <a:rPr lang="cs-CZ" altLang="cs-CZ" sz="3200" b="1" dirty="0">
                <a:solidFill>
                  <a:srgbClr val="000066"/>
                </a:solidFill>
              </a:rPr>
              <a:t>výzva SC I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16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46448" y="1179051"/>
            <a:ext cx="8136904" cy="48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Během roku 2019 distribuce pomoci opět pokračovala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Alokace výzvy navýšena na 354 mil. Kč</a:t>
            </a:r>
            <a:endParaRPr lang="cs-CZ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Zajištěny </a:t>
            </a:r>
            <a:r>
              <a:rPr lang="cs-CZ" altLang="cs-CZ" sz="2400" dirty="0">
                <a:solidFill>
                  <a:srgbClr val="000066"/>
                </a:solidFill>
              </a:rPr>
              <a:t>nové veřejné zakázky na </a:t>
            </a:r>
            <a:r>
              <a:rPr lang="cs-CZ" altLang="cs-CZ" sz="2400" dirty="0" smtClean="0">
                <a:solidFill>
                  <a:srgbClr val="000066"/>
                </a:solidFill>
              </a:rPr>
              <a:t>všechny typy komodit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Podle odezvy CS aktualizován seznam komodit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Přibyly nové komodity (stany, spacáky, karimatky, </a:t>
            </a:r>
            <a:r>
              <a:rPr lang="cs-CZ" altLang="cs-CZ" sz="2400" dirty="0" err="1" smtClean="0">
                <a:solidFill>
                  <a:srgbClr val="000066"/>
                </a:solidFill>
              </a:rPr>
              <a:t>alumatky</a:t>
            </a:r>
            <a:r>
              <a:rPr lang="cs-CZ" altLang="cs-CZ" sz="2400" dirty="0" smtClean="0">
                <a:solidFill>
                  <a:srgbClr val="000066"/>
                </a:solidFill>
              </a:rPr>
              <a:t>)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Byla provedena veřejnosprávní kontrola u 18 (sub)partnerů</a:t>
            </a:r>
            <a:endParaRPr lang="cs-CZ" altLang="cs-CZ" sz="2400" dirty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0066"/>
                </a:solidFill>
              </a:rPr>
              <a:t>Detailní informace o průběhu projektu </a:t>
            </a:r>
            <a:r>
              <a:rPr lang="cs-CZ" altLang="cs-CZ" sz="2400" dirty="0" err="1" smtClean="0">
                <a:solidFill>
                  <a:srgbClr val="000066"/>
                </a:solidFill>
              </a:rPr>
              <a:t>PoMPo</a:t>
            </a:r>
            <a:r>
              <a:rPr lang="cs-CZ" altLang="cs-CZ" sz="2400" dirty="0" smtClean="0">
                <a:solidFill>
                  <a:srgbClr val="000066"/>
                </a:solidFill>
              </a:rPr>
              <a:t> II podají kolegové z </a:t>
            </a:r>
            <a:r>
              <a:rPr lang="cs-CZ" altLang="cs-CZ" sz="2400" dirty="0" err="1" smtClean="0">
                <a:solidFill>
                  <a:srgbClr val="000066"/>
                </a:solidFill>
              </a:rPr>
              <a:t>odb</a:t>
            </a:r>
            <a:r>
              <a:rPr lang="cs-CZ" altLang="cs-CZ" sz="2400" dirty="0" smtClean="0">
                <a:solidFill>
                  <a:srgbClr val="000066"/>
                </a:solidFill>
              </a:rPr>
              <a:t>. 35 v samostatné prezentaci</a:t>
            </a:r>
            <a:endParaRPr lang="cs-CZ" altLang="cs-CZ" dirty="0" smtClean="0">
              <a:solidFill>
                <a:srgbClr val="000066"/>
              </a:solidFill>
            </a:endParaRP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b="1" dirty="0">
              <a:solidFill>
                <a:srgbClr val="000066"/>
              </a:solidFill>
            </a:endParaRP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42900" y="437768"/>
            <a:ext cx="8458200" cy="492585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>
                <a:solidFill>
                  <a:srgbClr val="000066"/>
                </a:solidFill>
              </a:rPr>
              <a:t>SC II a </a:t>
            </a:r>
            <a:r>
              <a:rPr lang="cs-CZ" sz="3200" b="1" dirty="0" smtClean="0">
                <a:solidFill>
                  <a:srgbClr val="000066"/>
                </a:solidFill>
              </a:rPr>
              <a:t>III (výzva č. 30_16_004)</a:t>
            </a:r>
            <a:endParaRPr lang="en-GB" sz="3200" b="1" dirty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7466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46448" y="1179051"/>
            <a:ext cx="8136904" cy="48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>
              <a:spcBef>
                <a:spcPts val="1200"/>
              </a:spcBef>
              <a:buNone/>
            </a:pPr>
            <a:r>
              <a:rPr lang="cs-CZ" dirty="0">
                <a:solidFill>
                  <a:srgbClr val="000066"/>
                </a:solidFill>
              </a:rPr>
              <a:t>SCI</a:t>
            </a: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66"/>
                </a:solidFill>
              </a:rPr>
              <a:t>Poslední výzva Obědů do škol bude vyhlášena v roce 2021 pro školní rok 2021/2022.</a:t>
            </a: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66"/>
                </a:solidFill>
              </a:rPr>
              <a:t>Poslední </a:t>
            </a:r>
            <a:r>
              <a:rPr lang="cs-CZ" dirty="0">
                <a:solidFill>
                  <a:srgbClr val="000066"/>
                </a:solidFill>
              </a:rPr>
              <a:t>Závěrečná žádost o platbu bude příjemcem předložena v termínu 30. 9. 2022.</a:t>
            </a:r>
          </a:p>
          <a:p>
            <a:pPr marL="400050" lvl="2" indent="0">
              <a:spcBef>
                <a:spcPts val="1200"/>
              </a:spcBef>
              <a:buNone/>
            </a:pPr>
            <a:r>
              <a:rPr lang="cs-CZ" dirty="0">
                <a:solidFill>
                  <a:srgbClr val="000066"/>
                </a:solidFill>
              </a:rPr>
              <a:t>SC II a III</a:t>
            </a: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66"/>
                </a:solidFill>
              </a:rPr>
              <a:t>Závěrečná žádost o platbu bude předložena ke dni 31. 8. 2022 (plánované ukončení projektu bude ke dni 30. 6. 2022).</a:t>
            </a: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000" b="1" dirty="0">
              <a:solidFill>
                <a:srgbClr val="000066"/>
              </a:solidFill>
            </a:endParaRPr>
          </a:p>
          <a:p>
            <a:pPr marL="74295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cs-CZ" sz="20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42900" y="437768"/>
            <a:ext cx="8458200" cy="492585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 smtClean="0">
                <a:solidFill>
                  <a:srgbClr val="000066"/>
                </a:solidFill>
              </a:rPr>
              <a:t>Plán výzev</a:t>
            </a:r>
            <a:endParaRPr lang="en-GB" sz="3200" b="1" dirty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7466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27584" y="1196752"/>
            <a:ext cx="8136903" cy="49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0066"/>
                </a:solidFill>
              </a:rPr>
              <a:t>Nové vydání Kuchařky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3 300 ks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Upravené recepty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Předpokládaná distribuce v 2Q 2020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Organizace prezentací pro zapojené subjekty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Porady ředitelů škol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Konzultace pro kraje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Komunikace s médii (tisk, TV, rozhlas)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FEAD Network</a:t>
            </a:r>
            <a:endParaRPr lang="cs-CZ" altLang="cs-CZ" sz="2400" b="1" dirty="0">
              <a:solidFill>
                <a:srgbClr val="000066"/>
              </a:solidFill>
            </a:endParaRP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9611" y="157609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Propagace a komunikační činnost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19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775732" y="944724"/>
            <a:ext cx="8116748" cy="51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360000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000066"/>
                </a:solidFill>
              </a:rPr>
              <a:t>Informace z ŘO OP PMP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Informace o postupu implementace OP PMP</a:t>
            </a:r>
            <a:endParaRPr lang="cs-CZ" altLang="cs-CZ" sz="1600" dirty="0">
              <a:solidFill>
                <a:srgbClr val="000066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Komunikační </a:t>
            </a:r>
            <a:r>
              <a:rPr lang="cs-CZ" altLang="cs-CZ" sz="2000" dirty="0">
                <a:solidFill>
                  <a:srgbClr val="000066"/>
                </a:solidFill>
              </a:rPr>
              <a:t>a propagační aktivity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Národní dotační titul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Finanční řízení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Realizace projektu </a:t>
            </a:r>
            <a:r>
              <a:rPr lang="cs-CZ" altLang="cs-CZ" sz="2000" dirty="0" err="1" smtClean="0">
                <a:solidFill>
                  <a:srgbClr val="000066"/>
                </a:solidFill>
              </a:rPr>
              <a:t>PoMPo</a:t>
            </a:r>
            <a:r>
              <a:rPr lang="cs-CZ" altLang="cs-CZ" sz="2000" dirty="0" smtClean="0">
                <a:solidFill>
                  <a:srgbClr val="000066"/>
                </a:solidFill>
              </a:rPr>
              <a:t> II </a:t>
            </a:r>
            <a:r>
              <a:rPr lang="cs-CZ" altLang="cs-CZ" sz="2000" dirty="0" err="1" smtClean="0">
                <a:solidFill>
                  <a:srgbClr val="000066"/>
                </a:solidFill>
              </a:rPr>
              <a:t>odb</a:t>
            </a:r>
            <a:r>
              <a:rPr lang="cs-CZ" altLang="cs-CZ" sz="2000" dirty="0" smtClean="0">
                <a:solidFill>
                  <a:srgbClr val="000066"/>
                </a:solidFill>
              </a:rPr>
              <a:t>. 35 MPSV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Informace k novému programovému období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Aktualizace </a:t>
            </a:r>
            <a:r>
              <a:rPr lang="cs-CZ" altLang="cs-CZ" sz="2000" smtClean="0">
                <a:solidFill>
                  <a:srgbClr val="000066"/>
                </a:solidFill>
              </a:rPr>
              <a:t>evaluačního plánu</a:t>
            </a:r>
            <a:endParaRPr lang="cs-CZ" altLang="cs-CZ" sz="2000" dirty="0" smtClean="0">
              <a:solidFill>
                <a:srgbClr val="000066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000066"/>
                </a:solidFill>
              </a:rPr>
              <a:t>Diskuse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0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10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42900" y="58613"/>
            <a:ext cx="8801100" cy="778099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cs-CZ" sz="2800" b="1" dirty="0" smtClean="0">
                <a:solidFill>
                  <a:srgbClr val="000066"/>
                </a:solidFill>
              </a:rPr>
              <a:t>Program jednání</a:t>
            </a:r>
            <a:endParaRPr lang="en-GB" sz="2800" b="1" dirty="0">
              <a:solidFill>
                <a:srgbClr val="000066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5800" y="6478887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9611" y="157609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Propagace a komunikační činnost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20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pic>
        <p:nvPicPr>
          <p:cNvPr id="1026" name="obrázek 2" descr="Na obrázku může být: 3 people, including Marta Mlejnkova , people sitting a in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84" y="1354361"/>
            <a:ext cx="7119604" cy="47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21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079611" y="157609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Národní dotační titul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845537" y="1196752"/>
            <a:ext cx="8046943" cy="50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66"/>
                </a:solidFill>
              </a:rPr>
              <a:t>Národní dotační titul (dále jen „NDT“) </a:t>
            </a:r>
            <a:r>
              <a:rPr lang="cs-CZ" sz="2400" dirty="0" smtClean="0">
                <a:solidFill>
                  <a:srgbClr val="000066"/>
                </a:solidFill>
              </a:rPr>
              <a:t>byl vyhlášen </a:t>
            </a:r>
            <a:r>
              <a:rPr lang="cs-CZ" sz="2400" dirty="0">
                <a:solidFill>
                  <a:srgbClr val="000066"/>
                </a:solidFill>
              </a:rPr>
              <a:t>společně na výzvu OP PMP. 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66"/>
                </a:solidFill>
              </a:rPr>
              <a:t>NDT na Podpora administrace krajských projektů OP PMP má krajům umožnit zajištění prostředků na administraci projektů ze státního rozpočtu. </a:t>
            </a:r>
            <a:endParaRPr lang="cs-CZ" sz="2400" dirty="0" smtClean="0">
              <a:solidFill>
                <a:srgbClr val="000066"/>
              </a:solidFill>
            </a:endParaRP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66"/>
                </a:solidFill>
              </a:rPr>
              <a:t>Finanční </a:t>
            </a:r>
            <a:r>
              <a:rPr lang="cs-CZ" sz="2400" dirty="0">
                <a:solidFill>
                  <a:srgbClr val="000066"/>
                </a:solidFill>
              </a:rPr>
              <a:t>prostředky jsou způsobilé ode dne vyhlášení výzvy OP PMP do 30. 10. 2020, tj. projekt může být realizován maximálně 20 měsíců. 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66"/>
                </a:solidFill>
              </a:rPr>
              <a:t>Celkem bylo vyčleněno 5 268 000 Kč.</a:t>
            </a:r>
          </a:p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66"/>
                </a:solidFill>
              </a:rPr>
              <a:t>O NDT zažádalo celkem 8 krajů z 14</a:t>
            </a:r>
            <a:r>
              <a:rPr lang="cs-CZ" sz="2400" dirty="0" smtClean="0">
                <a:solidFill>
                  <a:srgbClr val="000066"/>
                </a:solidFill>
              </a:rPr>
              <a:t>.</a:t>
            </a:r>
            <a:endParaRPr lang="cs-CZ" altLang="cs-CZ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vod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39752" y="162880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Pracovní skupina OP PMP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13. prezenční jednání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17. prosince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9</a:t>
            </a:r>
            <a:endParaRPr lang="cs-CZ" sz="3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FINANČNÍ ŘÍZENÍ, N+3, RYCHLOST ČERPÁNÍ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33E0A-209A-4E21-925F-9C6FB89D44B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5877272"/>
            <a:ext cx="579409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38025" y="776439"/>
            <a:ext cx="80626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endParaRPr lang="cs-CZ" altLang="cs-CZ" sz="2000" b="1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863447" y="1412776"/>
            <a:ext cx="80626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1200"/>
              </a:spcBef>
              <a:buNone/>
            </a:pPr>
            <a:endParaRPr lang="en-GB" altLang="cs-CZ" sz="2000" dirty="0" smtClean="0">
              <a:solidFill>
                <a:srgbClr val="000066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97" y="6178465"/>
            <a:ext cx="3686224" cy="549741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19843"/>
              </p:ext>
            </p:extLst>
          </p:nvPr>
        </p:nvGraphicFramePr>
        <p:xfrm>
          <a:off x="1052933" y="2155476"/>
          <a:ext cx="7632849" cy="355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327358807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00665870"/>
                    </a:ext>
                  </a:extLst>
                </a:gridCol>
                <a:gridCol w="848630">
                  <a:extLst>
                    <a:ext uri="{9D8B030D-6E8A-4147-A177-3AD203B41FA5}">
                      <a16:colId xmlns:a16="http://schemas.microsoft.com/office/drawing/2014/main" val="817970095"/>
                    </a:ext>
                  </a:extLst>
                </a:gridCol>
                <a:gridCol w="1959683">
                  <a:extLst>
                    <a:ext uri="{9D8B030D-6E8A-4147-A177-3AD203B41FA5}">
                      <a16:colId xmlns:a16="http://schemas.microsoft.com/office/drawing/2014/main" val="837012815"/>
                    </a:ext>
                  </a:extLst>
                </a:gridCol>
              </a:tblGrid>
              <a:tr h="855522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u="none" strike="noStrike" dirty="0">
                          <a:effectLst/>
                        </a:rPr>
                        <a:t>Finanční prostředky OP PMP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u="none" strike="noStrike" dirty="0">
                          <a:effectLst/>
                        </a:rPr>
                        <a:t>Celkové prostředky </a:t>
                      </a:r>
                      <a:endParaRPr lang="cs-CZ" sz="16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cs-CZ" sz="1600" b="1" u="none" strike="noStrike" dirty="0" smtClean="0">
                          <a:effectLst/>
                        </a:rPr>
                        <a:t>(</a:t>
                      </a:r>
                      <a:r>
                        <a:rPr lang="cs-CZ" sz="1600" b="1" u="none" strike="noStrike" dirty="0">
                          <a:effectLst/>
                        </a:rPr>
                        <a:t>mil. CZK) 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u="none" strike="noStrike" dirty="0">
                          <a:effectLst/>
                        </a:rPr>
                        <a:t>Počet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u="none" strike="noStrike" dirty="0">
                          <a:effectLst/>
                        </a:rPr>
                        <a:t>% z alokace         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5609619"/>
                  </a:ext>
                </a:extLst>
              </a:tr>
              <a:tr h="466123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Celková alokace OP PMP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706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x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00" u="none" strike="noStrike" dirty="0">
                          <a:effectLst/>
                        </a:rPr>
                        <a:t>(vypočteno z hodnot v CZK)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22054773"/>
                  </a:ext>
                </a:extLst>
              </a:tr>
              <a:tr h="416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Vyhlášené výzvy 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697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99%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2160055"/>
                  </a:ext>
                </a:extLst>
              </a:tr>
              <a:tr h="416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Zaregistrované žádosti o podporu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552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78%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7534491"/>
                  </a:ext>
                </a:extLst>
              </a:tr>
              <a:tr h="466123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Vydané právní akty o poskytnutí podpory </a:t>
                      </a:r>
                      <a:r>
                        <a:rPr lang="cs-CZ" sz="1500" u="none" strike="noStrike" dirty="0" smtClean="0">
                          <a:effectLst/>
                        </a:rPr>
                        <a:t>ŘO (včetně TP)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713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101%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74429075"/>
                  </a:ext>
                </a:extLst>
              </a:tr>
              <a:tr h="416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Žádosti o platbu autorizované </a:t>
                      </a:r>
                      <a:r>
                        <a:rPr lang="cs-CZ" sz="1500" u="none" strike="noStrike" dirty="0" smtClean="0">
                          <a:effectLst/>
                        </a:rPr>
                        <a:t>ŘO (včetně TP)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320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x</a:t>
                      </a:r>
                      <a:r>
                        <a:rPr lang="cs-CZ" sz="1500" u="none" strike="noStrike" dirty="0">
                          <a:effectLst/>
                        </a:rPr>
                        <a:t> 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45%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159596"/>
                  </a:ext>
                </a:extLst>
              </a:tr>
              <a:tr h="466123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u="none" strike="noStrike" dirty="0">
                          <a:effectLst/>
                        </a:rPr>
                        <a:t>Výdaje certifikované CO MPSV (včetně TP)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304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x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500" u="none" strike="noStrike" dirty="0" smtClean="0">
                          <a:effectLst/>
                        </a:rPr>
                        <a:t>43%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76635574"/>
                  </a:ext>
                </a:extLst>
              </a:tr>
            </a:tbl>
          </a:graphicData>
        </a:graphic>
      </p:graphicFrame>
      <p:sp>
        <p:nvSpPr>
          <p:cNvPr id="15" name="Nadpis 5"/>
          <p:cNvSpPr>
            <a:spLocks noGrp="1"/>
          </p:cNvSpPr>
          <p:nvPr>
            <p:ph type="title"/>
          </p:nvPr>
        </p:nvSpPr>
        <p:spPr>
          <a:xfrm>
            <a:off x="1079611" y="445641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2400" b="1" dirty="0">
                <a:solidFill>
                  <a:srgbClr val="000066"/>
                </a:solidFill>
              </a:rPr>
              <a:t>Aktuální čerpání finančních prostředků OP PMP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                          v </a:t>
            </a:r>
            <a:r>
              <a:rPr lang="cs-CZ" altLang="cs-CZ" sz="2400" b="1" dirty="0">
                <a:solidFill>
                  <a:srgbClr val="000066"/>
                </a:solidFill>
              </a:rPr>
              <a:t>programovém období 2014-2020 (ke dni 30. 11. 2019)</a:t>
            </a:r>
            <a:endParaRPr lang="en-GB" altLang="cs-CZ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435364"/>
              </p:ext>
            </p:extLst>
          </p:nvPr>
        </p:nvGraphicFramePr>
        <p:xfrm>
          <a:off x="1397317" y="2128865"/>
          <a:ext cx="6349365" cy="391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Nadpis 5"/>
          <p:cNvSpPr>
            <a:spLocks noGrp="1"/>
          </p:cNvSpPr>
          <p:nvPr>
            <p:ph type="title"/>
          </p:nvPr>
        </p:nvSpPr>
        <p:spPr>
          <a:xfrm>
            <a:off x="1079611" y="445641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2400" b="1" dirty="0">
                <a:solidFill>
                  <a:srgbClr val="000066"/>
                </a:solidFill>
              </a:rPr>
              <a:t>Aktuální čerpání finančních prostředků OP PMP </a:t>
            </a:r>
            <a:r>
              <a:rPr lang="cs-CZ" altLang="cs-CZ" sz="2400" b="1" dirty="0" smtClean="0">
                <a:solidFill>
                  <a:srgbClr val="000066"/>
                </a:solidFill>
              </a:rPr>
              <a:t>                          v </a:t>
            </a:r>
            <a:r>
              <a:rPr lang="cs-CZ" altLang="cs-CZ" sz="2400" b="1" dirty="0">
                <a:solidFill>
                  <a:srgbClr val="000066"/>
                </a:solidFill>
              </a:rPr>
              <a:t>programovém období 2014-2020 (ke dni 30. 11. 2019)</a:t>
            </a:r>
            <a:endParaRPr lang="en-GB" altLang="cs-CZ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83568" y="1124744"/>
            <a:ext cx="80626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sz="1200" dirty="0">
                <a:solidFill>
                  <a:srgbClr val="000066"/>
                </a:solidFill>
              </a:rPr>
              <a:t>	</a:t>
            </a:r>
            <a:r>
              <a:rPr lang="cs-CZ" altLang="cs-CZ" sz="1200" dirty="0" smtClean="0">
                <a:solidFill>
                  <a:srgbClr val="000066"/>
                </a:solidFill>
              </a:rPr>
              <a:t>* Aktuální kurz za prosinec 2019 činí 25,574 Kč/Euro.</a:t>
            </a:r>
            <a:endParaRPr lang="en-GB" altLang="cs-CZ" sz="12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134"/>
              </p:ext>
            </p:extLst>
          </p:nvPr>
        </p:nvGraphicFramePr>
        <p:xfrm>
          <a:off x="1458516" y="1664824"/>
          <a:ext cx="6912768" cy="356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955">
                  <a:extLst>
                    <a:ext uri="{9D8B030D-6E8A-4147-A177-3AD203B41FA5}">
                      <a16:colId xmlns:a16="http://schemas.microsoft.com/office/drawing/2014/main" val="3159543513"/>
                    </a:ext>
                  </a:extLst>
                </a:gridCol>
                <a:gridCol w="2229925">
                  <a:extLst>
                    <a:ext uri="{9D8B030D-6E8A-4147-A177-3AD203B41FA5}">
                      <a16:colId xmlns:a16="http://schemas.microsoft.com/office/drawing/2014/main" val="1809039034"/>
                    </a:ext>
                  </a:extLst>
                </a:gridCol>
                <a:gridCol w="1616696">
                  <a:extLst>
                    <a:ext uri="{9D8B030D-6E8A-4147-A177-3AD203B41FA5}">
                      <a16:colId xmlns:a16="http://schemas.microsoft.com/office/drawing/2014/main" val="72436773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18207369"/>
                    </a:ext>
                  </a:extLst>
                </a:gridCol>
              </a:tblGrid>
              <a:tr h="89110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Certifikace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Období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Částka v CZK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Částka v EUR*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57185"/>
                  </a:ext>
                </a:extLst>
              </a:tr>
              <a:tr h="89110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8.</a:t>
                      </a:r>
                      <a:r>
                        <a:rPr lang="cs-CZ" sz="1600" baseline="0" dirty="0" smtClean="0"/>
                        <a:t> certifikace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16. 10. 2019 – 1. 4. 2020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 42 138 625,02 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1 647 713,50</a:t>
                      </a:r>
                    </a:p>
                    <a:p>
                      <a:pPr algn="ctr"/>
                      <a:r>
                        <a:rPr lang="cs-CZ" sz="1500" dirty="0" smtClean="0"/>
                        <a:t> </a:t>
                      </a:r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29023"/>
                  </a:ext>
                </a:extLst>
              </a:tr>
              <a:tr h="89110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9. certifikace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2. 4. 2020 - 15. 10.2020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 77 008 023,12  </a:t>
                      </a:r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3 011 184,14</a:t>
                      </a:r>
                    </a:p>
                    <a:p>
                      <a:pPr algn="ctr"/>
                      <a:r>
                        <a:rPr lang="cs-CZ" sz="1500" dirty="0" smtClean="0"/>
                        <a:t> </a:t>
                      </a:r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33074"/>
                  </a:ext>
                </a:extLst>
              </a:tr>
              <a:tr h="89110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Celkem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err="1" smtClean="0"/>
                        <a:t>xxx</a:t>
                      </a:r>
                      <a:endParaRPr lang="cs-C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/>
                        <a:t> 119 146 648,14 </a:t>
                      </a:r>
                      <a:endParaRPr lang="cs-CZ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/>
                        <a:t>4 658 897,64</a:t>
                      </a:r>
                    </a:p>
                    <a:p>
                      <a:pPr algn="ctr"/>
                      <a:r>
                        <a:rPr lang="cs-CZ" sz="1500" b="1" dirty="0" smtClean="0"/>
                        <a:t> </a:t>
                      </a:r>
                      <a:endParaRPr lang="cs-CZ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27613"/>
                  </a:ext>
                </a:extLst>
              </a:tr>
            </a:tbl>
          </a:graphicData>
        </a:graphic>
      </p:graphicFrame>
      <p:sp>
        <p:nvSpPr>
          <p:cNvPr id="13" name="Nadpis 5"/>
          <p:cNvSpPr>
            <a:spLocks noGrp="1"/>
          </p:cNvSpPr>
          <p:nvPr>
            <p:ph type="title"/>
          </p:nvPr>
        </p:nvSpPr>
        <p:spPr>
          <a:xfrm>
            <a:off x="665679" y="253156"/>
            <a:ext cx="8458200" cy="436687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sz="2800" b="1" dirty="0" smtClean="0">
                <a:solidFill>
                  <a:srgbClr val="000066"/>
                </a:solidFill>
              </a:rPr>
              <a:t/>
            </a:r>
            <a:br>
              <a:rPr lang="cs-CZ" sz="2800" b="1" dirty="0" smtClean="0">
                <a:solidFill>
                  <a:srgbClr val="000066"/>
                </a:solidFill>
              </a:rPr>
            </a:br>
            <a:r>
              <a:rPr lang="cs-CZ" altLang="cs-CZ" sz="3200" b="1" dirty="0">
                <a:solidFill>
                  <a:srgbClr val="000066"/>
                </a:solidFill>
              </a:rPr>
              <a:t>Odhady plateb k certifikaci</a:t>
            </a:r>
          </a:p>
        </p:txBody>
      </p:sp>
    </p:spTree>
    <p:extLst>
      <p:ext uri="{BB962C8B-B14F-4D97-AF65-F5344CB8AC3E}">
        <p14:creationId xmlns:p14="http://schemas.microsoft.com/office/powerpoint/2010/main" val="18975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83568" y="1124744"/>
            <a:ext cx="80626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171450" lvl="1" indent="-171450">
              <a:spcBef>
                <a:spcPts val="1200"/>
              </a:spcBef>
            </a:pPr>
            <a:r>
              <a:rPr lang="cs-CZ" altLang="cs-CZ" sz="1200" b="1" dirty="0" smtClean="0">
                <a:solidFill>
                  <a:srgbClr val="000066"/>
                </a:solidFill>
              </a:rPr>
              <a:t>Aktuální alokace a přesuny jsou vždy přepočítávány dle aktuálního kurzu.</a:t>
            </a:r>
            <a:endParaRPr lang="cs-CZ" altLang="cs-CZ" sz="1200" b="1" dirty="0">
              <a:solidFill>
                <a:srgbClr val="000066"/>
              </a:solidFill>
            </a:endParaRPr>
          </a:p>
          <a:p>
            <a:pPr marL="171450" lvl="1" indent="-171450">
              <a:spcBef>
                <a:spcPts val="1200"/>
              </a:spcBef>
            </a:pPr>
            <a:r>
              <a:rPr lang="cs-CZ" altLang="cs-CZ" sz="1200" b="1" dirty="0" smtClean="0">
                <a:solidFill>
                  <a:srgbClr val="000066"/>
                </a:solidFill>
              </a:rPr>
              <a:t>V roce 2019 již proběhl přesun mezi SC I a SC II, III v celkové výši cca 71,3 mil. Kč (přesuny provádí ŘO OP PMP v EUR)</a:t>
            </a: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sp>
        <p:nvSpPr>
          <p:cNvPr id="13" name="Nadpis 5"/>
          <p:cNvSpPr>
            <a:spLocks noGrp="1"/>
          </p:cNvSpPr>
          <p:nvPr>
            <p:ph type="title"/>
          </p:nvPr>
        </p:nvSpPr>
        <p:spPr>
          <a:xfrm>
            <a:off x="665679" y="400025"/>
            <a:ext cx="8458200" cy="436687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sz="2800" b="1" dirty="0" smtClean="0">
                <a:solidFill>
                  <a:srgbClr val="000066"/>
                </a:solidFill>
              </a:rPr>
              <a:t/>
            </a:r>
            <a:br>
              <a:rPr lang="cs-CZ" sz="2800" b="1" dirty="0" smtClean="0">
                <a:solidFill>
                  <a:srgbClr val="000066"/>
                </a:solidFill>
              </a:rPr>
            </a:br>
            <a:r>
              <a:rPr lang="cs-CZ" altLang="cs-CZ" sz="2800" b="1" dirty="0">
                <a:solidFill>
                  <a:srgbClr val="000066"/>
                </a:solidFill>
              </a:rPr>
              <a:t>Aktuální rozpočet po jednotlivých SC, plánované přesuny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10914"/>
              </p:ext>
            </p:extLst>
          </p:nvPr>
        </p:nvGraphicFramePr>
        <p:xfrm>
          <a:off x="1752600" y="2154738"/>
          <a:ext cx="6552729" cy="148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607">
                  <a:extLst>
                    <a:ext uri="{9D8B030D-6E8A-4147-A177-3AD203B41FA5}">
                      <a16:colId xmlns:a16="http://schemas.microsoft.com/office/drawing/2014/main" val="3242843845"/>
                    </a:ext>
                  </a:extLst>
                </a:gridCol>
                <a:gridCol w="2029018">
                  <a:extLst>
                    <a:ext uri="{9D8B030D-6E8A-4147-A177-3AD203B41FA5}">
                      <a16:colId xmlns:a16="http://schemas.microsoft.com/office/drawing/2014/main" val="1823837881"/>
                    </a:ext>
                  </a:extLst>
                </a:gridCol>
                <a:gridCol w="1911903">
                  <a:extLst>
                    <a:ext uri="{9D8B030D-6E8A-4147-A177-3AD203B41FA5}">
                      <a16:colId xmlns:a16="http://schemas.microsoft.com/office/drawing/2014/main" val="240684019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85131048"/>
                    </a:ext>
                  </a:extLst>
                </a:gridCol>
              </a:tblGrid>
              <a:tr h="7428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Aktuální alokace v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Plánovaný přesun částky ze SC I do SC II, III v roce </a:t>
                      </a:r>
                      <a:r>
                        <a:rPr lang="cs-CZ" sz="1100" b="1" u="none" strike="noStrike" dirty="0" smtClean="0">
                          <a:effectLst/>
                        </a:rPr>
                        <a:t>2021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Plánovaná celková alokace po přesunech </a:t>
                      </a:r>
                      <a:r>
                        <a:rPr lang="cs-CZ" sz="1100" b="1" u="none" strike="noStrike" dirty="0" smtClean="0">
                          <a:effectLst/>
                        </a:rPr>
                        <a:t>celkem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652092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SC 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  191 309 145,71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41 609 013,67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149 700 132,04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0796123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SC II, III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   480 760 692,54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522 369 706,21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033395"/>
                  </a:ext>
                </a:extLst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TP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     35 566 955,12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x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35 566 955,12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23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83568" y="1124744"/>
            <a:ext cx="80626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171450" lvl="1" indent="-171450">
              <a:spcBef>
                <a:spcPts val="1200"/>
              </a:spcBef>
            </a:pPr>
            <a:r>
              <a:rPr lang="cs-CZ" altLang="cs-CZ" sz="1200" b="1" dirty="0" smtClean="0">
                <a:solidFill>
                  <a:srgbClr val="000066"/>
                </a:solidFill>
              </a:rPr>
              <a:t>Aktuální </a:t>
            </a:r>
            <a:r>
              <a:rPr lang="cs-CZ" altLang="cs-CZ" sz="1200" b="1" dirty="0">
                <a:solidFill>
                  <a:srgbClr val="000066"/>
                </a:solidFill>
              </a:rPr>
              <a:t>alokace a přesuny jsou vždy přepočítávány dle aktuálního kurzu.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sz="1200" b="1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 smtClean="0">
              <a:solidFill>
                <a:srgbClr val="000066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altLang="cs-CZ" sz="1200" dirty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sp>
        <p:nvSpPr>
          <p:cNvPr id="13" name="Nadpis 5"/>
          <p:cNvSpPr>
            <a:spLocks noGrp="1"/>
          </p:cNvSpPr>
          <p:nvPr>
            <p:ph type="title"/>
          </p:nvPr>
        </p:nvSpPr>
        <p:spPr>
          <a:xfrm>
            <a:off x="665679" y="400025"/>
            <a:ext cx="8458200" cy="436687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cs-CZ" sz="2800" b="1" dirty="0" smtClean="0">
                <a:solidFill>
                  <a:srgbClr val="000066"/>
                </a:solidFill>
              </a:rPr>
              <a:t/>
            </a:r>
            <a:br>
              <a:rPr lang="cs-CZ" sz="2800" b="1" dirty="0" smtClean="0">
                <a:solidFill>
                  <a:srgbClr val="000066"/>
                </a:solidFill>
              </a:rPr>
            </a:br>
            <a:r>
              <a:rPr lang="cs-CZ" altLang="cs-CZ" sz="2800" b="1" dirty="0">
                <a:solidFill>
                  <a:srgbClr val="000066"/>
                </a:solidFill>
              </a:rPr>
              <a:t>Plán vyúčtování v letech 2019 – 2023 ke dni 20. 9. </a:t>
            </a:r>
            <a:r>
              <a:rPr lang="cs-CZ" altLang="cs-CZ" sz="2800" b="1" dirty="0" smtClean="0">
                <a:solidFill>
                  <a:srgbClr val="000066"/>
                </a:solidFill>
              </a:rPr>
              <a:t>2019</a:t>
            </a:r>
            <a:endParaRPr lang="en-GB" sz="2800" b="1" dirty="0">
              <a:solidFill>
                <a:srgbClr val="000066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34760"/>
              </p:ext>
            </p:extLst>
          </p:nvPr>
        </p:nvGraphicFramePr>
        <p:xfrm>
          <a:off x="1590522" y="2129539"/>
          <a:ext cx="6648756" cy="1633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107">
                  <a:extLst>
                    <a:ext uri="{9D8B030D-6E8A-4147-A177-3AD203B41FA5}">
                      <a16:colId xmlns:a16="http://schemas.microsoft.com/office/drawing/2014/main" val="2653763702"/>
                    </a:ext>
                  </a:extLst>
                </a:gridCol>
                <a:gridCol w="1296033">
                  <a:extLst>
                    <a:ext uri="{9D8B030D-6E8A-4147-A177-3AD203B41FA5}">
                      <a16:colId xmlns:a16="http://schemas.microsoft.com/office/drawing/2014/main" val="908697206"/>
                    </a:ext>
                  </a:extLst>
                </a:gridCol>
                <a:gridCol w="1348718">
                  <a:extLst>
                    <a:ext uri="{9D8B030D-6E8A-4147-A177-3AD203B41FA5}">
                      <a16:colId xmlns:a16="http://schemas.microsoft.com/office/drawing/2014/main" val="3518619681"/>
                    </a:ext>
                  </a:extLst>
                </a:gridCol>
                <a:gridCol w="1390865">
                  <a:extLst>
                    <a:ext uri="{9D8B030D-6E8A-4147-A177-3AD203B41FA5}">
                      <a16:colId xmlns:a16="http://schemas.microsoft.com/office/drawing/2014/main" val="2329802695"/>
                    </a:ext>
                  </a:extLst>
                </a:gridCol>
                <a:gridCol w="1296033">
                  <a:extLst>
                    <a:ext uri="{9D8B030D-6E8A-4147-A177-3AD203B41FA5}">
                      <a16:colId xmlns:a16="http://schemas.microsoft.com/office/drawing/2014/main" val="2347617794"/>
                    </a:ext>
                  </a:extLst>
                </a:gridCol>
              </a:tblGrid>
              <a:tr h="2722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Plán vyúčtování projektů OP PMP v letech 2019-2022 v CZK (po </a:t>
                      </a:r>
                      <a:r>
                        <a:rPr lang="cs-CZ" sz="1100" b="1" u="none" strike="noStrike" dirty="0" smtClean="0">
                          <a:effectLst/>
                        </a:rPr>
                        <a:t>plánované</a:t>
                      </a:r>
                      <a:r>
                        <a:rPr lang="cs-CZ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100" b="1" u="none" strike="noStrike" dirty="0" smtClean="0">
                          <a:effectLst/>
                        </a:rPr>
                        <a:t>realokaci</a:t>
                      </a:r>
                      <a:r>
                        <a:rPr lang="cs-CZ" sz="1100" b="1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91316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2019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2020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2021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2022 (v Kč)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732187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SC 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25 057 513,11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30 120 000,00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30 012 000,00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30 008 000,00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8348189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SC II, III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20 046 000,00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120 480 000,00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77 490 000,00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33 495 006,01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3636908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TP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5 539 263,12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5 230 813,00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   4 958 376,00   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           4 746 018,86   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808640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        50 642 776,23   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        155 830 813,00   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        112 460 376,00   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       68 249 024,87   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820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5800" y="495300"/>
            <a:ext cx="8458200" cy="436687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cs-CZ" sz="2800" b="1" dirty="0" smtClean="0">
                <a:solidFill>
                  <a:srgbClr val="000066"/>
                </a:solidFill>
              </a:rPr>
              <a:t>Pravidlo N+3</a:t>
            </a:r>
            <a:endParaRPr lang="en-GB" sz="2800" b="1" dirty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70432"/>
              </p:ext>
            </p:extLst>
          </p:nvPr>
        </p:nvGraphicFramePr>
        <p:xfrm>
          <a:off x="6858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52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algn="ctr"/>
            <a:r>
              <a:rPr lang="en-US" altLang="en-US" sz="3800" dirty="0"/>
              <a:t>FEAD Financial Execution    </a:t>
            </a:r>
            <a:br>
              <a:rPr lang="en-US" altLang="en-US" sz="3800" dirty="0"/>
            </a:br>
            <a:r>
              <a:rPr lang="en-US" altLang="en-US" sz="3800" dirty="0"/>
              <a:t> </a:t>
            </a:r>
            <a:r>
              <a:rPr lang="en-GB" altLang="en-US" sz="3800" b="0" dirty="0"/>
              <a:t>as at </a:t>
            </a:r>
            <a:r>
              <a:rPr lang="en-GB" altLang="en-US" sz="3800" b="0" dirty="0" smtClean="0"/>
              <a:t>30/09/2019</a:t>
            </a:r>
            <a:r>
              <a:rPr lang="en-US" altLang="en-US" sz="3800" b="0" dirty="0" smtClean="0"/>
              <a:t> </a:t>
            </a:r>
            <a:endParaRPr lang="en-GB" altLang="en-US" sz="3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98500"/>
              </p:ext>
            </p:extLst>
          </p:nvPr>
        </p:nvGraphicFramePr>
        <p:xfrm>
          <a:off x="684213" y="2276872"/>
          <a:ext cx="3600450" cy="4054472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Interim payments /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51,91%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56,44%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55,63%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26,62%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23,58%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40,25%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45,43%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52,44%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48,43%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23,74%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32,01%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21,42%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22,50%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21,53%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0" y="2276872"/>
          <a:ext cx="3527426" cy="4297680"/>
        </p:xfrm>
        <a:graphic>
          <a:graphicData uri="http://schemas.openxmlformats.org/drawingml/2006/table">
            <a:tbl>
              <a:tblPr/>
              <a:tblGrid>
                <a:gridCol w="17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Interim payments /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Allocation </a:t>
                      </a:r>
                      <a:b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14,61%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Latvia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41,02%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Lithuania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39,83%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Luxembourg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49,52%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44,92%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25,65%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53,70%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16,28%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15,71%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Slovakia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48,65%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Slovenia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49,28%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50,46%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44,31%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31,56%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780352" y="1218563"/>
            <a:ext cx="7848872" cy="46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0066"/>
                </a:solidFill>
              </a:rPr>
              <a:t>OP PMP je kompletně personálně zajištěn</a:t>
            </a:r>
            <a:r>
              <a:rPr lang="cs-CZ" altLang="cs-CZ" sz="2400" dirty="0" smtClean="0">
                <a:solidFill>
                  <a:srgbClr val="000066"/>
                </a:solidFill>
              </a:rPr>
              <a:t>.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3 úvazky PM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2 úvazky FM</a:t>
            </a:r>
          </a:p>
          <a:p>
            <a:pPr marL="742950" lvl="2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66"/>
                </a:solidFill>
              </a:rPr>
              <a:t>½ úvazku PM/FM – nástup 2. 2. 2020</a:t>
            </a:r>
            <a:endParaRPr lang="en-GB" altLang="cs-CZ" sz="2000" dirty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79420"/>
            <a:ext cx="7632848" cy="103914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cs-CZ" altLang="cs-CZ" sz="3200" b="1" dirty="0" smtClean="0">
                <a:solidFill>
                  <a:srgbClr val="000066"/>
                </a:solidFill>
              </a:rPr>
              <a:t>Personální zajištění OP PMP</a:t>
            </a:r>
            <a:endParaRPr lang="en-GB" altLang="cs-CZ" sz="3200" b="1" dirty="0">
              <a:solidFill>
                <a:srgbClr val="000066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3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algn="ctr"/>
            <a:r>
              <a:rPr lang="en-US" altLang="en-US" dirty="0" smtClean="0"/>
              <a:t>Implementation on the ground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GB" altLang="en-US" b="0" dirty="0" smtClean="0"/>
              <a:t>as per </a:t>
            </a:r>
            <a:r>
              <a:rPr lang="fr-BE" altLang="en-US" b="0" dirty="0" smtClean="0"/>
              <a:t>AIR 2018</a:t>
            </a:r>
            <a:endParaRPr lang="en-GB" altLang="en-US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96" y="2465558"/>
            <a:ext cx="4313349" cy="3884442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095" y="2408778"/>
            <a:ext cx="4562906" cy="4144962"/>
            <a:chOff x="100" y="1440"/>
            <a:chExt cx="3040" cy="270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" y="1440"/>
              <a:ext cx="2757" cy="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881" y="1465"/>
              <a:ext cx="259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40" y="1619"/>
              <a:ext cx="2547" cy="506"/>
            </a:xfrm>
            <a:prstGeom prst="rect">
              <a:avLst/>
            </a:prstGeom>
            <a:solidFill>
              <a:srgbClr val="FC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81" y="1619"/>
              <a:ext cx="259" cy="5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40" y="2119"/>
              <a:ext cx="826" cy="1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53" y="2119"/>
              <a:ext cx="666" cy="1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881" y="2119"/>
              <a:ext cx="259" cy="1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881" y="3975"/>
              <a:ext cx="259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37" y="1693"/>
              <a:ext cx="53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Committed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9" y="1816"/>
              <a:ext cx="58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expenditure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26" y="1940"/>
              <a:ext cx="76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(FEAD + national)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78" y="1755"/>
              <a:ext cx="5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Share of OP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265" y="1878"/>
              <a:ext cx="33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budget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40" y="1631"/>
              <a:ext cx="60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Payments by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734" y="1755"/>
              <a:ext cx="59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beneficiaries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838" y="1878"/>
              <a:ext cx="39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(FEAD +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14" y="2001"/>
              <a:ext cx="42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national)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369" y="1755"/>
              <a:ext cx="5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Share of OP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55" y="1878"/>
              <a:ext cx="33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budget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49" y="2131"/>
              <a:ext cx="15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42" y="2131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11.996.936,00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407" y="213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56,5%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795" y="2131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11.778.407,85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34" y="213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55,5%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49" y="2254"/>
              <a:ext cx="15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42" y="2254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64.831.366,42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07" y="225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73,5%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795" y="2254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53.028.237,89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634" y="225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60,1%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49" y="2378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BG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599" y="2378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114.162.079,85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407" y="237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92,6%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795" y="2378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76.252.082,15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634" y="237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61,8%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49" y="2501"/>
              <a:ext cx="14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5" y="2501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3.248.570,00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407" y="250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70,0%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838" y="2501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1.334.998,50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634" y="250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28,8%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49" y="2624"/>
              <a:ext cx="148" cy="1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CZ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642" y="2624"/>
              <a:ext cx="543" cy="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21.471.853,29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407" y="2624"/>
              <a:ext cx="296" cy="1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78,2%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795" y="2624"/>
              <a:ext cx="543" cy="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11.161.374,10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634" y="2624"/>
              <a:ext cx="296" cy="1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40,7%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49" y="2748"/>
              <a:ext cx="16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642" y="2748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53.714.548,12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407" y="274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57,9%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795" y="2748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33.785.913,52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634" y="274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36,4%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49" y="2871"/>
              <a:ext cx="16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DK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685" y="2871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1.704.226,89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407" y="287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36,7%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838" y="2871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1.595.178,55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2634" y="287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34,4%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49" y="2994"/>
              <a:ext cx="14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685" y="2994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5.529.154,00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407" y="299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58,7%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838" y="2994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5.523.600,00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2634" y="299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58,7%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49" y="3118"/>
              <a:ext cx="13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EL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642" y="3118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95.654.039,01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407" y="311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28,9%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795" y="3118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59.562.654,19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2634" y="311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18,0%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49" y="3241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599" y="3241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425.654.015,79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407" y="324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64,2%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752" y="3241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390.392.523,71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2634" y="324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58,9%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49" y="3364"/>
              <a:ext cx="11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642" y="3364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18.564.000,00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407" y="336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70,0%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795" y="3364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11.058.887,68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634" y="336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41,7%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49" y="3488"/>
              <a:ext cx="14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FR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599" y="3488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407.761.302,26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407" y="348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69,4%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752" y="3488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338.890.708,83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634" y="348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57,7%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149" y="3611"/>
              <a:ext cx="16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HR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642" y="3611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28.619.760,31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1407" y="361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66,4%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1795" y="3611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15.786.958,70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2634" y="3611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36,6%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149" y="3734"/>
              <a:ext cx="17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599" y="3734"/>
              <a:ext cx="58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115.461.946,72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364" y="3734"/>
              <a:ext cx="34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104,5%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795" y="3734"/>
              <a:ext cx="5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27.582.096,50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2634" y="3734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25,0%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49" y="3858"/>
              <a:ext cx="12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685" y="3864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8.564.513,35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407" y="385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32,0%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838" y="3864"/>
              <a:ext cx="50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8.427.163,07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2634" y="3858"/>
              <a:ext cx="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1" u="none" strike="noStrike" cap="none" normalizeH="0" baseline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Calibri" panose="020F0502020204030204" pitchFamily="34" charset="0"/>
                </a:rPr>
                <a:t>31,5%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357" y="1477"/>
              <a:ext cx="62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 AIR data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136" y="2119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136" y="2119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1160" y="1625"/>
              <a:ext cx="0" cy="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160" y="1625"/>
              <a:ext cx="6" cy="4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2313" y="1625"/>
              <a:ext cx="0" cy="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2313" y="1625"/>
              <a:ext cx="6" cy="4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36" y="2242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36" y="2242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1166" y="2242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166" y="2242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136" y="236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36" y="236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166" y="2365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166" y="2365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136" y="2489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136" y="2489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auto">
            <a:xfrm>
              <a:off x="1166" y="2489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1166" y="2489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136" y="2612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36" y="2612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>
              <a:off x="1166" y="2612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1166" y="2612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136" y="273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136" y="273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1166" y="2735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1166" y="2735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136" y="2859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136" y="2859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auto">
            <a:xfrm>
              <a:off x="1166" y="2859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1166" y="2859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136" y="2982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136" y="2982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1166" y="2982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166" y="2982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auto">
            <a:xfrm>
              <a:off x="136" y="310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36" y="310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auto">
            <a:xfrm>
              <a:off x="1166" y="3105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1166" y="3105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auto">
            <a:xfrm>
              <a:off x="136" y="3229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136" y="3229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auto">
            <a:xfrm>
              <a:off x="1166" y="3229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1166" y="3229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auto">
            <a:xfrm>
              <a:off x="136" y="3352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136" y="3352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auto">
            <a:xfrm>
              <a:off x="1166" y="3352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Rectangle 144"/>
            <p:cNvSpPr>
              <a:spLocks noChangeArrowheads="1"/>
            </p:cNvSpPr>
            <p:nvPr/>
          </p:nvSpPr>
          <p:spPr bwMode="auto">
            <a:xfrm>
              <a:off x="1166" y="3352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auto">
            <a:xfrm>
              <a:off x="136" y="347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136" y="347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auto">
            <a:xfrm>
              <a:off x="1166" y="3475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1166" y="3475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auto">
            <a:xfrm>
              <a:off x="136" y="3599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136" y="3599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auto">
            <a:xfrm>
              <a:off x="1166" y="3599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Rectangle 152"/>
            <p:cNvSpPr>
              <a:spLocks noChangeArrowheads="1"/>
            </p:cNvSpPr>
            <p:nvPr/>
          </p:nvSpPr>
          <p:spPr bwMode="auto">
            <a:xfrm>
              <a:off x="1166" y="3599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auto">
            <a:xfrm>
              <a:off x="136" y="3722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136" y="3722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auto">
            <a:xfrm>
              <a:off x="1166" y="3722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1166" y="3722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auto">
            <a:xfrm>
              <a:off x="136" y="384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36" y="384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auto">
            <a:xfrm>
              <a:off x="1166" y="3845"/>
              <a:ext cx="4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1166" y="3845"/>
              <a:ext cx="4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auto">
            <a:xfrm>
              <a:off x="136" y="3975"/>
              <a:ext cx="1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136" y="3975"/>
              <a:ext cx="19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334" y="1459"/>
              <a:ext cx="12" cy="25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2875" y="1471"/>
              <a:ext cx="12" cy="2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auto">
            <a:xfrm>
              <a:off x="1160" y="2125"/>
              <a:ext cx="0" cy="1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1160" y="2125"/>
              <a:ext cx="6" cy="18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1647" y="1625"/>
              <a:ext cx="13" cy="23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auto">
            <a:xfrm>
              <a:off x="2313" y="2125"/>
              <a:ext cx="0" cy="18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2313" y="2125"/>
              <a:ext cx="6" cy="18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>
              <a:off x="130" y="2119"/>
              <a:ext cx="0" cy="1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130" y="2119"/>
              <a:ext cx="6" cy="18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46" y="1459"/>
              <a:ext cx="254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346" y="1613"/>
              <a:ext cx="254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346" y="2112"/>
              <a:ext cx="254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auto">
            <a:xfrm>
              <a:off x="2319" y="2242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2319" y="2242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auto">
            <a:xfrm>
              <a:off x="2319" y="2365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2319" y="2365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auto">
            <a:xfrm>
              <a:off x="2319" y="2489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Rectangle 180"/>
            <p:cNvSpPr>
              <a:spLocks noChangeArrowheads="1"/>
            </p:cNvSpPr>
            <p:nvPr/>
          </p:nvSpPr>
          <p:spPr bwMode="auto">
            <a:xfrm>
              <a:off x="2319" y="2489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auto">
            <a:xfrm>
              <a:off x="2319" y="2612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Rectangle 182"/>
            <p:cNvSpPr>
              <a:spLocks noChangeArrowheads="1"/>
            </p:cNvSpPr>
            <p:nvPr/>
          </p:nvSpPr>
          <p:spPr bwMode="auto">
            <a:xfrm>
              <a:off x="2319" y="2612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Line 183"/>
            <p:cNvSpPr>
              <a:spLocks noChangeShapeType="1"/>
            </p:cNvSpPr>
            <p:nvPr/>
          </p:nvSpPr>
          <p:spPr bwMode="auto">
            <a:xfrm>
              <a:off x="2319" y="2735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319" y="2735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7" name="Line 185"/>
            <p:cNvSpPr>
              <a:spLocks noChangeShapeType="1"/>
            </p:cNvSpPr>
            <p:nvPr/>
          </p:nvSpPr>
          <p:spPr bwMode="auto">
            <a:xfrm>
              <a:off x="2319" y="2859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2319" y="2859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9" name="Line 187"/>
            <p:cNvSpPr>
              <a:spLocks noChangeShapeType="1"/>
            </p:cNvSpPr>
            <p:nvPr/>
          </p:nvSpPr>
          <p:spPr bwMode="auto">
            <a:xfrm>
              <a:off x="2319" y="2982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2319" y="2982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1" name="Line 189"/>
            <p:cNvSpPr>
              <a:spLocks noChangeShapeType="1"/>
            </p:cNvSpPr>
            <p:nvPr/>
          </p:nvSpPr>
          <p:spPr bwMode="auto">
            <a:xfrm>
              <a:off x="2319" y="3105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2319" y="3105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3" name="Line 191"/>
            <p:cNvSpPr>
              <a:spLocks noChangeShapeType="1"/>
            </p:cNvSpPr>
            <p:nvPr/>
          </p:nvSpPr>
          <p:spPr bwMode="auto">
            <a:xfrm>
              <a:off x="2319" y="3229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2319" y="3229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5" name="Line 193"/>
            <p:cNvSpPr>
              <a:spLocks noChangeShapeType="1"/>
            </p:cNvSpPr>
            <p:nvPr/>
          </p:nvSpPr>
          <p:spPr bwMode="auto">
            <a:xfrm>
              <a:off x="2319" y="3352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2319" y="3352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7" name="Line 195"/>
            <p:cNvSpPr>
              <a:spLocks noChangeShapeType="1"/>
            </p:cNvSpPr>
            <p:nvPr/>
          </p:nvSpPr>
          <p:spPr bwMode="auto">
            <a:xfrm>
              <a:off x="2319" y="3475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2319" y="3475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9" name="Line 197"/>
            <p:cNvSpPr>
              <a:spLocks noChangeShapeType="1"/>
            </p:cNvSpPr>
            <p:nvPr/>
          </p:nvSpPr>
          <p:spPr bwMode="auto">
            <a:xfrm>
              <a:off x="2319" y="3599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2319" y="3599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1" name="Line 199"/>
            <p:cNvSpPr>
              <a:spLocks noChangeShapeType="1"/>
            </p:cNvSpPr>
            <p:nvPr/>
          </p:nvSpPr>
          <p:spPr bwMode="auto">
            <a:xfrm>
              <a:off x="2319" y="3722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2319" y="3722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3" name="Line 201"/>
            <p:cNvSpPr>
              <a:spLocks noChangeShapeType="1"/>
            </p:cNvSpPr>
            <p:nvPr/>
          </p:nvSpPr>
          <p:spPr bwMode="auto">
            <a:xfrm>
              <a:off x="2319" y="3845"/>
              <a:ext cx="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4" name="Rectangle 202"/>
            <p:cNvSpPr>
              <a:spLocks noChangeArrowheads="1"/>
            </p:cNvSpPr>
            <p:nvPr/>
          </p:nvSpPr>
          <p:spPr bwMode="auto">
            <a:xfrm>
              <a:off x="2319" y="3845"/>
              <a:ext cx="5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" name="Rectangle 203"/>
            <p:cNvSpPr>
              <a:spLocks noChangeArrowheads="1"/>
            </p:cNvSpPr>
            <p:nvPr/>
          </p:nvSpPr>
          <p:spPr bwMode="auto">
            <a:xfrm>
              <a:off x="346" y="3969"/>
              <a:ext cx="254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0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134076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altLang="en-US" kern="0" dirty="0" smtClean="0"/>
              <a:t>N+3 de-</a:t>
            </a:r>
            <a:r>
              <a:rPr lang="fr-BE" altLang="en-US" kern="0" dirty="0" err="1" smtClean="0"/>
              <a:t>commitment</a:t>
            </a:r>
            <a:r>
              <a:rPr lang="fr-BE" altLang="en-US" kern="0" dirty="0" smtClean="0"/>
              <a:t> </a:t>
            </a:r>
            <a:r>
              <a:rPr lang="en-GB" altLang="en-US" kern="0" dirty="0" smtClean="0"/>
              <a:t>risk  </a:t>
            </a:r>
            <a:br>
              <a:rPr lang="en-GB" altLang="en-US" kern="0" dirty="0" smtClean="0"/>
            </a:br>
            <a:r>
              <a:rPr lang="en-GB" altLang="en-US" b="0" kern="0" dirty="0" smtClean="0"/>
              <a:t>as at</a:t>
            </a:r>
            <a:r>
              <a:rPr lang="fr-BE" altLang="en-US" b="0" kern="0" dirty="0" smtClean="0"/>
              <a:t> 30</a:t>
            </a:r>
            <a:r>
              <a:rPr lang="en-GB" altLang="en-US" b="0" kern="0" dirty="0" smtClean="0"/>
              <a:t>/09/2019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70856"/>
              </p:ext>
            </p:extLst>
          </p:nvPr>
        </p:nvGraphicFramePr>
        <p:xfrm>
          <a:off x="501375" y="2348880"/>
          <a:ext cx="3744416" cy="4051306"/>
        </p:xfrm>
        <a:graphic>
          <a:graphicData uri="http://schemas.openxmlformats.org/drawingml/2006/table">
            <a:tbl>
              <a:tblPr/>
              <a:tblGrid>
                <a:gridCol w="9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remaining amount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Remaining</a:t>
                      </a:r>
                      <a:r>
                        <a:rPr lang="en-GB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amount</a:t>
                      </a: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b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Committed </a:t>
                      </a:r>
                      <a:b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419.590,44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2,78%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189.645,40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11,68%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23.392.045,43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11,38%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21.463.927,92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18,56%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4.850.172,01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1.711.944,70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18,27%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00" y="2348880"/>
          <a:ext cx="3600451" cy="4268785"/>
        </p:xfrm>
        <a:graphic>
          <a:graphicData uri="http://schemas.openxmlformats.org/drawingml/2006/table">
            <a:tbl>
              <a:tblPr/>
              <a:tblGrid>
                <a:gridCol w="95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remaining amount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Remaining</a:t>
                      </a:r>
                      <a:r>
                        <a:rPr lang="en-GB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amount</a:t>
                      </a: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b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Committed </a:t>
                      </a:r>
                      <a:b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92.743.917,44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Latvia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Lithuania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Luxembourg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Malta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103.914,93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6,40%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Poland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  <a:endParaRPr lang="en-GB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Portugal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23.365.356,27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Romania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56.413.476,84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31,07%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Slovakia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Slovenia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1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26" marR="6726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8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UK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552.040,00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55,99%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en-GB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89" marR="6489" marT="6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225.206.031,38</a:t>
                      </a:r>
                      <a:endParaRPr lang="en-GB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14.35%</a:t>
                      </a:r>
                      <a:endParaRPr lang="en-GB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50" marR="3950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50726" y="908720"/>
            <a:ext cx="83529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altLang="cs-CZ" sz="2000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r>
              <a:rPr lang="cs-CZ" altLang="cs-CZ" sz="4400" dirty="0" smtClean="0">
                <a:solidFill>
                  <a:srgbClr val="000066"/>
                </a:solidFill>
              </a:rPr>
              <a:t>Děkujeme za pozornost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cs-CZ" altLang="cs-CZ" dirty="0" smtClean="0">
              <a:solidFill>
                <a:srgbClr val="000066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r>
              <a:rPr lang="cs-CZ" altLang="cs-CZ" dirty="0">
                <a:solidFill>
                  <a:srgbClr val="000066"/>
                </a:solidFill>
              </a:rPr>
              <a:t/>
            </a:r>
            <a:br>
              <a:rPr lang="cs-CZ" altLang="cs-CZ" dirty="0">
                <a:solidFill>
                  <a:srgbClr val="000066"/>
                </a:solidFill>
              </a:rPr>
            </a:br>
            <a:r>
              <a:rPr lang="cs-CZ" altLang="cs-CZ" dirty="0" smtClean="0">
                <a:solidFill>
                  <a:srgbClr val="000066"/>
                </a:solidFill>
              </a:rPr>
              <a:t>Oddělení 804 – ostatních evropských fondů</a:t>
            </a:r>
            <a:r>
              <a:rPr lang="cs-CZ" altLang="cs-CZ" dirty="0">
                <a:solidFill>
                  <a:srgbClr val="000066"/>
                </a:solidFill>
              </a:rPr>
              <a:t/>
            </a:r>
            <a:br>
              <a:rPr lang="cs-CZ" altLang="cs-CZ" dirty="0">
                <a:solidFill>
                  <a:srgbClr val="000066"/>
                </a:solidFill>
              </a:rPr>
            </a:br>
            <a:endParaRPr lang="cs-CZ" altLang="cs-CZ" sz="2400" dirty="0" smtClean="0">
              <a:solidFill>
                <a:srgbClr val="000066"/>
              </a:solidFill>
            </a:endParaRPr>
          </a:p>
          <a:p>
            <a:pPr marL="0" lvl="1" indent="0" algn="just">
              <a:spcBef>
                <a:spcPts val="1200"/>
              </a:spcBef>
              <a:buNone/>
            </a:pPr>
            <a:endParaRPr lang="cs-CZ" altLang="cs-CZ" sz="2400" dirty="0" smtClean="0">
              <a:solidFill>
                <a:srgbClr val="000066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  <p:sp>
        <p:nvSpPr>
          <p:cNvPr id="13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9" y="1700808"/>
            <a:ext cx="4109442" cy="4109442"/>
          </a:xfrm>
          <a:prstGeom prst="rect">
            <a:avLst/>
          </a:prstGeom>
        </p:spPr>
      </p:pic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061864" y="630002"/>
            <a:ext cx="70202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66"/>
                </a:solidFill>
                <a:latin typeface="Calibri" pitchFamily="34" charset="0"/>
              </a:rPr>
              <a:t>5 školních let „Obědů do škol“</a:t>
            </a:r>
            <a:endParaRPr lang="en-GB" altLang="cs-CZ" sz="32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685800" y="6460049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/>
              <a:pPr algn="l">
                <a:defRPr/>
              </a:pPr>
              <a:t>4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34794"/>
            <a:ext cx="3686224" cy="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99592" y="1547478"/>
            <a:ext cx="7776864" cy="44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zapojeny </a:t>
            </a:r>
            <a:r>
              <a:rPr lang="cs-CZ" altLang="cs-CZ" b="1" dirty="0" smtClean="0">
                <a:solidFill>
                  <a:srgbClr val="002060"/>
                </a:solidFill>
              </a:rPr>
              <a:t>2 kraje </a:t>
            </a:r>
            <a:r>
              <a:rPr lang="cs-CZ" altLang="cs-CZ" dirty="0" smtClean="0">
                <a:solidFill>
                  <a:srgbClr val="002060"/>
                </a:solidFill>
              </a:rPr>
              <a:t>– Liberecký a Jihomoravský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521</a:t>
            </a:r>
            <a:r>
              <a:rPr lang="cs-CZ" altLang="cs-CZ" dirty="0" smtClean="0">
                <a:solidFill>
                  <a:srgbClr val="002060"/>
                </a:solidFill>
              </a:rPr>
              <a:t> dětí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2645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3" y="6162187"/>
            <a:ext cx="3530624" cy="526536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805904" y="290916"/>
            <a:ext cx="8244408" cy="7780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 smtClean="0">
                <a:solidFill>
                  <a:srgbClr val="000066"/>
                </a:solidFill>
              </a:rPr>
              <a:t>1. výzva – 2. pololetí školního roku 2015/2016</a:t>
            </a:r>
            <a:endParaRPr lang="en-GB" sz="3200" b="1" dirty="0">
              <a:solidFill>
                <a:srgbClr val="00006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5" y="2925240"/>
            <a:ext cx="4610755" cy="2664000"/>
          </a:xfrm>
          <a:prstGeom prst="rect">
            <a:avLst/>
          </a:prstGeom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12960" y="5085184"/>
            <a:ext cx="4307112" cy="9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Vyúčtované žádosti             o platbu </a:t>
            </a:r>
            <a:r>
              <a:rPr lang="cs-CZ" altLang="cs-CZ" b="1" dirty="0">
                <a:solidFill>
                  <a:srgbClr val="002060"/>
                </a:solidFill>
              </a:rPr>
              <a:t>885 708,60 Kč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99592" y="1547478"/>
            <a:ext cx="7776864" cy="44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zapojeny </a:t>
            </a:r>
            <a:r>
              <a:rPr lang="cs-CZ" altLang="cs-CZ" b="1" dirty="0">
                <a:solidFill>
                  <a:srgbClr val="002060"/>
                </a:solidFill>
              </a:rPr>
              <a:t>4</a:t>
            </a:r>
            <a:r>
              <a:rPr lang="cs-CZ" altLang="cs-CZ" b="1" dirty="0" smtClean="0">
                <a:solidFill>
                  <a:srgbClr val="002060"/>
                </a:solidFill>
              </a:rPr>
              <a:t> kraje </a:t>
            </a:r>
            <a:r>
              <a:rPr lang="cs-CZ" altLang="cs-CZ" dirty="0" smtClean="0">
                <a:solidFill>
                  <a:srgbClr val="002060"/>
                </a:solidFill>
              </a:rPr>
              <a:t>– Liberecký, Jihomoravský, Vysočina, hl. město Praha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2084</a:t>
            </a:r>
            <a:r>
              <a:rPr lang="cs-CZ" altLang="cs-CZ" dirty="0" smtClean="0">
                <a:solidFill>
                  <a:srgbClr val="002060"/>
                </a:solidFill>
              </a:rPr>
              <a:t> dětí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2645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3" y="6162187"/>
            <a:ext cx="3530624" cy="526536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805904" y="290916"/>
            <a:ext cx="8244408" cy="7780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>
                <a:solidFill>
                  <a:srgbClr val="000066"/>
                </a:solidFill>
              </a:rPr>
              <a:t>2</a:t>
            </a:r>
            <a:r>
              <a:rPr lang="cs-CZ" sz="3200" b="1" dirty="0" smtClean="0">
                <a:solidFill>
                  <a:srgbClr val="000066"/>
                </a:solidFill>
              </a:rPr>
              <a:t>. výzva – školní rok 2016/2017</a:t>
            </a:r>
            <a:endParaRPr lang="en-GB" sz="3200" b="1" dirty="0">
              <a:solidFill>
                <a:srgbClr val="00006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5" y="2925240"/>
            <a:ext cx="4610755" cy="2664000"/>
          </a:xfrm>
          <a:prstGeom prst="rect">
            <a:avLst/>
          </a:prstGeom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912960" y="5085184"/>
            <a:ext cx="4307112" cy="9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Vyúčtované žádosti             o platbu </a:t>
            </a:r>
            <a:r>
              <a:rPr lang="cs-CZ" altLang="cs-CZ" b="1" dirty="0">
                <a:solidFill>
                  <a:srgbClr val="002060"/>
                </a:solidFill>
              </a:rPr>
              <a:t>7 534 478,18 Kč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93" y="2984501"/>
            <a:ext cx="4610755" cy="2664000"/>
          </a:xfrm>
          <a:prstGeom prst="rect">
            <a:avLst/>
          </a:prstGeom>
        </p:spPr>
      </p:pic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99592" y="1547478"/>
            <a:ext cx="7776864" cy="44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zapojeno </a:t>
            </a:r>
            <a:r>
              <a:rPr lang="cs-CZ" altLang="cs-CZ" b="1" dirty="0" smtClean="0">
                <a:solidFill>
                  <a:srgbClr val="002060"/>
                </a:solidFill>
              </a:rPr>
              <a:t>8 krajů </a:t>
            </a:r>
            <a:r>
              <a:rPr lang="cs-CZ" altLang="cs-CZ" dirty="0" smtClean="0">
                <a:solidFill>
                  <a:srgbClr val="002060"/>
                </a:solidFill>
              </a:rPr>
              <a:t>– nově: Karlovarský, Plzeňský, Královehradecký, Moravskoslezský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+ 1 kraj </a:t>
            </a:r>
            <a:r>
              <a:rPr lang="cs-CZ" altLang="cs-CZ" dirty="0" smtClean="0">
                <a:solidFill>
                  <a:srgbClr val="002060"/>
                </a:solidFill>
              </a:rPr>
              <a:t>– Zlínský – zapojen od 2. pololetí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5497 dětí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536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3" y="6162187"/>
            <a:ext cx="3530624" cy="526536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805904" y="290916"/>
            <a:ext cx="8244408" cy="7780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 smtClean="0">
                <a:solidFill>
                  <a:srgbClr val="000066"/>
                </a:solidFill>
              </a:rPr>
              <a:t>3. výzva – školní rok 2017/2018</a:t>
            </a:r>
            <a:endParaRPr lang="en-GB" sz="3200" b="1" dirty="0">
              <a:solidFill>
                <a:srgbClr val="000066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912960" y="5085184"/>
            <a:ext cx="4307112" cy="9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Vyúčtované žádosti                o platbu </a:t>
            </a:r>
            <a:r>
              <a:rPr lang="cs-CZ" altLang="cs-CZ" b="1" dirty="0" smtClean="0">
                <a:solidFill>
                  <a:srgbClr val="002060"/>
                </a:solidFill>
              </a:rPr>
              <a:t>19 938 245,77 Kč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99592" y="1547478"/>
            <a:ext cx="7776864" cy="44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zapojeno </a:t>
            </a:r>
            <a:r>
              <a:rPr lang="cs-CZ" altLang="cs-CZ" b="1" dirty="0">
                <a:solidFill>
                  <a:srgbClr val="002060"/>
                </a:solidFill>
              </a:rPr>
              <a:t>9</a:t>
            </a:r>
            <a:r>
              <a:rPr lang="cs-CZ" altLang="cs-CZ" b="1" dirty="0" smtClean="0">
                <a:solidFill>
                  <a:srgbClr val="002060"/>
                </a:solidFill>
              </a:rPr>
              <a:t> krajů </a:t>
            </a:r>
            <a:r>
              <a:rPr lang="cs-CZ" altLang="cs-CZ" dirty="0" smtClean="0">
                <a:solidFill>
                  <a:srgbClr val="002060"/>
                </a:solidFill>
              </a:rPr>
              <a:t>– nově: Zlínský po celý školní rok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+ 1 kraj </a:t>
            </a:r>
            <a:r>
              <a:rPr lang="cs-CZ" altLang="cs-CZ" dirty="0" smtClean="0">
                <a:solidFill>
                  <a:srgbClr val="002060"/>
                </a:solidFill>
              </a:rPr>
              <a:t>– Středočeský – zapojen od 2. pololetí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5058 dětí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2645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3" y="6162187"/>
            <a:ext cx="3530624" cy="526536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805904" y="290916"/>
            <a:ext cx="8244408" cy="7780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>
                <a:solidFill>
                  <a:srgbClr val="000066"/>
                </a:solidFill>
              </a:rPr>
              <a:t>4</a:t>
            </a:r>
            <a:r>
              <a:rPr lang="cs-CZ" sz="3200" b="1" dirty="0" smtClean="0">
                <a:solidFill>
                  <a:srgbClr val="000066"/>
                </a:solidFill>
              </a:rPr>
              <a:t>. výzva – školní rok 2018/2019</a:t>
            </a:r>
            <a:endParaRPr lang="en-GB" sz="3200" b="1" dirty="0">
              <a:solidFill>
                <a:srgbClr val="00006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25" y="2997248"/>
            <a:ext cx="4610755" cy="2664000"/>
          </a:xfrm>
          <a:prstGeom prst="rect">
            <a:avLst/>
          </a:prstGeom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912960" y="5085184"/>
            <a:ext cx="4307112" cy="9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Vyúčtované žádosti                 o platbu </a:t>
            </a:r>
            <a:r>
              <a:rPr lang="cs-CZ" altLang="cs-CZ" b="1" dirty="0" smtClean="0">
                <a:solidFill>
                  <a:srgbClr val="002060"/>
                </a:solidFill>
              </a:rPr>
              <a:t>20 963 863,73 Kč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899592" y="1547478"/>
            <a:ext cx="7776864" cy="447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zapojeno </a:t>
            </a:r>
            <a:r>
              <a:rPr lang="cs-CZ" altLang="cs-CZ" b="1" dirty="0" smtClean="0">
                <a:solidFill>
                  <a:srgbClr val="002060"/>
                </a:solidFill>
              </a:rPr>
              <a:t>všech 14 krajů České republiky</a:t>
            </a:r>
            <a:endParaRPr lang="cs-CZ" altLang="cs-CZ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060"/>
                </a:solidFill>
              </a:rPr>
              <a:t>8874 dětí</a:t>
            </a:r>
          </a:p>
          <a:p>
            <a:pPr marL="0" lvl="1" indent="0">
              <a:spcBef>
                <a:spcPts val="1200"/>
              </a:spcBef>
              <a:buNone/>
            </a:pPr>
            <a:endParaRPr lang="cs-CZ" altLang="cs-CZ" b="1" dirty="0" smtClean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b="1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  <p:sp>
        <p:nvSpPr>
          <p:cNvPr id="9" name="Obdélník 8" descr="https://encrypted-tbn3.gstatic.com/images?q=tbn:ANd9GcSd-VXJInK6f4VpewNd80ztDmNKyOB8MpYcqYeXBkipbMcoviDD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altLang="cs-CZ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alt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2645" y="6492875"/>
            <a:ext cx="2133600" cy="365125"/>
          </a:xfrm>
        </p:spPr>
        <p:txBody>
          <a:bodyPr/>
          <a:lstStyle/>
          <a:p>
            <a:pPr algn="l">
              <a:defRPr/>
            </a:pPr>
            <a:fld id="{541E72A6-D38E-4B4E-92BC-92D98B52DBD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3" y="6162187"/>
            <a:ext cx="3530624" cy="526536"/>
          </a:xfrm>
          <a:prstGeom prst="rect">
            <a:avLst/>
          </a:prstGeom>
        </p:spPr>
      </p:pic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805904" y="290916"/>
            <a:ext cx="8244408" cy="77809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cs-CZ" sz="3200" b="1" dirty="0" smtClean="0">
                <a:solidFill>
                  <a:srgbClr val="000066"/>
                </a:solidFill>
              </a:rPr>
              <a:t>5. výzva – školní rok 2019/2020</a:t>
            </a:r>
            <a:endParaRPr lang="en-GB" sz="3200" b="1" dirty="0">
              <a:solidFill>
                <a:srgbClr val="000066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35" y="2957425"/>
            <a:ext cx="4610777" cy="266400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912960" y="5085184"/>
            <a:ext cx="4739160" cy="9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002060"/>
                </a:solidFill>
              </a:rPr>
              <a:t>Předpoklad vyúčtovaných žádostí o platbu je </a:t>
            </a:r>
            <a:r>
              <a:rPr lang="cs-CZ" altLang="cs-CZ" b="1" dirty="0" smtClean="0">
                <a:solidFill>
                  <a:srgbClr val="002060"/>
                </a:solidFill>
              </a:rPr>
              <a:t>30 mil. Kč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4B16E56CD10241B7A4AE90DD862C1C" ma:contentTypeVersion="2" ma:contentTypeDescription="Vytvoří nový dokument" ma:contentTypeScope="" ma:versionID="d71da2138e0afaa96ffdb676303b01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C9053-13BE-4A03-9736-B4651449447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F40D9F-3234-44FF-B78F-3540DB6A8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127C5-CA0E-4674-A93F-92B645255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10234</TotalTime>
  <Words>1731</Words>
  <Application>Microsoft Office PowerPoint</Application>
  <PresentationFormat>Předvádění na obrazovce (4:3)</PresentationFormat>
  <Paragraphs>598</Paragraphs>
  <Slides>32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Motiv systému Office</vt:lpstr>
      <vt:lpstr>Prezentace aplikace PowerPoint</vt:lpstr>
      <vt:lpstr>Program jednání</vt:lpstr>
      <vt:lpstr>Personální zajištění OP PMP</vt:lpstr>
      <vt:lpstr>Prezentace aplikace PowerPoint</vt:lpstr>
      <vt:lpstr>1. výzva – 2. pololetí školního roku 2015/2016</vt:lpstr>
      <vt:lpstr>2. výzva – školní rok 2016/2017</vt:lpstr>
      <vt:lpstr>3. výzva – školní rok 2017/2018</vt:lpstr>
      <vt:lpstr>4. výzva – školní rok 2018/2019</vt:lpstr>
      <vt:lpstr>5. výzva – školní rok 2019/2020</vt:lpstr>
      <vt:lpstr>Obědy do škol – 4. výzva SC I</vt:lpstr>
      <vt:lpstr>Obědy do škol – 4. výzva SC I</vt:lpstr>
      <vt:lpstr>Obědy do škol – 5. výzva SC I</vt:lpstr>
      <vt:lpstr>Obědy do škol – 5. výzva SC I</vt:lpstr>
      <vt:lpstr>Vývoj zapojení cílové skupiny</vt:lpstr>
      <vt:lpstr>Vývoj zapojení cílové skupiny</vt:lpstr>
      <vt:lpstr>Obědy do škol – 6. výzva SC I</vt:lpstr>
      <vt:lpstr>SC II a III (výzva č. 30_16_004)</vt:lpstr>
      <vt:lpstr>Plán výzev</vt:lpstr>
      <vt:lpstr>Propagace a komunikační činnost</vt:lpstr>
      <vt:lpstr>Propagace a komunikační činnost</vt:lpstr>
      <vt:lpstr>Národní dotační titul</vt:lpstr>
      <vt:lpstr>Prezentace aplikace PowerPoint</vt:lpstr>
      <vt:lpstr>Aktuální čerpání finančních prostředků OP PMP                           v programovém období 2014-2020 (ke dni 30. 11. 2019)</vt:lpstr>
      <vt:lpstr>Aktuální čerpání finančních prostředků OP PMP                           v programovém období 2014-2020 (ke dni 30. 11. 2019)</vt:lpstr>
      <vt:lpstr> Odhady plateb k certifikaci</vt:lpstr>
      <vt:lpstr> Aktuální rozpočet po jednotlivých SC, plánované přesuny</vt:lpstr>
      <vt:lpstr> Plán vyúčtování v letech 2019 – 2023 ke dni 20. 9. 2019</vt:lpstr>
      <vt:lpstr>Pravidlo N+3</vt:lpstr>
      <vt:lpstr>FEAD Financial Execution      as at 30/09/2019 </vt:lpstr>
      <vt:lpstr>Implementation on the ground  as per AIR 2018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Hřebíček Robert Jan Mgr. (MPSV)</dc:creator>
  <cp:lastModifiedBy>Arťuchova Marina Ing. (MPSV)</cp:lastModifiedBy>
  <cp:revision>936</cp:revision>
  <cp:lastPrinted>2019-12-17T08:47:48Z</cp:lastPrinted>
  <dcterms:created xsi:type="dcterms:W3CDTF">2014-05-22T11:08:53Z</dcterms:created>
  <dcterms:modified xsi:type="dcterms:W3CDTF">2019-12-17T10:16:22Z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0x010100D14B16E56CD10241B7A4AE90DD862C1C</vt:lpwstr>
  </property>
</Properties>
</file>