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1" r:id="rId3"/>
    <p:sldId id="263" r:id="rId4"/>
    <p:sldId id="262" r:id="rId5"/>
    <p:sldId id="258" r:id="rId6"/>
    <p:sldId id="260" r:id="rId7"/>
    <p:sldId id="264" r:id="rId8"/>
    <p:sldId id="265" r:id="rId9"/>
    <p:sldId id="266" r:id="rId10"/>
    <p:sldId id="271" r:id="rId11"/>
    <p:sldId id="278" r:id="rId12"/>
    <p:sldId id="267" r:id="rId13"/>
    <p:sldId id="269" r:id="rId14"/>
    <p:sldId id="270" r:id="rId15"/>
    <p:sldId id="272" r:id="rId16"/>
    <p:sldId id="274" r:id="rId17"/>
    <p:sldId id="279" r:id="rId18"/>
    <p:sldId id="280" r:id="rId19"/>
    <p:sldId id="281" r:id="rId20"/>
    <p:sldId id="283" r:id="rId21"/>
    <p:sldId id="282" r:id="rId22"/>
    <p:sldId id="286" r:id="rId23"/>
    <p:sldId id="284" r:id="rId24"/>
    <p:sldId id="285" r:id="rId25"/>
    <p:sldId id="268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8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12926-7F3C-4CD1-AF24-5611C0E41EF1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6E2C6-10E5-486A-8E30-3CECD458A20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CB7B0-7A40-4F09-A3C3-19CB8A395968}" type="datetimeFigureOut">
              <a:rPr lang="cs-CZ" smtClean="0"/>
              <a:pPr/>
              <a:t>10.4.2017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8EE8C-54FD-4676-BC84-C36198C0A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hyperlink" Target="http://www.kolorektum.cz/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ervix.cz/" TargetMode="External"/><Relationship Id="rId5" Type="http://schemas.openxmlformats.org/officeDocument/2006/relationships/hyperlink" Target="http://www.mamo.cz/" TargetMode="Externa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vod.cz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Zhoubné nádory a senioři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501008"/>
            <a:ext cx="8064896" cy="1752600"/>
          </a:xfrm>
        </p:spPr>
        <p:txBody>
          <a:bodyPr>
            <a:normAutofit fontScale="62500" lnSpcReduction="20000"/>
          </a:bodyPr>
          <a:lstStyle/>
          <a:p>
            <a:r>
              <a:rPr lang="cs-CZ" sz="4000" b="1" dirty="0" smtClean="0">
                <a:solidFill>
                  <a:schemeClr val="tx1"/>
                </a:solidFill>
              </a:rPr>
              <a:t>Prof. MUDr. Jan </a:t>
            </a:r>
            <a:r>
              <a:rPr lang="cs-CZ" sz="4000" b="1" dirty="0" err="1" smtClean="0">
                <a:solidFill>
                  <a:schemeClr val="tx1"/>
                </a:solidFill>
              </a:rPr>
              <a:t>Žaloudík</a:t>
            </a:r>
            <a:r>
              <a:rPr lang="cs-CZ" sz="4000" b="1" dirty="0" smtClean="0">
                <a:solidFill>
                  <a:schemeClr val="tx1"/>
                </a:solidFill>
              </a:rPr>
              <a:t>, CSc.</a:t>
            </a:r>
          </a:p>
          <a:p>
            <a:pPr algn="l"/>
            <a:r>
              <a:rPr lang="cs-CZ" b="1" dirty="0" smtClean="0">
                <a:solidFill>
                  <a:schemeClr val="tx1"/>
                </a:solidFill>
              </a:rPr>
              <a:t/>
            </a:r>
            <a:br>
              <a:rPr lang="cs-CZ" b="1" dirty="0" smtClean="0">
                <a:solidFill>
                  <a:schemeClr val="tx1"/>
                </a:solidFill>
              </a:rPr>
            </a:br>
            <a:r>
              <a:rPr lang="cs-CZ" dirty="0" smtClean="0">
                <a:solidFill>
                  <a:schemeClr val="tx1"/>
                </a:solidFill>
              </a:rPr>
              <a:t>ředitel Masarykova onkologického ústavu v Brně</a:t>
            </a:r>
            <a:br>
              <a:rPr lang="cs-CZ" dirty="0" smtClean="0">
                <a:solidFill>
                  <a:schemeClr val="tx1"/>
                </a:solidFill>
              </a:rPr>
            </a:br>
            <a:r>
              <a:rPr lang="cs-CZ" dirty="0" smtClean="0">
                <a:solidFill>
                  <a:schemeClr val="tx1"/>
                </a:solidFill>
              </a:rPr>
              <a:t>člen výboru České onkologické společnosti ČLS JEP</a:t>
            </a:r>
            <a:br>
              <a:rPr lang="cs-CZ" dirty="0" smtClean="0">
                <a:solidFill>
                  <a:schemeClr val="tx1"/>
                </a:solidFill>
              </a:rPr>
            </a:br>
            <a:r>
              <a:rPr lang="cs-CZ" dirty="0" smtClean="0">
                <a:solidFill>
                  <a:schemeClr val="tx1"/>
                </a:solidFill>
              </a:rPr>
              <a:t>předseda panelu  P3-Onkologie Agentury zdravotnického výzkumu </a:t>
            </a:r>
            <a:r>
              <a:rPr lang="cs-CZ" dirty="0" err="1" smtClean="0">
                <a:solidFill>
                  <a:schemeClr val="tx1"/>
                </a:solidFill>
              </a:rPr>
              <a:t>MZd</a:t>
            </a:r>
            <a:r>
              <a:rPr lang="cs-CZ" dirty="0" smtClean="0">
                <a:solidFill>
                  <a:schemeClr val="tx1"/>
                </a:solidFill>
              </a:rPr>
              <a:t> ČR</a:t>
            </a:r>
            <a:br>
              <a:rPr lang="cs-CZ" dirty="0" smtClean="0">
                <a:solidFill>
                  <a:schemeClr val="tx1"/>
                </a:solidFill>
              </a:rPr>
            </a:br>
            <a:r>
              <a:rPr lang="cs-CZ" dirty="0" smtClean="0">
                <a:solidFill>
                  <a:schemeClr val="tx1"/>
                </a:solidFill>
              </a:rPr>
              <a:t>místopředseda Výboru pro zdravotnictví a sociální politiku Senátu PČR 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6021288"/>
            <a:ext cx="2332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i="1" dirty="0" smtClean="0"/>
              <a:t>MPSV  11.4.2017</a:t>
            </a:r>
            <a:endParaRPr lang="cs-CZ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4" descr="mikrometaB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4160838"/>
            <a:ext cx="3006725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Mvc-022f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 l="7471" r="2888"/>
          <a:stretch>
            <a:fillRect/>
          </a:stretch>
        </p:blipFill>
        <p:spPr bwMode="auto">
          <a:xfrm>
            <a:off x="3086100" y="0"/>
            <a:ext cx="307022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 descr="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6100" y="4160838"/>
            <a:ext cx="3038475" cy="26368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261781" y="3276599"/>
            <a:ext cx="893597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3600" b="1" dirty="0">
                <a:solidFill>
                  <a:schemeClr val="tx2"/>
                </a:solidFill>
              </a:rPr>
              <a:t>p</a:t>
            </a:r>
            <a:r>
              <a:rPr lang="cs-CZ" sz="3600" b="1" dirty="0" smtClean="0">
                <a:solidFill>
                  <a:schemeClr val="tx2"/>
                </a:solidFill>
              </a:rPr>
              <a:t>ozdní, časná a </a:t>
            </a:r>
            <a:r>
              <a:rPr lang="cs-CZ" sz="3600" b="1" dirty="0" err="1" smtClean="0">
                <a:solidFill>
                  <a:schemeClr val="tx2"/>
                </a:solidFill>
              </a:rPr>
              <a:t>subklinická</a:t>
            </a:r>
            <a:r>
              <a:rPr lang="cs-CZ" sz="3600" b="1" dirty="0" smtClean="0">
                <a:solidFill>
                  <a:schemeClr val="tx2"/>
                </a:solidFill>
              </a:rPr>
              <a:t> podoba rakoviny   </a:t>
            </a:r>
            <a:endParaRPr lang="cs-CZ" sz="3600" b="1" dirty="0">
              <a:solidFill>
                <a:schemeClr val="tx2"/>
              </a:solidFill>
            </a:endParaRPr>
          </a:p>
        </p:txBody>
      </p:sp>
      <p:sp>
        <p:nvSpPr>
          <p:cNvPr id="10" name="Ovál 9"/>
          <p:cNvSpPr/>
          <p:nvPr/>
        </p:nvSpPr>
        <p:spPr>
          <a:xfrm>
            <a:off x="3924300" y="836613"/>
            <a:ext cx="669925" cy="57626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7153275" y="5300663"/>
            <a:ext cx="1087438" cy="755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3082" name="Picture 8" descr="cystosar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347864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9825" y="0"/>
            <a:ext cx="295275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7" descr="28-m-hep-pln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3" y="4160838"/>
            <a:ext cx="3160712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429000"/>
            <a:ext cx="5003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25400"/>
            <a:ext cx="5003800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11560" y="476672"/>
            <a:ext cx="8032584" cy="56938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i="1" u="sng" dirty="0">
                <a:latin typeface="+mn-lt"/>
                <a:cs typeface="+mn-cs"/>
              </a:rPr>
              <a:t>Preventivní pojetí onkologie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dirty="0">
                <a:latin typeface="+mn-lt"/>
                <a:cs typeface="+mn-cs"/>
              </a:rPr>
              <a:t>Primární prevence – redukce rizik /prekanceróz </a:t>
            </a:r>
            <a:endParaRPr lang="cs-CZ" sz="2800" b="1" dirty="0" smtClean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dirty="0" smtClean="0"/>
              <a:t>                                      </a:t>
            </a:r>
            <a:r>
              <a:rPr lang="cs-CZ" sz="2800" dirty="0" smtClean="0"/>
              <a:t>očkování (HPV,HBV)</a:t>
            </a:r>
            <a:endParaRPr lang="cs-CZ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dirty="0">
                <a:latin typeface="+mn-lt"/>
                <a:cs typeface="+mn-cs"/>
              </a:rPr>
              <a:t>Sekundární prevence – </a:t>
            </a:r>
            <a:r>
              <a:rPr lang="cs-CZ" sz="2800" b="1" dirty="0">
                <a:solidFill>
                  <a:srgbClr val="FF0000"/>
                </a:solidFill>
                <a:latin typeface="+mn-lt"/>
                <a:cs typeface="+mn-cs"/>
              </a:rPr>
              <a:t>časný záchyt ZN</a:t>
            </a:r>
            <a:endParaRPr lang="cs-CZ" sz="28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screeningové programy </a:t>
            </a:r>
            <a:r>
              <a:rPr lang="cs-CZ" sz="2800" dirty="0">
                <a:latin typeface="+mn-lt"/>
                <a:cs typeface="+mn-cs"/>
              </a:rPr>
              <a:t>(F3, M1)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800" b="1" dirty="0">
                <a:solidFill>
                  <a:srgbClr val="FF0000"/>
                </a:solidFill>
                <a:latin typeface="+mn-lt"/>
                <a:cs typeface="+mn-cs"/>
              </a:rPr>
              <a:t>preventivní onkologická prohlídka </a:t>
            </a:r>
            <a:r>
              <a:rPr lang="cs-CZ" sz="2800" i="1" dirty="0">
                <a:latin typeface="+mn-lt"/>
                <a:cs typeface="+mn-cs"/>
              </a:rPr>
              <a:t>(</a:t>
            </a:r>
            <a:r>
              <a:rPr lang="cs-CZ" sz="2800" i="1" dirty="0" err="1">
                <a:latin typeface="+mn-lt"/>
                <a:cs typeface="+mn-cs"/>
              </a:rPr>
              <a:t>Vyhl</a:t>
            </a:r>
            <a:r>
              <a:rPr lang="cs-CZ" sz="2800" i="1" dirty="0">
                <a:latin typeface="+mn-lt"/>
                <a:cs typeface="+mn-cs"/>
              </a:rPr>
              <a:t>. 70/2012</a:t>
            </a:r>
            <a:r>
              <a:rPr lang="cs-CZ" sz="2800" i="1" dirty="0" smtClean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800" dirty="0" err="1" smtClean="0"/>
              <a:t>onkogenetika</a:t>
            </a:r>
            <a:r>
              <a:rPr lang="cs-CZ" sz="2800" dirty="0" smtClean="0"/>
              <a:t> u zvýšeně </a:t>
            </a:r>
            <a:r>
              <a:rPr lang="cs-CZ" sz="2800" dirty="0" err="1" smtClean="0"/>
              <a:t>hereditárně</a:t>
            </a:r>
            <a:r>
              <a:rPr lang="cs-CZ" sz="2800" dirty="0" smtClean="0"/>
              <a:t> rizikových</a:t>
            </a:r>
            <a:endParaRPr lang="cs-CZ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dirty="0">
                <a:latin typeface="+mn-lt"/>
                <a:cs typeface="+mn-cs"/>
              </a:rPr>
              <a:t>Terciární prevence – </a:t>
            </a:r>
            <a:r>
              <a:rPr lang="cs-CZ" sz="2800" b="1" dirty="0">
                <a:solidFill>
                  <a:srgbClr val="FF0000"/>
                </a:solidFill>
                <a:latin typeface="+mn-lt"/>
                <a:cs typeface="+mn-cs"/>
              </a:rPr>
              <a:t>dispenzarizace- návazná péče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8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800" b="1" dirty="0">
                <a:latin typeface="+mn-lt"/>
                <a:cs typeface="+mn-cs"/>
              </a:rPr>
              <a:t>Kvartérní prevence – prevence problémů při </a:t>
            </a:r>
            <a:r>
              <a:rPr lang="cs-CZ" sz="2800" b="1" dirty="0" err="1">
                <a:latin typeface="+mn-lt"/>
                <a:cs typeface="+mn-cs"/>
              </a:rPr>
              <a:t>paliaci</a:t>
            </a:r>
            <a:endParaRPr lang="cs-CZ" sz="28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zápatí 4"/>
          <p:cNvSpPr txBox="1">
            <a:spLocks noGrp="1"/>
          </p:cNvSpPr>
          <p:nvPr/>
        </p:nvSpPr>
        <p:spPr bwMode="auto">
          <a:xfrm>
            <a:off x="1763713" y="6545263"/>
            <a:ext cx="554513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cs-CZ" altLang="cs-CZ" sz="1000">
                <a:solidFill>
                  <a:schemeClr val="bg2"/>
                </a:solidFill>
              </a:rPr>
              <a:t>Vytvořil Institut biostatistiky a analýz, Masarykova univerzita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0"/>
            <a:ext cx="5616575" cy="476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cs-CZ" altLang="cs-CZ" smtClean="0"/>
              <a:t>Webové portály projektů</a:t>
            </a:r>
          </a:p>
        </p:txBody>
      </p:sp>
      <p:pic>
        <p:nvPicPr>
          <p:cNvPr id="15364" name="Picture 8" descr="ma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5551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 descr="cervix"/>
          <p:cNvPicPr>
            <a:picLocks noChangeAspect="1" noChangeArrowheads="1"/>
          </p:cNvPicPr>
          <p:nvPr/>
        </p:nvPicPr>
        <p:blipFill>
          <a:blip r:embed="rId3" cstate="print"/>
          <a:srcRect b="25601"/>
          <a:stretch>
            <a:fillRect/>
          </a:stretch>
        </p:blipFill>
        <p:spPr bwMode="auto">
          <a:xfrm>
            <a:off x="2268538" y="1755775"/>
            <a:ext cx="6481762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0" descr="kolorektum"/>
          <p:cNvPicPr>
            <a:picLocks noChangeAspect="1" noChangeArrowheads="1"/>
          </p:cNvPicPr>
          <p:nvPr/>
        </p:nvPicPr>
        <p:blipFill>
          <a:blip r:embed="rId4" cstate="print"/>
          <a:srcRect b="51852"/>
          <a:stretch>
            <a:fillRect/>
          </a:stretch>
        </p:blipFill>
        <p:spPr bwMode="auto">
          <a:xfrm>
            <a:off x="3851275" y="3556000"/>
            <a:ext cx="5292725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11"/>
          <p:cNvSpPr txBox="1">
            <a:spLocks noChangeArrowheads="1"/>
          </p:cNvSpPr>
          <p:nvPr/>
        </p:nvSpPr>
        <p:spPr bwMode="auto">
          <a:xfrm>
            <a:off x="5580063" y="115888"/>
            <a:ext cx="33131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400" b="1" i="1">
                <a:solidFill>
                  <a:srgbClr val="FF0000"/>
                </a:solidFill>
                <a:hlinkClick r:id="rId5"/>
              </a:rPr>
              <a:t>www.mamo.cz</a:t>
            </a:r>
            <a:endParaRPr lang="cs-CZ" altLang="cs-CZ" sz="2400" b="1" i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cs-CZ" altLang="cs-CZ" sz="2400" b="1" i="1">
                <a:solidFill>
                  <a:srgbClr val="FF0000"/>
                </a:solidFill>
                <a:hlinkClick r:id="rId6"/>
              </a:rPr>
              <a:t>www.cervix.cz</a:t>
            </a:r>
            <a:endParaRPr lang="cs-CZ" altLang="cs-CZ" sz="2400" b="1" i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cs-CZ" altLang="cs-CZ" sz="2400" b="1" i="1">
                <a:solidFill>
                  <a:srgbClr val="FF0000"/>
                </a:solidFill>
                <a:hlinkClick r:id="rId7"/>
              </a:rPr>
              <a:t>www.kolorektum.cz</a:t>
            </a:r>
            <a:r>
              <a:rPr lang="cs-CZ" altLang="cs-CZ" sz="2400" b="1" i="1">
                <a:solidFill>
                  <a:srgbClr val="FF0000"/>
                </a:solidFill>
              </a:rPr>
              <a:t> </a:t>
            </a:r>
            <a:endParaRPr lang="en-US" altLang="cs-CZ" sz="24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91440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4787900" y="260350"/>
            <a:ext cx="0" cy="18002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V="1">
            <a:off x="5148263" y="4581525"/>
            <a:ext cx="0" cy="19431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4788024" y="1556792"/>
            <a:ext cx="2592288" cy="287338"/>
          </a:xfrm>
          <a:prstGeom prst="leftRightArrow">
            <a:avLst>
              <a:gd name="adj1" fmla="val 50000"/>
              <a:gd name="adj2" fmla="val 105304"/>
            </a:avLst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3275856" y="3933056"/>
            <a:ext cx="3527425" cy="217487"/>
          </a:xfrm>
          <a:prstGeom prst="leftRightArrow">
            <a:avLst>
              <a:gd name="adj1" fmla="val 50000"/>
              <a:gd name="adj2" fmla="val 324380"/>
            </a:avLst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5148064" y="6021388"/>
            <a:ext cx="2087761" cy="287337"/>
          </a:xfrm>
          <a:prstGeom prst="leftRightArrow">
            <a:avLst>
              <a:gd name="adj1" fmla="val 50000"/>
              <a:gd name="adj2" fmla="val 140332"/>
            </a:avLst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692275" y="188913"/>
            <a:ext cx="1095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>
                <a:latin typeface="Times New Roman" pitchFamily="18" charset="0"/>
              </a:rPr>
              <a:t>ZN prsu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619672" y="2348880"/>
            <a:ext cx="2300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 dirty="0">
                <a:latin typeface="Times New Roman" pitchFamily="18" charset="0"/>
              </a:rPr>
              <a:t>ZN hrdla děložního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1763713" y="4437063"/>
            <a:ext cx="164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>
                <a:latin typeface="Times New Roman" pitchFamily="18" charset="0"/>
              </a:rPr>
              <a:t>ZN kolorekta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555875" y="765175"/>
            <a:ext cx="7617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 dirty="0">
                <a:solidFill>
                  <a:srgbClr val="FF0000"/>
                </a:solidFill>
                <a:latin typeface="Times New Roman" pitchFamily="18" charset="0"/>
              </a:rPr>
              <a:t>6 </a:t>
            </a:r>
            <a:r>
              <a:rPr lang="cs-CZ" altLang="cs-CZ" sz="2000" b="1" dirty="0" smtClean="0">
                <a:solidFill>
                  <a:srgbClr val="FF0000"/>
                </a:solidFill>
                <a:latin typeface="Times New Roman" pitchFamily="18" charset="0"/>
              </a:rPr>
              <a:t>500</a:t>
            </a:r>
            <a:endParaRPr lang="cs-CZ" altLang="cs-CZ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2555875" y="2708275"/>
            <a:ext cx="7617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 dirty="0">
                <a:solidFill>
                  <a:srgbClr val="FF0000"/>
                </a:solidFill>
                <a:latin typeface="Times New Roman" pitchFamily="18" charset="0"/>
              </a:rPr>
              <a:t>1 </a:t>
            </a:r>
            <a:r>
              <a:rPr lang="cs-CZ" altLang="cs-CZ" sz="2000" b="1" dirty="0" smtClean="0">
                <a:solidFill>
                  <a:srgbClr val="FF0000"/>
                </a:solidFill>
                <a:latin typeface="Times New Roman" pitchFamily="18" charset="0"/>
              </a:rPr>
              <a:t>200</a:t>
            </a:r>
            <a:endParaRPr lang="cs-CZ" altLang="cs-CZ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483768" y="5085184"/>
            <a:ext cx="755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000" b="1" dirty="0">
                <a:solidFill>
                  <a:srgbClr val="FF0000"/>
                </a:solidFill>
                <a:latin typeface="Times New Roman" pitchFamily="18" charset="0"/>
              </a:rPr>
              <a:t>8 000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164388" y="739775"/>
            <a:ext cx="14017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600" b="1">
                <a:latin typeface="Times New Roman" pitchFamily="18" charset="0"/>
              </a:rPr>
              <a:t>2-letý interval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7092950" y="2755900"/>
            <a:ext cx="1366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600" b="1">
                <a:latin typeface="Times New Roman" pitchFamily="18" charset="0"/>
              </a:rPr>
              <a:t>roční interval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7072313" y="4770438"/>
            <a:ext cx="14684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600" b="1">
                <a:latin typeface="Times New Roman" pitchFamily="18" charset="0"/>
              </a:rPr>
              <a:t> roční interval </a:t>
            </a:r>
          </a:p>
          <a:p>
            <a:r>
              <a:rPr lang="cs-CZ" altLang="cs-CZ" sz="1600" b="1">
                <a:latin typeface="Times New Roman" pitchFamily="18" charset="0"/>
              </a:rPr>
              <a:t> FOBT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svod.cz/graph/?sessid=bik4ne2tl4l2g75prmd6uoi367&amp;typ=alone_incmor&amp;incmor=mi&amp;pohl=z&amp;zobrazeni=graph&amp;diag=C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" y="0"/>
            <a:ext cx="9135278" cy="6858000"/>
          </a:xfrm>
          <a:prstGeom prst="rect">
            <a:avLst/>
          </a:prstGeom>
          <a:noFill/>
        </p:spPr>
      </p:pic>
      <p:sp>
        <p:nvSpPr>
          <p:cNvPr id="3" name="TextovéPole 2"/>
          <p:cNvSpPr txBox="1"/>
          <p:nvPr/>
        </p:nvSpPr>
        <p:spPr>
          <a:xfrm>
            <a:off x="5868144" y="1052736"/>
            <a:ext cx="2571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/>
              <a:t>klesající letalita </a:t>
            </a:r>
            <a:endParaRPr lang="cs-CZ" sz="2800" b="1" dirty="0"/>
          </a:p>
        </p:txBody>
      </p:sp>
      <p:pic>
        <p:nvPicPr>
          <p:cNvPr id="4" name="Picture 3" descr="Mvc-022f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 l="17043" t="6138" r="46410" b="9579"/>
          <a:stretch>
            <a:fillRect/>
          </a:stretch>
        </p:blipFill>
        <p:spPr bwMode="auto">
          <a:xfrm>
            <a:off x="2123728" y="2773728"/>
            <a:ext cx="18722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svod.cz/graph/?sessid=bik4ne2tl4l2g75prmd6uoi367&amp;typ=alone_incmor&amp;incmor=mi&amp;zobrazeni=graph&amp;diag=C18-C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278" cy="6858000"/>
          </a:xfrm>
          <a:prstGeom prst="rect">
            <a:avLst/>
          </a:prstGeom>
          <a:noFill/>
        </p:spPr>
      </p:pic>
      <p:sp>
        <p:nvSpPr>
          <p:cNvPr id="3" name="TextovéPole 2"/>
          <p:cNvSpPr txBox="1"/>
          <p:nvPr/>
        </p:nvSpPr>
        <p:spPr>
          <a:xfrm>
            <a:off x="5868144" y="1052736"/>
            <a:ext cx="2571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/>
              <a:t>klesající letalita </a:t>
            </a:r>
            <a:endParaRPr lang="cs-CZ" sz="2800" b="1" dirty="0"/>
          </a:p>
        </p:txBody>
      </p:sp>
      <p:pic>
        <p:nvPicPr>
          <p:cNvPr id="4" name="Picture 7" descr="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140968"/>
            <a:ext cx="2106153" cy="208823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79388" y="384175"/>
            <a:ext cx="8964612" cy="581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3200" b="1" dirty="0"/>
              <a:t>16 hlavních solidních nádorů  - 16 </a:t>
            </a:r>
            <a:r>
              <a:rPr lang="cs-CZ" sz="3200" b="1" dirty="0" err="1"/>
              <a:t>main</a:t>
            </a:r>
            <a:r>
              <a:rPr lang="cs-CZ" sz="3200" b="1" dirty="0"/>
              <a:t> </a:t>
            </a:r>
            <a:r>
              <a:rPr lang="cs-CZ" sz="3200" b="1" dirty="0" err="1"/>
              <a:t>killers</a:t>
            </a:r>
            <a:endParaRPr lang="cs-CZ" sz="3200" b="1" dirty="0"/>
          </a:p>
          <a:p>
            <a:pPr>
              <a:defRPr/>
            </a:pPr>
            <a:r>
              <a:rPr lang="cs-CZ" sz="2800" b="1" u="sng" dirty="0"/>
              <a:t>podíl nádorů v I. klinickém stadiu</a:t>
            </a:r>
            <a:r>
              <a:rPr lang="cs-CZ" sz="2400" b="1" u="sng" dirty="0"/>
              <a:t> </a:t>
            </a:r>
            <a:r>
              <a:rPr lang="cs-CZ" sz="2400" b="1" dirty="0"/>
              <a:t>  </a:t>
            </a:r>
            <a:r>
              <a:rPr lang="cs-CZ" sz="2400" b="1" dirty="0">
                <a:solidFill>
                  <a:srgbClr val="FF0000"/>
                </a:solidFill>
              </a:rPr>
              <a:t>stoupá</a:t>
            </a:r>
            <a:r>
              <a:rPr lang="cs-CZ" sz="2400" b="1" dirty="0"/>
              <a:t>  </a:t>
            </a:r>
            <a:r>
              <a:rPr lang="cs-CZ" sz="2000" b="1" dirty="0"/>
              <a:t>/ </a:t>
            </a:r>
            <a:r>
              <a:rPr lang="cs-CZ" sz="2400" b="1" dirty="0"/>
              <a:t> klesá  /  </a:t>
            </a: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nemění se </a:t>
            </a:r>
          </a:p>
          <a:p>
            <a:pPr>
              <a:defRPr/>
            </a:pPr>
            <a:r>
              <a:rPr lang="cs-CZ" sz="2400" b="1" dirty="0"/>
              <a:t>                         </a:t>
            </a: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C15  ZN jícnu                                             </a:t>
            </a:r>
            <a:r>
              <a:rPr lang="cs-CZ" sz="2400" b="1" dirty="0">
                <a:solidFill>
                  <a:srgbClr val="FF0000"/>
                </a:solidFill>
              </a:rPr>
              <a:t>C50  ZN prsu </a:t>
            </a: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C16  ZN žaludku</a:t>
            </a:r>
            <a:r>
              <a:rPr lang="cs-CZ" sz="2400" b="1" dirty="0"/>
              <a:t/>
            </a:r>
            <a:br>
              <a:rPr lang="cs-CZ" sz="2400" b="1" dirty="0"/>
            </a:b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C18-20 ZN </a:t>
            </a:r>
            <a:r>
              <a:rPr lang="cs-CZ" sz="24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kolorekta</a:t>
            </a: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C53 ZN cervixu</a:t>
            </a: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     C54 ZN endometria</a:t>
            </a:r>
            <a:endParaRPr lang="cs-CZ" sz="2400" b="1" dirty="0"/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C22 ZN jater                                               </a:t>
            </a:r>
            <a:r>
              <a:rPr lang="cs-CZ" sz="2400" b="1" dirty="0"/>
              <a:t>C56 ZN ovaria </a:t>
            </a:r>
            <a:br>
              <a:rPr lang="cs-CZ" sz="2400" b="1" dirty="0"/>
            </a:b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C23-24 ZN žlučníku a </a:t>
            </a:r>
            <a:r>
              <a:rPr lang="cs-CZ" sz="24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žluč.cest</a:t>
            </a:r>
            <a:r>
              <a:rPr lang="cs-CZ" sz="2400" b="1" dirty="0"/>
              <a:t/>
            </a:r>
            <a:br>
              <a:rPr lang="cs-CZ" sz="2400" b="1" dirty="0"/>
            </a:b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C25  ZN pankreatu                                   </a:t>
            </a:r>
            <a:r>
              <a:rPr lang="cs-CZ" sz="2400" b="1" dirty="0">
                <a:solidFill>
                  <a:srgbClr val="FF0000"/>
                </a:solidFill>
              </a:rPr>
              <a:t>C61 ZN prostaty</a:t>
            </a:r>
            <a:endParaRPr lang="cs-CZ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             </a:t>
            </a:r>
            <a:r>
              <a:rPr lang="cs-CZ" sz="2400" b="1" dirty="0">
                <a:solidFill>
                  <a:srgbClr val="FF0000"/>
                </a:solidFill>
              </a:rPr>
              <a:t>C62 ZN varlete</a:t>
            </a:r>
            <a:endParaRPr lang="cs-CZ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C34 ZN plic                                                 </a:t>
            </a:r>
            <a:r>
              <a:rPr lang="cs-CZ" sz="2400" b="1" dirty="0">
                <a:solidFill>
                  <a:srgbClr val="FF0000"/>
                </a:solidFill>
              </a:rPr>
              <a:t>C64 ZN ledviny</a:t>
            </a:r>
          </a:p>
          <a:p>
            <a:pPr>
              <a:defRPr/>
            </a:pPr>
            <a:r>
              <a:rPr lang="cs-CZ" sz="2400" b="1" dirty="0">
                <a:solidFill>
                  <a:srgbClr val="FF0000"/>
                </a:solidFill>
              </a:rPr>
              <a:t>                                                                     C67 ZN močového měchýře</a:t>
            </a:r>
            <a:endParaRPr lang="cs-CZ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defRPr/>
            </a:pPr>
            <a: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C43 maligní melanom</a:t>
            </a:r>
            <a:br>
              <a:rPr lang="cs-CZ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cs-CZ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250825" y="307975"/>
            <a:ext cx="8558213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/>
            <a:r>
              <a:rPr lang="cs-CZ" altLang="cs-CZ" b="1">
                <a:latin typeface="Arial" charset="0"/>
              </a:rPr>
              <a:t>A) 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Současná legislativa v ČR nabízí</a:t>
            </a:r>
            <a:r>
              <a:rPr lang="cs-CZ" altLang="cs-CZ" b="1">
                <a:latin typeface="Arial" charset="0"/>
              </a:rPr>
              <a:t> pouze následující preventivní vyšetření  </a:t>
            </a:r>
          </a:p>
          <a:p>
            <a:pPr marL="342900" indent="-342900"/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hrazená</a:t>
            </a:r>
            <a:r>
              <a:rPr lang="cs-CZ" altLang="cs-CZ" b="1">
                <a:latin typeface="Arial" charset="0"/>
              </a:rPr>
              <a:t> z prostředků veřejného zdravotního pojištění, </a:t>
            </a:r>
          </a:p>
          <a:p>
            <a:pPr marL="342900" indent="-342900"/>
            <a:r>
              <a:rPr lang="cs-CZ" altLang="cs-CZ" b="1">
                <a:latin typeface="Arial" charset="0"/>
              </a:rPr>
              <a:t>která postihují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jen část nádorových rizik</a:t>
            </a:r>
            <a:r>
              <a:rPr lang="cs-CZ" altLang="cs-CZ" b="1">
                <a:latin typeface="Arial" charset="0"/>
              </a:rPr>
              <a:t> :</a:t>
            </a:r>
            <a:endParaRPr lang="cs-CZ" altLang="cs-CZ">
              <a:latin typeface="Arial" charset="0"/>
            </a:endParaRPr>
          </a:p>
          <a:p>
            <a:pPr marL="342900" indent="-342900"/>
            <a:endParaRPr lang="cs-CZ" altLang="cs-CZ" i="1">
              <a:latin typeface="Arial" charset="0"/>
            </a:endParaRPr>
          </a:p>
          <a:p>
            <a:pPr marL="342900" indent="-342900"/>
            <a:r>
              <a:rPr lang="cs-CZ" altLang="cs-CZ" i="1">
                <a:latin typeface="Arial" charset="0"/>
              </a:rPr>
              <a:t>Druh vyšetření   :                                                               Odhalené typy nádorů :</a:t>
            </a:r>
            <a:endParaRPr lang="cs-CZ" altLang="cs-CZ">
              <a:latin typeface="Arial" charset="0"/>
            </a:endParaRPr>
          </a:p>
          <a:p>
            <a:pPr marL="342900" indent="-342900"/>
            <a:endParaRPr lang="cs-CZ" altLang="cs-CZ">
              <a:latin typeface="Arial" charset="0"/>
            </a:endParaRPr>
          </a:p>
          <a:p>
            <a:pPr marL="342900" indent="-342900"/>
            <a:r>
              <a:rPr lang="cs-CZ" altLang="cs-CZ">
                <a:latin typeface="Arial" charset="0"/>
              </a:rPr>
              <a:t>Vyšetření celé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kůže</a:t>
            </a:r>
            <a:r>
              <a:rPr lang="cs-CZ" altLang="cs-CZ" b="1">
                <a:latin typeface="Arial" charset="0"/>
              </a:rPr>
              <a:t> </a:t>
            </a:r>
            <a:r>
              <a:rPr lang="cs-CZ" altLang="cs-CZ">
                <a:latin typeface="Arial" charset="0"/>
              </a:rPr>
              <a:t>pohledem                                            kožní nádory</a:t>
            </a:r>
          </a:p>
          <a:p>
            <a:pPr marL="342900" indent="-342900"/>
            <a:r>
              <a:rPr lang="cs-CZ" altLang="cs-CZ">
                <a:latin typeface="Arial" charset="0"/>
              </a:rPr>
              <a:t>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dutiny ústní</a:t>
            </a:r>
            <a:r>
              <a:rPr lang="cs-CZ" altLang="cs-CZ">
                <a:latin typeface="Arial" charset="0"/>
              </a:rPr>
              <a:t> stomatologem                                nádory dutiny ústní</a:t>
            </a:r>
          </a:p>
          <a:p>
            <a:pPr marL="342900" indent="-342900"/>
            <a:r>
              <a:rPr lang="cs-CZ" altLang="cs-CZ">
                <a:latin typeface="Arial" charset="0"/>
              </a:rPr>
              <a:t>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konečníku</a:t>
            </a:r>
            <a:r>
              <a:rPr lang="cs-CZ" altLang="cs-CZ" b="1">
                <a:latin typeface="Arial" charset="0"/>
              </a:rPr>
              <a:t> </a:t>
            </a:r>
            <a:r>
              <a:rPr lang="cs-CZ" altLang="cs-CZ">
                <a:latin typeface="Arial" charset="0"/>
              </a:rPr>
              <a:t>pohmatem spolu                               nádory tlustého střeva</a:t>
            </a:r>
          </a:p>
          <a:p>
            <a:pPr marL="342900" indent="-342900"/>
            <a:r>
              <a:rPr lang="cs-CZ" altLang="cs-CZ">
                <a:latin typeface="Arial" charset="0"/>
              </a:rPr>
              <a:t>se screeningovým </a:t>
            </a:r>
            <a:r>
              <a:rPr lang="cs-CZ" altLang="cs-CZ">
                <a:solidFill>
                  <a:srgbClr val="FF0000"/>
                </a:solidFill>
                <a:latin typeface="Arial" charset="0"/>
              </a:rPr>
              <a:t>vyšetřením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stolice</a:t>
            </a:r>
            <a:r>
              <a:rPr lang="cs-CZ" altLang="cs-CZ">
                <a:latin typeface="Arial" charset="0"/>
              </a:rPr>
              <a:t>                                a  konečníku</a:t>
            </a:r>
          </a:p>
          <a:p>
            <a:pPr marL="342900" indent="-342900"/>
            <a:r>
              <a:rPr lang="cs-CZ" altLang="cs-CZ">
                <a:latin typeface="Arial" charset="0"/>
              </a:rPr>
              <a:t>na okultní krvácení nebo </a:t>
            </a:r>
            <a:r>
              <a:rPr lang="cs-CZ" altLang="cs-CZ">
                <a:solidFill>
                  <a:srgbClr val="FF0000"/>
                </a:solidFill>
                <a:latin typeface="Arial" charset="0"/>
              </a:rPr>
              <a:t>primární</a:t>
            </a:r>
          </a:p>
          <a:p>
            <a:pPr marL="342900" indent="-342900"/>
            <a:r>
              <a:rPr lang="cs-CZ" altLang="cs-CZ">
                <a:solidFill>
                  <a:srgbClr val="FF0000"/>
                </a:solidFill>
                <a:latin typeface="Arial" charset="0"/>
              </a:rPr>
              <a:t>preventivní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kolonoskopie</a:t>
            </a:r>
            <a:r>
              <a:rPr lang="cs-CZ" altLang="cs-CZ" b="1">
                <a:latin typeface="Arial" charset="0"/>
              </a:rPr>
              <a:t> </a:t>
            </a:r>
            <a:endParaRPr lang="cs-CZ" altLang="cs-CZ">
              <a:latin typeface="Arial" charset="0"/>
            </a:endParaRPr>
          </a:p>
          <a:p>
            <a:pPr marL="342900" indent="-342900"/>
            <a:endParaRPr lang="cs-CZ" altLang="cs-CZ" b="1" i="1">
              <a:latin typeface="Arial" charset="0"/>
            </a:endParaRPr>
          </a:p>
          <a:p>
            <a:pPr marL="342900" indent="-342900"/>
            <a:r>
              <a:rPr lang="cs-CZ" altLang="cs-CZ" b="1" i="1">
                <a:latin typeface="Arial" charset="0"/>
              </a:rPr>
              <a:t>U žen : </a:t>
            </a:r>
            <a:endParaRPr lang="cs-CZ" altLang="cs-CZ">
              <a:latin typeface="Arial" charset="0"/>
            </a:endParaRPr>
          </a:p>
          <a:p>
            <a:pPr marL="342900" indent="-342900"/>
            <a:r>
              <a:rPr lang="cs-CZ" altLang="cs-CZ">
                <a:latin typeface="Arial" charset="0"/>
              </a:rPr>
              <a:t>Preventivní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gynekologické vyšetření</a:t>
            </a:r>
            <a:r>
              <a:rPr lang="cs-CZ" altLang="cs-CZ">
                <a:latin typeface="Arial" charset="0"/>
              </a:rPr>
              <a:t> spolu                      nádory vaječníků, těla a</a:t>
            </a:r>
          </a:p>
          <a:p>
            <a:pPr marL="342900" indent="-342900"/>
            <a:r>
              <a:rPr lang="cs-CZ" altLang="cs-CZ">
                <a:latin typeface="Arial" charset="0"/>
              </a:rPr>
              <a:t>se sreeningovým  cytologickým vyšetřením                         hrdla děložního </a:t>
            </a:r>
          </a:p>
          <a:p>
            <a:pPr marL="342900" indent="-342900"/>
            <a:r>
              <a:rPr lang="cs-CZ" altLang="cs-CZ">
                <a:latin typeface="Arial" charset="0"/>
              </a:rPr>
              <a:t> Preventivní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mammografický screening</a:t>
            </a:r>
            <a:r>
              <a:rPr lang="cs-CZ" altLang="cs-CZ">
                <a:latin typeface="Arial" charset="0"/>
              </a:rPr>
              <a:t>                           nádory prsu</a:t>
            </a:r>
          </a:p>
          <a:p>
            <a:pPr marL="342900" indent="-342900"/>
            <a:endParaRPr lang="cs-CZ" altLang="cs-CZ" b="1" i="1">
              <a:latin typeface="Arial" charset="0"/>
            </a:endParaRPr>
          </a:p>
          <a:p>
            <a:pPr marL="342900" indent="-342900"/>
            <a:r>
              <a:rPr lang="cs-CZ" altLang="cs-CZ" b="1" i="1">
                <a:latin typeface="Arial" charset="0"/>
              </a:rPr>
              <a:t>U mužů :</a:t>
            </a:r>
            <a:endParaRPr lang="cs-CZ" altLang="cs-CZ">
              <a:latin typeface="Arial" charset="0"/>
            </a:endParaRPr>
          </a:p>
          <a:p>
            <a:pPr marL="342900" indent="-342900"/>
            <a:r>
              <a:rPr lang="cs-CZ" altLang="cs-CZ">
                <a:latin typeface="Arial" charset="0"/>
              </a:rPr>
              <a:t>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varlat </a:t>
            </a:r>
            <a:r>
              <a:rPr lang="cs-CZ" altLang="cs-CZ">
                <a:latin typeface="Arial" charset="0"/>
              </a:rPr>
              <a:t>pohmatem či poučení                                 nádory varlat </a:t>
            </a:r>
          </a:p>
          <a:p>
            <a:pPr marL="342900" indent="-342900"/>
            <a:r>
              <a:rPr lang="cs-CZ" altLang="cs-CZ">
                <a:latin typeface="Arial" charset="0"/>
              </a:rPr>
              <a:t>(platí již od mladého věku)</a:t>
            </a:r>
          </a:p>
          <a:p>
            <a:pPr marL="342900" indent="-342900" eaLnBrk="0" hangingPunct="0"/>
            <a:endParaRPr lang="cs-CZ" altLang="cs-CZ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79388" y="131763"/>
            <a:ext cx="8820150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cs-CZ" altLang="cs-CZ" b="1">
                <a:latin typeface="Arial" charset="0"/>
              </a:rPr>
              <a:t>B)   Další častá a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nebezpečná nádorová onemocnění</a:t>
            </a:r>
          </a:p>
          <a:p>
            <a:r>
              <a:rPr lang="cs-CZ" altLang="cs-CZ" b="1">
                <a:latin typeface="Arial" charset="0"/>
              </a:rPr>
              <a:t>mohou odhalit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preventivní vyšetření </a:t>
            </a:r>
            <a:r>
              <a:rPr lang="cs-CZ" altLang="cs-CZ" b="1">
                <a:latin typeface="Arial" charset="0"/>
              </a:rPr>
              <a:t>dosud mimo legislativu a hrazení ze ZP</a:t>
            </a:r>
          </a:p>
          <a:p>
            <a:r>
              <a:rPr lang="cs-CZ" altLang="cs-CZ" b="1">
                <a:latin typeface="Arial" charset="0"/>
              </a:rPr>
              <a:t>a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pacient o nich má být informován</a:t>
            </a:r>
            <a:r>
              <a:rPr lang="cs-CZ" altLang="cs-CZ" b="1">
                <a:latin typeface="Arial" charset="0"/>
              </a:rPr>
              <a:t>, </a:t>
            </a:r>
          </a:p>
          <a:p>
            <a:r>
              <a:rPr lang="cs-CZ" altLang="cs-CZ" b="1">
                <a:latin typeface="Arial" charset="0"/>
              </a:rPr>
              <a:t>aby se mohl rozhodnout zda si je sám zaplatí:</a:t>
            </a:r>
            <a:endParaRPr lang="cs-CZ" altLang="cs-CZ">
              <a:latin typeface="Arial" charset="0"/>
            </a:endParaRPr>
          </a:p>
          <a:p>
            <a:endParaRPr lang="cs-CZ" altLang="cs-CZ">
              <a:latin typeface="Arial" charset="0"/>
            </a:endParaRPr>
          </a:p>
          <a:p>
            <a:endParaRPr lang="cs-CZ" altLang="cs-CZ">
              <a:latin typeface="Arial" charset="0"/>
            </a:endParaRPr>
          </a:p>
          <a:p>
            <a:r>
              <a:rPr lang="cs-CZ" altLang="cs-CZ">
                <a:latin typeface="Arial" charset="0"/>
              </a:rPr>
              <a:t>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lymfatických uzlin</a:t>
            </a:r>
            <a:r>
              <a:rPr lang="cs-CZ" altLang="cs-CZ">
                <a:latin typeface="Arial" charset="0"/>
              </a:rPr>
              <a:t> pohmatem                 lymfomy, uzlinové metastázy</a:t>
            </a:r>
          </a:p>
          <a:p>
            <a:endParaRPr lang="cs-CZ" altLang="cs-CZ">
              <a:latin typeface="Arial" charset="0"/>
            </a:endParaRPr>
          </a:p>
          <a:p>
            <a:r>
              <a:rPr lang="cs-CZ" altLang="cs-CZ">
                <a:latin typeface="Arial" charset="0"/>
              </a:rPr>
              <a:t>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moče</a:t>
            </a:r>
            <a:r>
              <a:rPr lang="cs-CZ" altLang="cs-CZ">
                <a:latin typeface="Arial" charset="0"/>
              </a:rPr>
              <a:t> na mikroskopickou hematurii          nádory močového měchýře</a:t>
            </a:r>
          </a:p>
          <a:p>
            <a:endParaRPr lang="cs-CZ" altLang="cs-CZ">
              <a:latin typeface="Arial" charset="0"/>
            </a:endParaRPr>
          </a:p>
          <a:p>
            <a:r>
              <a:rPr lang="cs-CZ" altLang="cs-CZ">
                <a:latin typeface="Arial" charset="0"/>
              </a:rPr>
              <a:t>Základní laboratorní vyšetření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krve a séra</a:t>
            </a:r>
            <a:r>
              <a:rPr lang="cs-CZ" altLang="cs-CZ">
                <a:latin typeface="Arial" charset="0"/>
              </a:rPr>
              <a:t>              krevní choroby a nespecifické</a:t>
            </a:r>
          </a:p>
          <a:p>
            <a:r>
              <a:rPr lang="cs-CZ" altLang="cs-CZ">
                <a:latin typeface="Arial" charset="0"/>
              </a:rPr>
              <a:t>                                                                                  nálezy signální, také pro onkologii</a:t>
            </a:r>
          </a:p>
          <a:p>
            <a:endParaRPr lang="cs-CZ" altLang="cs-CZ">
              <a:latin typeface="Arial" charset="0"/>
            </a:endParaRPr>
          </a:p>
          <a:p>
            <a:r>
              <a:rPr lang="cs-CZ" altLang="cs-CZ">
                <a:latin typeface="Arial" charset="0"/>
              </a:rPr>
              <a:t>Rentgenový </a:t>
            </a:r>
            <a:r>
              <a:rPr lang="cs-CZ" altLang="cs-CZ">
                <a:solidFill>
                  <a:srgbClr val="FF0000"/>
                </a:solidFill>
                <a:latin typeface="Arial" charset="0"/>
              </a:rPr>
              <a:t>snímek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hrudníku</a:t>
            </a:r>
            <a:r>
              <a:rPr lang="cs-CZ" altLang="cs-CZ">
                <a:latin typeface="Arial" charset="0"/>
              </a:rPr>
              <a:t> (hlavně kuřáci)         nádory plic a mezihrudí</a:t>
            </a:r>
          </a:p>
          <a:p>
            <a:endParaRPr lang="cs-CZ" altLang="cs-CZ">
              <a:latin typeface="Arial" charset="0"/>
            </a:endParaRPr>
          </a:p>
          <a:p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Ultrazvukové vyšetření břicha</a:t>
            </a:r>
            <a:r>
              <a:rPr lang="cs-CZ" altLang="cs-CZ">
                <a:latin typeface="Arial" charset="0"/>
              </a:rPr>
              <a:t>                                  nádory jater, žlučových cest,</a:t>
            </a:r>
          </a:p>
          <a:p>
            <a:r>
              <a:rPr lang="cs-CZ" altLang="cs-CZ">
                <a:latin typeface="Arial" charset="0"/>
              </a:rPr>
              <a:t>                                                                                  slinivky a ledvin</a:t>
            </a:r>
          </a:p>
          <a:p>
            <a:endParaRPr lang="cs-CZ" altLang="cs-CZ" b="1" i="1">
              <a:latin typeface="Arial" charset="0"/>
            </a:endParaRPr>
          </a:p>
          <a:p>
            <a:r>
              <a:rPr lang="cs-CZ" altLang="cs-CZ" b="1" i="1">
                <a:latin typeface="Arial" charset="0"/>
              </a:rPr>
              <a:t>U mužů :</a:t>
            </a:r>
            <a:endParaRPr lang="cs-CZ" altLang="cs-CZ">
              <a:latin typeface="Arial" charset="0"/>
            </a:endParaRPr>
          </a:p>
          <a:p>
            <a:endParaRPr lang="cs-CZ" altLang="cs-CZ">
              <a:latin typeface="Arial" charset="0"/>
            </a:endParaRPr>
          </a:p>
          <a:p>
            <a:r>
              <a:rPr lang="cs-CZ" altLang="cs-CZ">
                <a:latin typeface="Arial" charset="0"/>
              </a:rPr>
              <a:t>Vyšetření 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prostatického antigenu</a:t>
            </a:r>
            <a:r>
              <a:rPr lang="cs-CZ" altLang="cs-CZ">
                <a:solidFill>
                  <a:srgbClr val="FF0000"/>
                </a:solidFill>
                <a:latin typeface="Arial" charset="0"/>
              </a:rPr>
              <a:t> </a:t>
            </a:r>
            <a:r>
              <a:rPr lang="cs-CZ" altLang="cs-CZ" b="1">
                <a:solidFill>
                  <a:srgbClr val="FF0000"/>
                </a:solidFill>
                <a:latin typeface="Arial" charset="0"/>
              </a:rPr>
              <a:t>PSA</a:t>
            </a:r>
            <a:r>
              <a:rPr lang="cs-CZ" altLang="cs-CZ">
                <a:latin typeface="Arial" charset="0"/>
              </a:rPr>
              <a:t> v séru       nádory prostaty</a:t>
            </a: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179388" y="3644900"/>
            <a:ext cx="8785225" cy="24479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ovéPole 2"/>
          <p:cNvSpPr txBox="1"/>
          <p:nvPr/>
        </p:nvSpPr>
        <p:spPr>
          <a:xfrm>
            <a:off x="781050" y="144463"/>
            <a:ext cx="8359775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</a:rPr>
              <a:t>Masarykův </a:t>
            </a: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>onkologický ústav v Brně  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</a:rPr>
              <a:t>(1935-2017)</a:t>
            </a:r>
            <a:endParaRPr lang="cs-CZ" sz="28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  </a:t>
            </a:r>
            <a:r>
              <a:rPr lang="cs-CZ" sz="2800" dirty="0">
                <a:solidFill>
                  <a:schemeClr val="accent1">
                    <a:lumMod val="75000"/>
                  </a:schemeClr>
                </a:solidFill>
              </a:rPr>
              <a:t>člen </a:t>
            </a: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OECI </a:t>
            </a:r>
            <a:r>
              <a:rPr lang="cs-CZ" sz="2400" dirty="0" smtClean="0">
                <a:solidFill>
                  <a:schemeClr val="accent1">
                    <a:lumMod val="75000"/>
                  </a:schemeClr>
                </a:solidFill>
              </a:rPr>
              <a:t>od </a:t>
            </a: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1979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03029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12875"/>
            <a:ext cx="3227387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979613" y="3213100"/>
            <a:ext cx="863600" cy="360363"/>
          </a:xfrm>
          <a:prstGeom prst="rect">
            <a:avLst/>
          </a:prstGeom>
          <a:noFill/>
          <a:ln w="889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>
              <a:latin typeface="Arial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63575" y="6061075"/>
            <a:ext cx="8062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2800" b="1" dirty="0">
                <a:solidFill>
                  <a:srgbClr val="FF0000"/>
                </a:solidFill>
                <a:latin typeface="Arial" charset="0"/>
              </a:rPr>
              <a:t>preventivní </a:t>
            </a:r>
            <a:r>
              <a:rPr lang="cs-CZ" altLang="cs-CZ" sz="2800" b="1" dirty="0" err="1">
                <a:solidFill>
                  <a:srgbClr val="FF0000"/>
                </a:solidFill>
                <a:latin typeface="Arial" charset="0"/>
              </a:rPr>
              <a:t>utrazvukové</a:t>
            </a:r>
            <a:r>
              <a:rPr lang="cs-CZ" altLang="cs-CZ" sz="2800" b="1" dirty="0">
                <a:solidFill>
                  <a:srgbClr val="FF0000"/>
                </a:solidFill>
                <a:latin typeface="Arial" charset="0"/>
              </a:rPr>
              <a:t> vyšetření - sonografie</a:t>
            </a:r>
          </a:p>
        </p:txBody>
      </p:sp>
      <p:pic>
        <p:nvPicPr>
          <p:cNvPr id="7173" name="Picture 5" descr="pancreas3"/>
          <p:cNvPicPr>
            <a:picLocks noChangeAspect="1" noChangeArrowheads="1"/>
          </p:cNvPicPr>
          <p:nvPr/>
        </p:nvPicPr>
        <p:blipFill>
          <a:blip r:embed="rId3" cstate="print"/>
          <a:srcRect l="16000" r="21666"/>
          <a:stretch>
            <a:fillRect/>
          </a:stretch>
        </p:blipFill>
        <p:spPr bwMode="auto">
          <a:xfrm>
            <a:off x="4788024" y="1412776"/>
            <a:ext cx="35433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Freeform 6"/>
          <p:cNvSpPr>
            <a:spLocks/>
          </p:cNvSpPr>
          <p:nvPr/>
        </p:nvSpPr>
        <p:spPr bwMode="auto">
          <a:xfrm>
            <a:off x="5235575" y="3132138"/>
            <a:ext cx="2317750" cy="1339850"/>
          </a:xfrm>
          <a:custGeom>
            <a:avLst/>
            <a:gdLst>
              <a:gd name="T0" fmla="*/ 0 w 1460"/>
              <a:gd name="T1" fmla="*/ 2147483647 h 844"/>
              <a:gd name="T2" fmla="*/ 2147483647 w 1460"/>
              <a:gd name="T3" fmla="*/ 2147483647 h 844"/>
              <a:gd name="T4" fmla="*/ 2147483647 w 1460"/>
              <a:gd name="T5" fmla="*/ 2147483647 h 844"/>
              <a:gd name="T6" fmla="*/ 2147483647 w 1460"/>
              <a:gd name="T7" fmla="*/ 2147483647 h 844"/>
              <a:gd name="T8" fmla="*/ 2147483647 w 1460"/>
              <a:gd name="T9" fmla="*/ 2147483647 h 844"/>
              <a:gd name="T10" fmla="*/ 2147483647 w 1460"/>
              <a:gd name="T11" fmla="*/ 2147483647 h 844"/>
              <a:gd name="T12" fmla="*/ 2147483647 w 1460"/>
              <a:gd name="T13" fmla="*/ 0 h 844"/>
              <a:gd name="T14" fmla="*/ 2147483647 w 1460"/>
              <a:gd name="T15" fmla="*/ 2147483647 h 844"/>
              <a:gd name="T16" fmla="*/ 2147483647 w 1460"/>
              <a:gd name="T17" fmla="*/ 2147483647 h 844"/>
              <a:gd name="T18" fmla="*/ 2147483647 w 1460"/>
              <a:gd name="T19" fmla="*/ 2147483647 h 844"/>
              <a:gd name="T20" fmla="*/ 2147483647 w 1460"/>
              <a:gd name="T21" fmla="*/ 2147483647 h 844"/>
              <a:gd name="T22" fmla="*/ 2147483647 w 1460"/>
              <a:gd name="T23" fmla="*/ 2147483647 h 844"/>
              <a:gd name="T24" fmla="*/ 2147483647 w 1460"/>
              <a:gd name="T25" fmla="*/ 2147483647 h 844"/>
              <a:gd name="T26" fmla="*/ 2147483647 w 1460"/>
              <a:gd name="T27" fmla="*/ 2147483647 h 844"/>
              <a:gd name="T28" fmla="*/ 2147483647 w 1460"/>
              <a:gd name="T29" fmla="*/ 2147483647 h 844"/>
              <a:gd name="T30" fmla="*/ 2147483647 w 1460"/>
              <a:gd name="T31" fmla="*/ 2147483647 h 844"/>
              <a:gd name="T32" fmla="*/ 2147483647 w 1460"/>
              <a:gd name="T33" fmla="*/ 2147483647 h 844"/>
              <a:gd name="T34" fmla="*/ 2147483647 w 1460"/>
              <a:gd name="T35" fmla="*/ 2147483647 h 844"/>
              <a:gd name="T36" fmla="*/ 2147483647 w 1460"/>
              <a:gd name="T37" fmla="*/ 2147483647 h 844"/>
              <a:gd name="T38" fmla="*/ 0 w 1460"/>
              <a:gd name="T39" fmla="*/ 2147483647 h 84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60" h="844">
                <a:moveTo>
                  <a:pt x="0" y="844"/>
                </a:moveTo>
                <a:cubicBezTo>
                  <a:pt x="50" y="646"/>
                  <a:pt x="46" y="439"/>
                  <a:pt x="111" y="244"/>
                </a:cubicBezTo>
                <a:cubicBezTo>
                  <a:pt x="114" y="234"/>
                  <a:pt x="127" y="229"/>
                  <a:pt x="134" y="221"/>
                </a:cubicBezTo>
                <a:cubicBezTo>
                  <a:pt x="140" y="214"/>
                  <a:pt x="144" y="204"/>
                  <a:pt x="150" y="197"/>
                </a:cubicBezTo>
                <a:cubicBezTo>
                  <a:pt x="165" y="180"/>
                  <a:pt x="181" y="166"/>
                  <a:pt x="197" y="150"/>
                </a:cubicBezTo>
                <a:cubicBezTo>
                  <a:pt x="239" y="108"/>
                  <a:pt x="286" y="94"/>
                  <a:pt x="339" y="71"/>
                </a:cubicBezTo>
                <a:cubicBezTo>
                  <a:pt x="405" y="42"/>
                  <a:pt x="474" y="15"/>
                  <a:pt x="545" y="0"/>
                </a:cubicBezTo>
                <a:cubicBezTo>
                  <a:pt x="629" y="11"/>
                  <a:pt x="714" y="18"/>
                  <a:pt x="797" y="39"/>
                </a:cubicBezTo>
                <a:cubicBezTo>
                  <a:pt x="806" y="45"/>
                  <a:pt x="831" y="64"/>
                  <a:pt x="844" y="63"/>
                </a:cubicBezTo>
                <a:cubicBezTo>
                  <a:pt x="892" y="59"/>
                  <a:pt x="933" y="33"/>
                  <a:pt x="979" y="23"/>
                </a:cubicBezTo>
                <a:cubicBezTo>
                  <a:pt x="1047" y="9"/>
                  <a:pt x="1005" y="16"/>
                  <a:pt x="1105" y="7"/>
                </a:cubicBezTo>
                <a:cubicBezTo>
                  <a:pt x="1163" y="17"/>
                  <a:pt x="1221" y="28"/>
                  <a:pt x="1271" y="63"/>
                </a:cubicBezTo>
                <a:cubicBezTo>
                  <a:pt x="1299" y="83"/>
                  <a:pt x="1340" y="123"/>
                  <a:pt x="1373" y="134"/>
                </a:cubicBezTo>
                <a:cubicBezTo>
                  <a:pt x="1423" y="184"/>
                  <a:pt x="1443" y="216"/>
                  <a:pt x="1460" y="284"/>
                </a:cubicBezTo>
                <a:cubicBezTo>
                  <a:pt x="1445" y="341"/>
                  <a:pt x="1413" y="370"/>
                  <a:pt x="1373" y="410"/>
                </a:cubicBezTo>
                <a:cubicBezTo>
                  <a:pt x="1245" y="538"/>
                  <a:pt x="1018" y="515"/>
                  <a:pt x="860" y="520"/>
                </a:cubicBezTo>
                <a:cubicBezTo>
                  <a:pt x="829" y="552"/>
                  <a:pt x="797" y="583"/>
                  <a:pt x="766" y="615"/>
                </a:cubicBezTo>
                <a:cubicBezTo>
                  <a:pt x="738" y="644"/>
                  <a:pt x="719" y="685"/>
                  <a:pt x="687" y="710"/>
                </a:cubicBezTo>
                <a:cubicBezTo>
                  <a:pt x="604" y="774"/>
                  <a:pt x="536" y="786"/>
                  <a:pt x="434" y="804"/>
                </a:cubicBezTo>
                <a:cubicBezTo>
                  <a:pt x="288" y="829"/>
                  <a:pt x="150" y="844"/>
                  <a:pt x="0" y="844"/>
                </a:cubicBezTo>
                <a:close/>
              </a:path>
            </a:pathLst>
          </a:custGeom>
          <a:noFill/>
          <a:ln w="63500">
            <a:solidFill>
              <a:srgbClr val="99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55650" y="188913"/>
            <a:ext cx="76628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3200" b="1" dirty="0">
                <a:latin typeface="Arial" charset="0"/>
              </a:rPr>
              <a:t>Problém ! : rakovina „středu člověka“</a:t>
            </a:r>
          </a:p>
          <a:p>
            <a:r>
              <a:rPr lang="cs-CZ" altLang="cs-CZ" sz="2800" b="1" dirty="0">
                <a:latin typeface="Arial" charset="0"/>
              </a:rPr>
              <a:t>- játra, žlučové cesty, slinivka břišní, ledviny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0"/>
            <a:ext cx="47164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7538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24250"/>
            <a:ext cx="4572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500438"/>
            <a:ext cx="47164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5364163" y="2060575"/>
            <a:ext cx="28987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400" b="1"/>
              <a:t>Karcinom </a:t>
            </a:r>
            <a:r>
              <a:rPr lang="cs-CZ" altLang="cs-CZ" sz="1400" b="1">
                <a:solidFill>
                  <a:srgbClr val="FF0000"/>
                </a:solidFill>
              </a:rPr>
              <a:t>žlučníku</a:t>
            </a:r>
            <a:r>
              <a:rPr lang="cs-CZ" altLang="cs-CZ" sz="1400" b="1"/>
              <a:t> a </a:t>
            </a:r>
          </a:p>
          <a:p>
            <a:r>
              <a:rPr lang="cs-CZ" altLang="cs-CZ" sz="1400" b="1"/>
              <a:t>extrahepatálních </a:t>
            </a:r>
            <a:r>
              <a:rPr lang="cs-CZ" altLang="cs-CZ" sz="1400" b="1">
                <a:solidFill>
                  <a:srgbClr val="FF0000"/>
                </a:solidFill>
              </a:rPr>
              <a:t>žlučových cest</a:t>
            </a:r>
          </a:p>
          <a:p>
            <a:r>
              <a:rPr lang="cs-CZ" altLang="cs-CZ" sz="1400" b="1"/>
              <a:t>C23-4</a:t>
            </a:r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755650" y="2276475"/>
            <a:ext cx="30067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400" b="1"/>
              <a:t>Karcinom </a:t>
            </a:r>
            <a:r>
              <a:rPr lang="cs-CZ" altLang="cs-CZ" sz="1400" b="1">
                <a:solidFill>
                  <a:srgbClr val="FF0000"/>
                </a:solidFill>
              </a:rPr>
              <a:t>jater </a:t>
            </a:r>
          </a:p>
          <a:p>
            <a:r>
              <a:rPr lang="cs-CZ" altLang="cs-CZ" sz="1400" b="1"/>
              <a:t>a intrahepatálních žlučových cest</a:t>
            </a:r>
          </a:p>
          <a:p>
            <a:r>
              <a:rPr lang="cs-CZ" altLang="cs-CZ" sz="1400" b="1"/>
              <a:t>C22</a:t>
            </a:r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900113" y="5734050"/>
            <a:ext cx="2233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400" b="1"/>
              <a:t>Karcinom </a:t>
            </a:r>
            <a:r>
              <a:rPr lang="cs-CZ" altLang="cs-CZ" sz="1400" b="1">
                <a:solidFill>
                  <a:srgbClr val="FF0000"/>
                </a:solidFill>
              </a:rPr>
              <a:t>slinivky břišní</a:t>
            </a:r>
          </a:p>
          <a:p>
            <a:r>
              <a:rPr lang="cs-CZ" altLang="cs-CZ" sz="1400" b="1"/>
              <a:t>C25</a:t>
            </a:r>
          </a:p>
        </p:txBody>
      </p:sp>
      <p:sp>
        <p:nvSpPr>
          <p:cNvPr id="43017" name="Text Box 12"/>
          <p:cNvSpPr txBox="1">
            <a:spLocks noChangeArrowheads="1"/>
          </p:cNvSpPr>
          <p:nvPr/>
        </p:nvSpPr>
        <p:spPr bwMode="auto">
          <a:xfrm>
            <a:off x="5292725" y="3860800"/>
            <a:ext cx="16621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sz="1400" b="1"/>
              <a:t>Karcinom </a:t>
            </a:r>
            <a:r>
              <a:rPr lang="cs-CZ" altLang="cs-CZ" sz="1400" b="1">
                <a:solidFill>
                  <a:srgbClr val="FF0000"/>
                </a:solidFill>
              </a:rPr>
              <a:t>ledviny</a:t>
            </a:r>
          </a:p>
          <a:p>
            <a:r>
              <a:rPr lang="cs-CZ" altLang="cs-CZ" sz="1400" b="1"/>
              <a:t>C64</a:t>
            </a:r>
          </a:p>
        </p:txBody>
      </p:sp>
      <p:sp>
        <p:nvSpPr>
          <p:cNvPr id="43018" name="AutoShape 13"/>
          <p:cNvSpPr>
            <a:spLocks noChangeArrowheads="1"/>
          </p:cNvSpPr>
          <p:nvPr/>
        </p:nvSpPr>
        <p:spPr bwMode="auto">
          <a:xfrm>
            <a:off x="3492500" y="404813"/>
            <a:ext cx="215900" cy="433387"/>
          </a:xfrm>
          <a:prstGeom prst="upDownArrow">
            <a:avLst>
              <a:gd name="adj1" fmla="val 50000"/>
              <a:gd name="adj2" fmla="val 4014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43019" name="AutoShape 14"/>
          <p:cNvSpPr>
            <a:spLocks noChangeArrowheads="1"/>
          </p:cNvSpPr>
          <p:nvPr/>
        </p:nvSpPr>
        <p:spPr bwMode="auto">
          <a:xfrm>
            <a:off x="3635375" y="3933825"/>
            <a:ext cx="215900" cy="288925"/>
          </a:xfrm>
          <a:prstGeom prst="upDownArrow">
            <a:avLst>
              <a:gd name="adj1" fmla="val 50000"/>
              <a:gd name="adj2" fmla="val 26765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43020" name="AutoShape 15"/>
          <p:cNvSpPr>
            <a:spLocks noChangeArrowheads="1"/>
          </p:cNvSpPr>
          <p:nvPr/>
        </p:nvSpPr>
        <p:spPr bwMode="auto">
          <a:xfrm>
            <a:off x="8172450" y="981075"/>
            <a:ext cx="215900" cy="288925"/>
          </a:xfrm>
          <a:prstGeom prst="upDownArrow">
            <a:avLst>
              <a:gd name="adj1" fmla="val 50000"/>
              <a:gd name="adj2" fmla="val 26765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sp>
        <p:nvSpPr>
          <p:cNvPr id="43021" name="AutoShape 16"/>
          <p:cNvSpPr>
            <a:spLocks noChangeArrowheads="1"/>
          </p:cNvSpPr>
          <p:nvPr/>
        </p:nvSpPr>
        <p:spPr bwMode="auto">
          <a:xfrm>
            <a:off x="8101013" y="4076700"/>
            <a:ext cx="215900" cy="1223963"/>
          </a:xfrm>
          <a:prstGeom prst="upDownArrow">
            <a:avLst>
              <a:gd name="adj1" fmla="val 50000"/>
              <a:gd name="adj2" fmla="val 113382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élník 19"/>
          <p:cNvSpPr/>
          <p:nvPr/>
        </p:nvSpPr>
        <p:spPr>
          <a:xfrm>
            <a:off x="6011863" y="2562225"/>
            <a:ext cx="1289050" cy="3086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8" name="Přímá spojnice se šipkou 7"/>
          <p:cNvCxnSpPr/>
          <p:nvPr/>
        </p:nvCxnSpPr>
        <p:spPr>
          <a:xfrm>
            <a:off x="1619250" y="5648325"/>
            <a:ext cx="568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Volný tvar 9"/>
          <p:cNvSpPr/>
          <p:nvPr/>
        </p:nvSpPr>
        <p:spPr>
          <a:xfrm>
            <a:off x="646113" y="2562225"/>
            <a:ext cx="7526337" cy="2798763"/>
          </a:xfrm>
          <a:custGeom>
            <a:avLst/>
            <a:gdLst>
              <a:gd name="connsiteX0" fmla="*/ 0 w 5555672"/>
              <a:gd name="connsiteY0" fmla="*/ 0 h 2389310"/>
              <a:gd name="connsiteX1" fmla="*/ 2466109 w 5555672"/>
              <a:gd name="connsiteY1" fmla="*/ 2355273 h 2389310"/>
              <a:gd name="connsiteX2" fmla="*/ 5555672 w 5555672"/>
              <a:gd name="connsiteY2" fmla="*/ 1177637 h 238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5672" h="2389310">
                <a:moveTo>
                  <a:pt x="0" y="0"/>
                </a:moveTo>
                <a:cubicBezTo>
                  <a:pt x="770082" y="1079500"/>
                  <a:pt x="1540164" y="2159000"/>
                  <a:pt x="2466109" y="2355273"/>
                </a:cubicBezTo>
                <a:cubicBezTo>
                  <a:pt x="3392054" y="2551546"/>
                  <a:pt x="4473863" y="1864591"/>
                  <a:pt x="5555672" y="117763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/>
          </a:p>
        </p:txBody>
      </p:sp>
      <p:sp>
        <p:nvSpPr>
          <p:cNvPr id="11" name="Volný tvar 10"/>
          <p:cNvSpPr/>
          <p:nvPr/>
        </p:nvSpPr>
        <p:spPr>
          <a:xfrm>
            <a:off x="1979613" y="2562225"/>
            <a:ext cx="5321300" cy="2606675"/>
          </a:xfrm>
          <a:custGeom>
            <a:avLst/>
            <a:gdLst>
              <a:gd name="connsiteX0" fmla="*/ 0 w 5029200"/>
              <a:gd name="connsiteY0" fmla="*/ 2605829 h 2605829"/>
              <a:gd name="connsiteX1" fmla="*/ 1233055 w 5029200"/>
              <a:gd name="connsiteY1" fmla="*/ 1174 h 2605829"/>
              <a:gd name="connsiteX2" fmla="*/ 5029200 w 5029200"/>
              <a:gd name="connsiteY2" fmla="*/ 2342592 h 260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9200" h="2605829">
                <a:moveTo>
                  <a:pt x="0" y="2605829"/>
                </a:moveTo>
                <a:cubicBezTo>
                  <a:pt x="197427" y="1325438"/>
                  <a:pt x="394855" y="45047"/>
                  <a:pt x="1233055" y="1174"/>
                </a:cubicBezTo>
                <a:cubicBezTo>
                  <a:pt x="2071255" y="-42699"/>
                  <a:pt x="3550227" y="1149946"/>
                  <a:pt x="5029200" y="2342592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13" name="Přímá spojnice se šipkou 12"/>
          <p:cNvCxnSpPr/>
          <p:nvPr/>
        </p:nvCxnSpPr>
        <p:spPr>
          <a:xfrm>
            <a:off x="1855788" y="4424363"/>
            <a:ext cx="0" cy="12239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511" name="TextovéPole 14"/>
          <p:cNvSpPr txBox="1">
            <a:spLocks noChangeArrowheads="1"/>
          </p:cNvSpPr>
          <p:nvPr/>
        </p:nvSpPr>
        <p:spPr bwMode="auto">
          <a:xfrm>
            <a:off x="6403975" y="2952750"/>
            <a:ext cx="504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540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1512" name="TextovéPole 15"/>
          <p:cNvSpPr txBox="1">
            <a:spLocks noChangeArrowheads="1"/>
          </p:cNvSpPr>
          <p:nvPr/>
        </p:nvSpPr>
        <p:spPr bwMode="auto">
          <a:xfrm>
            <a:off x="2987824" y="1628800"/>
            <a:ext cx="48608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KOC </a:t>
            </a:r>
            <a:r>
              <a:rPr lang="cs-CZ" altLang="cs-CZ" sz="3200" dirty="0" smtClean="0"/>
              <a:t/>
            </a:r>
            <a:br>
              <a:rPr lang="cs-CZ" altLang="cs-CZ" sz="3200" dirty="0" smtClean="0"/>
            </a:br>
            <a:r>
              <a:rPr lang="cs-CZ" altLang="cs-CZ" sz="2400" dirty="0" smtClean="0"/>
              <a:t>(komplexní onkologické centrum : 14)</a:t>
            </a:r>
            <a:endParaRPr lang="cs-CZ" altLang="cs-CZ" sz="2400" dirty="0"/>
          </a:p>
        </p:txBody>
      </p:sp>
      <p:sp>
        <p:nvSpPr>
          <p:cNvPr id="21513" name="TextovéPole 16"/>
          <p:cNvSpPr txBox="1">
            <a:spLocks noChangeArrowheads="1"/>
          </p:cNvSpPr>
          <p:nvPr/>
        </p:nvSpPr>
        <p:spPr bwMode="auto">
          <a:xfrm>
            <a:off x="812800" y="2209800"/>
            <a:ext cx="1379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3200" b="1" dirty="0"/>
              <a:t>praktik</a:t>
            </a:r>
          </a:p>
        </p:txBody>
      </p:sp>
      <p:sp>
        <p:nvSpPr>
          <p:cNvPr id="21514" name="TextovéPole 18"/>
          <p:cNvSpPr txBox="1">
            <a:spLocks noChangeArrowheads="1"/>
          </p:cNvSpPr>
          <p:nvPr/>
        </p:nvSpPr>
        <p:spPr bwMode="auto">
          <a:xfrm>
            <a:off x="646113" y="549275"/>
            <a:ext cx="83518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800" dirty="0"/>
              <a:t>Optimální rozložení aktivit a odpovědnosti </a:t>
            </a:r>
            <a:br>
              <a:rPr lang="cs-CZ" altLang="cs-CZ" sz="2800" dirty="0"/>
            </a:br>
            <a:r>
              <a:rPr lang="cs-CZ" altLang="cs-CZ" sz="2800" dirty="0"/>
              <a:t>praktika a </a:t>
            </a:r>
            <a:r>
              <a:rPr lang="cs-CZ" altLang="cs-CZ" sz="2800" dirty="0" err="1"/>
              <a:t>onkocentra</a:t>
            </a:r>
            <a:r>
              <a:rPr lang="cs-CZ" altLang="cs-CZ" sz="2800" dirty="0"/>
              <a:t> </a:t>
            </a:r>
            <a:r>
              <a:rPr lang="cs-CZ" altLang="cs-CZ" sz="2800" dirty="0" smtClean="0"/>
              <a:t>u </a:t>
            </a:r>
            <a:r>
              <a:rPr lang="cs-CZ" altLang="cs-CZ" sz="2800" dirty="0"/>
              <a:t>pacientů </a:t>
            </a:r>
            <a:r>
              <a:rPr lang="cs-CZ" altLang="cs-CZ" sz="2800" dirty="0" smtClean="0"/>
              <a:t>s </a:t>
            </a:r>
            <a:r>
              <a:rPr lang="cs-CZ" altLang="cs-CZ" sz="2800" dirty="0" err="1"/>
              <a:t>kurabilními</a:t>
            </a:r>
            <a:r>
              <a:rPr lang="cs-CZ" altLang="cs-CZ" sz="2800" dirty="0"/>
              <a:t> nádory  </a:t>
            </a:r>
          </a:p>
        </p:txBody>
      </p:sp>
      <p:sp>
        <p:nvSpPr>
          <p:cNvPr id="21515" name="TextovéPole 20"/>
          <p:cNvSpPr txBox="1">
            <a:spLocks noChangeArrowheads="1"/>
          </p:cNvSpPr>
          <p:nvPr/>
        </p:nvSpPr>
        <p:spPr bwMode="auto">
          <a:xfrm>
            <a:off x="6765925" y="5764213"/>
            <a:ext cx="4810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/>
              <a:t>čas</a:t>
            </a:r>
          </a:p>
        </p:txBody>
      </p:sp>
      <p:sp>
        <p:nvSpPr>
          <p:cNvPr id="21516" name="TextovéPole 21"/>
          <p:cNvSpPr txBox="1">
            <a:spLocks noChangeArrowheads="1"/>
          </p:cNvSpPr>
          <p:nvPr/>
        </p:nvSpPr>
        <p:spPr bwMode="auto">
          <a:xfrm>
            <a:off x="1479550" y="5672138"/>
            <a:ext cx="750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400"/>
              <a:t>Dg 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1">
              <a:latin typeface="Arial" charset="0"/>
              <a:cs typeface="+mn-cs"/>
            </a:endParaRPr>
          </a:p>
        </p:txBody>
      </p:sp>
      <p:sp>
        <p:nvSpPr>
          <p:cNvPr id="15363" name="Text Box 17"/>
          <p:cNvSpPr txBox="1">
            <a:spLocks noChangeArrowheads="1"/>
          </p:cNvSpPr>
          <p:nvPr/>
        </p:nvSpPr>
        <p:spPr bwMode="auto">
          <a:xfrm>
            <a:off x="71438" y="44450"/>
            <a:ext cx="9072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cs-CZ" altLang="cs-CZ" sz="1600" b="1">
                <a:solidFill>
                  <a:schemeClr val="bg1"/>
                </a:solidFill>
                <a:latin typeface="Arial" charset="0"/>
              </a:rPr>
              <a:t>Onkologičtí pacienti MOÚ léčení v období 1/2004 – 12/2014: migrace za léčbou dle dat NOR</a:t>
            </a:r>
          </a:p>
        </p:txBody>
      </p:sp>
      <p:graphicFrame>
        <p:nvGraphicFramePr>
          <p:cNvPr id="15364" name="Object 8"/>
          <p:cNvGraphicFramePr>
            <a:graphicFrameLocks noChangeAspect="1"/>
          </p:cNvGraphicFramePr>
          <p:nvPr/>
        </p:nvGraphicFramePr>
        <p:xfrm>
          <a:off x="2736850" y="1544638"/>
          <a:ext cx="5038725" cy="4800600"/>
        </p:xfrm>
        <a:graphic>
          <a:graphicData uri="http://schemas.openxmlformats.org/presentationml/2006/ole">
            <p:oleObj spid="_x0000_s3074" name="Graf" r:id="rId4" imgW="5038657" imgH="4800600" progId="MSGraph.Chart.8">
              <p:embed followColorScheme="full"/>
            </p:oleObj>
          </a:graphicData>
        </a:graphic>
      </p:graphicFrame>
      <p:sp>
        <p:nvSpPr>
          <p:cNvPr id="15365" name="Text Box 43"/>
          <p:cNvSpPr txBox="1">
            <a:spLocks noChangeArrowheads="1"/>
          </p:cNvSpPr>
          <p:nvPr/>
        </p:nvSpPr>
        <p:spPr bwMode="auto">
          <a:xfrm>
            <a:off x="4294188" y="1495425"/>
            <a:ext cx="1881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altLang="cs-CZ" sz="1000">
                <a:latin typeface="Arial" charset="0"/>
              </a:rPr>
              <a:t>Podíl pacientů</a:t>
            </a:r>
          </a:p>
        </p:txBody>
      </p:sp>
      <p:graphicFrame>
        <p:nvGraphicFramePr>
          <p:cNvPr id="180309" name="Group 85"/>
          <p:cNvGraphicFramePr>
            <a:graphicFrameLocks noGrp="1"/>
          </p:cNvGraphicFramePr>
          <p:nvPr/>
        </p:nvGraphicFramePr>
        <p:xfrm>
          <a:off x="360363" y="1966913"/>
          <a:ext cx="2627312" cy="4224342"/>
        </p:xfrm>
        <a:graphic>
          <a:graphicData uri="http://schemas.openxmlformats.org/drawingml/2006/table">
            <a:tbl>
              <a:tblPr/>
              <a:tblGrid>
                <a:gridCol w="2627312"/>
              </a:tblGrid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varle (C62)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hrdlo děložní - cervicis uteri (C53)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prs - ženy (C50)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předstojná žláza - prostata (C61)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děloha (C54,C55)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melanom kůže (C43)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játra a intrahepatální žlučové cesty (C22)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dutina ústní a hltan (C00-C14)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slinivka břišní (C25)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Hodgkinův lymfom (C81)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hrtan (C32)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jícen (C15)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mozek a mícha (C70-C72)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průdušnice, průdušky a plíce (C33,C34)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žaludek (C16)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pojivové a měkké tkáně (C47,C49)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vaječník (C56)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tlusté střevo a konečník (C18-C21)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mnohočetný myelom (C90)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žlučník a žlučové cesty (C23,C24)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ledvina (C64)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močový měchýř (C67)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non-Hodgkinův lymfom (C82-C85,C96)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leukémie (C91-C95)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štítná žláza (C73)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ostatní zhoubné nádory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3" name="Rectangle 33"/>
          <p:cNvSpPr>
            <a:spLocks noChangeArrowheads="1"/>
          </p:cNvSpPr>
          <p:nvPr/>
        </p:nvSpPr>
        <p:spPr bwMode="auto">
          <a:xfrm>
            <a:off x="3022600" y="6229350"/>
            <a:ext cx="4537075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cs-CZ" altLang="cs-CZ" sz="1000">
                <a:latin typeface="Arial" charset="0"/>
              </a:rPr>
              <a:t>Pacienti, kteří mají více diagnóz ZN, jsou v přehledu zařazeni opakovaně.</a:t>
            </a:r>
          </a:p>
        </p:txBody>
      </p:sp>
      <p:graphicFrame>
        <p:nvGraphicFramePr>
          <p:cNvPr id="180311" name="Group 87"/>
          <p:cNvGraphicFramePr>
            <a:graphicFrameLocks noGrp="1"/>
          </p:cNvGraphicFramePr>
          <p:nvPr/>
        </p:nvGraphicFramePr>
        <p:xfrm>
          <a:off x="7550150" y="1954213"/>
          <a:ext cx="693738" cy="4219581"/>
        </p:xfrm>
        <a:graphic>
          <a:graphicData uri="http://schemas.openxmlformats.org/drawingml/2006/table">
            <a:tbl>
              <a:tblPr/>
              <a:tblGrid>
                <a:gridCol w="693738"/>
              </a:tblGrid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1 837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2 725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17 055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6 401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3 672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4 963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1 925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1 109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707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538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1 213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4 250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2 502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9 985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523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2 887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2 264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679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3 932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21" name="Rectangle 122"/>
          <p:cNvSpPr>
            <a:spLocks noChangeArrowheads="1"/>
          </p:cNvSpPr>
          <p:nvPr/>
        </p:nvSpPr>
        <p:spPr bwMode="auto">
          <a:xfrm>
            <a:off x="620713" y="549275"/>
            <a:ext cx="8704262" cy="93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0" bIns="0"/>
          <a:lstStyle/>
          <a:p>
            <a:pPr eaLnBrk="0" fontAlgn="b" hangingPunct="0">
              <a:lnSpc>
                <a:spcPct val="120000"/>
              </a:lnSpc>
            </a:pPr>
            <a:r>
              <a:rPr lang="cs-CZ" altLang="cs-CZ" sz="1000" b="1">
                <a:latin typeface="Arial" charset="0"/>
              </a:rPr>
              <a:t>A0: </a:t>
            </a:r>
            <a:r>
              <a:rPr lang="cs-CZ" altLang="cs-CZ" sz="1000">
                <a:latin typeface="Arial" charset="0"/>
              </a:rPr>
              <a:t>vlastní pacienti, celá primární léčba (dle záznamu léčby v NOR) v MOÚ</a:t>
            </a:r>
          </a:p>
          <a:p>
            <a:pPr eaLnBrk="0" fontAlgn="b" hangingPunct="0">
              <a:lnSpc>
                <a:spcPct val="120000"/>
              </a:lnSpc>
            </a:pPr>
            <a:r>
              <a:rPr lang="cs-CZ" altLang="cs-CZ" sz="1000" b="1">
                <a:latin typeface="Arial" charset="0"/>
              </a:rPr>
              <a:t>A1: </a:t>
            </a:r>
            <a:r>
              <a:rPr lang="cs-CZ" altLang="cs-CZ" sz="1000">
                <a:latin typeface="Arial" charset="0"/>
              </a:rPr>
              <a:t>pacienti migrující ve fázi primární terapie, část primární léčby (dle záznamu léčby v NOR) je v MOÚ </a:t>
            </a:r>
          </a:p>
          <a:p>
            <a:pPr eaLnBrk="0" fontAlgn="b" hangingPunct="0">
              <a:lnSpc>
                <a:spcPct val="120000"/>
              </a:lnSpc>
            </a:pPr>
            <a:r>
              <a:rPr lang="cs-CZ" altLang="cs-CZ" sz="1000" b="1">
                <a:latin typeface="Arial" charset="0"/>
              </a:rPr>
              <a:t>A2-PL: </a:t>
            </a:r>
            <a:r>
              <a:rPr lang="cs-CZ" altLang="cs-CZ" sz="1000">
                <a:latin typeface="Arial" charset="0"/>
              </a:rPr>
              <a:t>migrující pacienti protinádorově léčení v MOÚ (dle dat MOÚ), primární léčba jinde (dle záznamu léčby v NOR)</a:t>
            </a:r>
          </a:p>
          <a:p>
            <a:pPr eaLnBrk="0" fontAlgn="b" hangingPunct="0">
              <a:lnSpc>
                <a:spcPct val="120000"/>
              </a:lnSpc>
            </a:pPr>
            <a:r>
              <a:rPr lang="cs-CZ" altLang="cs-CZ" sz="1000" b="1">
                <a:latin typeface="Arial" charset="0"/>
              </a:rPr>
              <a:t>A2-D: </a:t>
            </a:r>
            <a:r>
              <a:rPr lang="cs-CZ" altLang="cs-CZ" sz="1000">
                <a:latin typeface="Arial" charset="0"/>
              </a:rPr>
              <a:t>migrující pacienti pouze dispenzarizovaní v MOÚ (dle dat MOÚ), primární léčba jinde (dle záznamu léčby v NOR)</a:t>
            </a:r>
          </a:p>
          <a:p>
            <a:pPr eaLnBrk="0" fontAlgn="b" hangingPunct="0">
              <a:lnSpc>
                <a:spcPct val="120000"/>
              </a:lnSpc>
            </a:pPr>
            <a:r>
              <a:rPr lang="cs-CZ" altLang="cs-CZ" sz="1000" b="1">
                <a:latin typeface="Arial" charset="0"/>
              </a:rPr>
              <a:t>AX: </a:t>
            </a:r>
            <a:r>
              <a:rPr lang="cs-CZ" altLang="cs-CZ" sz="1000">
                <a:latin typeface="Arial" charset="0"/>
              </a:rPr>
              <a:t>pacienti léčení v MOÚ, avšak dosud nedohlášení v NOR (probíhá validace dat, MOÚ nemusí být pracovištěm zodpovědným za hlášení do NOR)</a:t>
            </a:r>
          </a:p>
        </p:txBody>
      </p:sp>
      <p:sp>
        <p:nvSpPr>
          <p:cNvPr id="15422" name="Rectangle 25"/>
          <p:cNvSpPr>
            <a:spLocks noChangeArrowheads="1"/>
          </p:cNvSpPr>
          <p:nvPr/>
        </p:nvSpPr>
        <p:spPr bwMode="auto">
          <a:xfrm>
            <a:off x="468313" y="1314450"/>
            <a:ext cx="144462" cy="144463"/>
          </a:xfrm>
          <a:prstGeom prst="rect">
            <a:avLst/>
          </a:prstGeom>
          <a:solidFill>
            <a:srgbClr val="333333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15423" name="Rectangle 21"/>
          <p:cNvSpPr>
            <a:spLocks noChangeArrowheads="1"/>
          </p:cNvSpPr>
          <p:nvPr/>
        </p:nvSpPr>
        <p:spPr bwMode="auto">
          <a:xfrm>
            <a:off x="468313" y="581025"/>
            <a:ext cx="144462" cy="144463"/>
          </a:xfrm>
          <a:prstGeom prst="rect">
            <a:avLst/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15424" name="Rectangle 22"/>
          <p:cNvSpPr>
            <a:spLocks noChangeArrowheads="1"/>
          </p:cNvSpPr>
          <p:nvPr/>
        </p:nvSpPr>
        <p:spPr bwMode="auto">
          <a:xfrm>
            <a:off x="468313" y="763588"/>
            <a:ext cx="144462" cy="14446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15425" name="Rectangle 23"/>
          <p:cNvSpPr>
            <a:spLocks noChangeArrowheads="1"/>
          </p:cNvSpPr>
          <p:nvPr/>
        </p:nvSpPr>
        <p:spPr bwMode="auto">
          <a:xfrm>
            <a:off x="468313" y="947738"/>
            <a:ext cx="144462" cy="144462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15426" name="Rectangle 24"/>
          <p:cNvSpPr>
            <a:spLocks noChangeArrowheads="1"/>
          </p:cNvSpPr>
          <p:nvPr/>
        </p:nvSpPr>
        <p:spPr bwMode="auto">
          <a:xfrm>
            <a:off x="468313" y="1130300"/>
            <a:ext cx="144462" cy="144463"/>
          </a:xfrm>
          <a:prstGeom prst="rect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15427" name="TextovéPole 6"/>
          <p:cNvSpPr txBox="1">
            <a:spLocks noChangeArrowheads="1"/>
          </p:cNvSpPr>
          <p:nvPr/>
        </p:nvSpPr>
        <p:spPr bwMode="auto">
          <a:xfrm>
            <a:off x="2916238" y="6670675"/>
            <a:ext cx="403225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fontAlgn="b" hangingPunct="0"/>
            <a:r>
              <a:rPr lang="cs-CZ" altLang="cs-CZ" sz="1000">
                <a:latin typeface="Arial" charset="0"/>
              </a:rPr>
              <a:t>Zdroj: Národní onkologický registr České republiky + data MOÚ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1">
              <a:latin typeface="Arial" charset="0"/>
              <a:cs typeface="+mn-cs"/>
            </a:endParaRPr>
          </a:p>
        </p:txBody>
      </p:sp>
      <p:sp>
        <p:nvSpPr>
          <p:cNvPr id="20483" name="Text Box 17"/>
          <p:cNvSpPr txBox="1">
            <a:spLocks noChangeArrowheads="1"/>
          </p:cNvSpPr>
          <p:nvPr/>
        </p:nvSpPr>
        <p:spPr bwMode="auto">
          <a:xfrm>
            <a:off x="71438" y="44450"/>
            <a:ext cx="89646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cs-CZ" altLang="cs-CZ" sz="1600" b="1">
                <a:solidFill>
                  <a:schemeClr val="bg1"/>
                </a:solidFill>
                <a:latin typeface="Arial" charset="0"/>
              </a:rPr>
              <a:t>Onkologičtí pacienti MOÚ: dělení dle péče vykázané plátcům v období 1/2004 – 12/2014 *</a:t>
            </a:r>
          </a:p>
        </p:txBody>
      </p:sp>
      <p:sp>
        <p:nvSpPr>
          <p:cNvPr id="20484" name="TextovéPole 6"/>
          <p:cNvSpPr txBox="1">
            <a:spLocks noChangeArrowheads="1"/>
          </p:cNvSpPr>
          <p:nvPr/>
        </p:nvSpPr>
        <p:spPr bwMode="auto">
          <a:xfrm>
            <a:off x="3276600" y="6670675"/>
            <a:ext cx="30241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fontAlgn="b" hangingPunct="0"/>
            <a:r>
              <a:rPr lang="cs-CZ" altLang="cs-CZ" sz="1000">
                <a:latin typeface="Arial" charset="0"/>
              </a:rPr>
              <a:t>Zdroj: data MOÚ</a:t>
            </a:r>
          </a:p>
        </p:txBody>
      </p:sp>
      <p:graphicFrame>
        <p:nvGraphicFramePr>
          <p:cNvPr id="20485" name="Object 8"/>
          <p:cNvGraphicFramePr>
            <a:graphicFrameLocks noChangeAspect="1"/>
          </p:cNvGraphicFramePr>
          <p:nvPr/>
        </p:nvGraphicFramePr>
        <p:xfrm>
          <a:off x="2736850" y="1320800"/>
          <a:ext cx="5038725" cy="4800600"/>
        </p:xfrm>
        <a:graphic>
          <a:graphicData uri="http://schemas.openxmlformats.org/presentationml/2006/ole">
            <p:oleObj spid="_x0000_s4098" name="Graf" r:id="rId4" imgW="5038657" imgH="4800600" progId="MSGraph.Chart.8">
              <p:embed followColorScheme="full"/>
            </p:oleObj>
          </a:graphicData>
        </a:graphic>
      </p:graphicFrame>
      <p:sp>
        <p:nvSpPr>
          <p:cNvPr id="20486" name="Text Box 43"/>
          <p:cNvSpPr txBox="1">
            <a:spLocks noChangeArrowheads="1"/>
          </p:cNvSpPr>
          <p:nvPr/>
        </p:nvSpPr>
        <p:spPr bwMode="auto">
          <a:xfrm>
            <a:off x="4275138" y="1252538"/>
            <a:ext cx="1881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altLang="cs-CZ" sz="1000">
                <a:latin typeface="Arial" charset="0"/>
              </a:rPr>
              <a:t>Podíl pacientů</a:t>
            </a:r>
          </a:p>
        </p:txBody>
      </p:sp>
      <p:graphicFrame>
        <p:nvGraphicFramePr>
          <p:cNvPr id="2132" name="Group 84"/>
          <p:cNvGraphicFramePr>
            <a:graphicFrameLocks noGrp="1"/>
          </p:cNvGraphicFramePr>
          <p:nvPr/>
        </p:nvGraphicFramePr>
        <p:xfrm>
          <a:off x="287338" y="1743075"/>
          <a:ext cx="2700337" cy="4224342"/>
        </p:xfrm>
        <a:graphic>
          <a:graphicData uri="http://schemas.openxmlformats.org/drawingml/2006/table">
            <a:tbl>
              <a:tblPr/>
              <a:tblGrid>
                <a:gridCol w="2700337"/>
              </a:tblGrid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předstojná žláza - prostata (C61)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prs - ženy (C50)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jícen (C15)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melanom kůže (C43)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dutina ústní a hltan (C00-C14)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mozek a mícha (C70-C72)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močový měchýř (C67)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průdušnice, průdušky a plíce (C33,C34)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játra a intrahepatální žlučové cesty (C22)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slinivka břišní (C25)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žaludek (C16)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pojivové a měkké tkáně (C47,C49)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děloha (C54,C55)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varle (C62)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mnohočetný myelom (C90)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hrtan (C32)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tlusté střevo a konečník (C18-C21)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hrdlo děložní - cervicis uteri (C53)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vaječník (C56)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ledvina (C64)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leukémie (C91-C95)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žlučník a žlučové cesty (C23,C24)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Hodgkinův lymfom (C81)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non-Hodgkinův lymfom (C82-C85,C96)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štítná žláza (C73)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ostatní zhoubné nádory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4" name="Rectangle 33"/>
          <p:cNvSpPr>
            <a:spLocks noChangeArrowheads="1"/>
          </p:cNvSpPr>
          <p:nvPr/>
        </p:nvSpPr>
        <p:spPr bwMode="auto">
          <a:xfrm>
            <a:off x="3022600" y="6013450"/>
            <a:ext cx="4537075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cs-CZ" altLang="cs-CZ" sz="1000">
                <a:latin typeface="Arial" charset="0"/>
              </a:rPr>
              <a:t>Pacienti, kteří mají více diagnóz ZN, jsou v přehledu zařazeni opakovaně.</a:t>
            </a:r>
          </a:p>
        </p:txBody>
      </p:sp>
      <p:graphicFrame>
        <p:nvGraphicFramePr>
          <p:cNvPr id="2134" name="Group 86"/>
          <p:cNvGraphicFramePr>
            <a:graphicFrameLocks noGrp="1"/>
          </p:cNvGraphicFramePr>
          <p:nvPr/>
        </p:nvGraphicFramePr>
        <p:xfrm>
          <a:off x="7550150" y="1752600"/>
          <a:ext cx="622300" cy="4219581"/>
        </p:xfrm>
        <a:graphic>
          <a:graphicData uri="http://schemas.openxmlformats.org/drawingml/2006/table">
            <a:tbl>
              <a:tblPr/>
              <a:tblGrid>
                <a:gridCol w="622300"/>
              </a:tblGrid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6 401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17 055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538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4 963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1 925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1 213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4 250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1 504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3 672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1 837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707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9 985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2 725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2 502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2 887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523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1 109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2 264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679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algn="l" fontAlgn="b"/>
                      <a:r>
                        <a:rPr lang="cs-C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 = 3 932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29" name="Group 81"/>
          <p:cNvGraphicFramePr>
            <a:graphicFrameLocks noGrp="1"/>
          </p:cNvGraphicFramePr>
          <p:nvPr/>
        </p:nvGraphicFramePr>
        <p:xfrm>
          <a:off x="3059113" y="773113"/>
          <a:ext cx="5040312" cy="352425"/>
        </p:xfrm>
        <a:graphic>
          <a:graphicData uri="http://schemas.openxmlformats.org/drawingml/2006/table">
            <a:tbl>
              <a:tblPr/>
              <a:tblGrid>
                <a:gridCol w="1646237"/>
                <a:gridCol w="1647825"/>
                <a:gridCol w="1746250"/>
              </a:tblGrid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Pouze protinádorová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léčba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Protinádorová léčba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dispenzarizace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Dispenzarizace a  jiná vyšetření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6" name="Rectangle 278"/>
          <p:cNvSpPr>
            <a:spLocks noChangeArrowheads="1"/>
          </p:cNvSpPr>
          <p:nvPr/>
        </p:nvSpPr>
        <p:spPr bwMode="auto">
          <a:xfrm>
            <a:off x="2843213" y="860425"/>
            <a:ext cx="142875" cy="142875"/>
          </a:xfrm>
          <a:prstGeom prst="rect">
            <a:avLst/>
          </a:prstGeom>
          <a:solidFill>
            <a:srgbClr val="9933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20547" name="Rectangle 279"/>
          <p:cNvSpPr>
            <a:spLocks noChangeArrowheads="1"/>
          </p:cNvSpPr>
          <p:nvPr/>
        </p:nvSpPr>
        <p:spPr bwMode="auto">
          <a:xfrm>
            <a:off x="4498975" y="860425"/>
            <a:ext cx="142875" cy="142875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20548" name="Rectangle 280"/>
          <p:cNvSpPr>
            <a:spLocks noChangeArrowheads="1"/>
          </p:cNvSpPr>
          <p:nvPr/>
        </p:nvSpPr>
        <p:spPr bwMode="auto">
          <a:xfrm>
            <a:off x="6156325" y="860425"/>
            <a:ext cx="142875" cy="142875"/>
          </a:xfrm>
          <a:prstGeom prst="rect">
            <a:avLst/>
          </a:prstGeom>
          <a:solidFill>
            <a:srgbClr val="80808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 altLang="cs-CZ" sz="1000">
              <a:latin typeface="Arial" charset="0"/>
            </a:endParaRPr>
          </a:p>
        </p:txBody>
      </p:sp>
      <p:sp>
        <p:nvSpPr>
          <p:cNvPr id="20549" name="Rectangle 73"/>
          <p:cNvSpPr>
            <a:spLocks noChangeArrowheads="1"/>
          </p:cNvSpPr>
          <p:nvPr/>
        </p:nvSpPr>
        <p:spPr bwMode="auto">
          <a:xfrm>
            <a:off x="179388" y="395288"/>
            <a:ext cx="856932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" hangingPunct="0">
              <a:spcBef>
                <a:spcPct val="20000"/>
              </a:spcBef>
            </a:pPr>
            <a:r>
              <a:rPr lang="cs-CZ" altLang="cs-CZ" sz="1000">
                <a:latin typeface="Arial" charset="0"/>
              </a:rPr>
              <a:t>* Forma péče je identifikována v dostupných administrativních datech MOÚ za období 1/2004 – 12/2014, jde o nejpřesnější možný odhad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856863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cs-CZ" sz="2800" b="1" dirty="0">
                <a:latin typeface="Times New Roman" pitchFamily="18" charset="0"/>
              </a:rPr>
              <a:t>Pro časnou diagnostiku nádorů je v ČR lékařských sítí mnoho…. a</a:t>
            </a:r>
            <a:r>
              <a:rPr lang="cs-CZ" sz="2800" b="1" dirty="0" smtClean="0">
                <a:latin typeface="Times New Roman" pitchFamily="18" charset="0"/>
              </a:rPr>
              <a:t>le hodně </a:t>
            </a:r>
            <a:r>
              <a:rPr lang="cs-CZ" sz="2800" b="1" dirty="0">
                <a:latin typeface="Times New Roman" pitchFamily="18" charset="0"/>
              </a:rPr>
              <a:t>občanů se v nich </a:t>
            </a:r>
            <a:r>
              <a:rPr lang="cs-CZ" sz="2800" b="1" dirty="0" smtClean="0">
                <a:latin typeface="Times New Roman" pitchFamily="18" charset="0"/>
              </a:rPr>
              <a:t>zaplétá, ztrácí, </a:t>
            </a:r>
            <a:br>
              <a:rPr lang="cs-CZ" sz="2800" b="1" dirty="0" smtClean="0">
                <a:latin typeface="Times New Roman" pitchFamily="18" charset="0"/>
              </a:rPr>
            </a:b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zvláště senioři :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eaLnBrk="0" hangingPunct="0"/>
            <a:r>
              <a:rPr lang="cs-CZ" sz="2800" b="1" dirty="0" smtClean="0">
                <a:solidFill>
                  <a:srgbClr val="FF0000"/>
                </a:solidFill>
                <a:latin typeface="Times New Roman" pitchFamily="18" charset="0"/>
              </a:rPr>
              <a:t>síť </a:t>
            </a:r>
            <a:r>
              <a:rPr lang="cs-CZ" sz="2800" b="1" dirty="0">
                <a:solidFill>
                  <a:srgbClr val="FF0000"/>
                </a:solidFill>
                <a:latin typeface="Times New Roman" pitchFamily="18" charset="0"/>
              </a:rPr>
              <a:t>praktických lékařů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gynekologů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</a:t>
            </a:r>
            <a:r>
              <a:rPr lang="cs-CZ" sz="2800" b="1" dirty="0" err="1">
                <a:latin typeface="Times New Roman" pitchFamily="18" charset="0"/>
              </a:rPr>
              <a:t>mammárních</a:t>
            </a:r>
            <a:r>
              <a:rPr lang="cs-CZ" sz="2800" b="1" dirty="0">
                <a:latin typeface="Times New Roman" pitchFamily="18" charset="0"/>
              </a:rPr>
              <a:t> poraden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mamografických center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urologů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</a:t>
            </a:r>
            <a:r>
              <a:rPr lang="cs-CZ" sz="2800" b="1" dirty="0" err="1">
                <a:latin typeface="Times New Roman" pitchFamily="18" charset="0"/>
              </a:rPr>
              <a:t>gastroenterologů</a:t>
            </a:r>
            <a:endParaRPr lang="cs-CZ" sz="2800" b="1" dirty="0">
              <a:latin typeface="Times New Roman" pitchFamily="18" charset="0"/>
            </a:endParaRP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internistů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specialistů ORL 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síť privátních chirurgických ambulancí </a:t>
            </a:r>
            <a:br>
              <a:rPr lang="cs-CZ" sz="2800" b="1" dirty="0">
                <a:latin typeface="Times New Roman" pitchFamily="18" charset="0"/>
              </a:rPr>
            </a:br>
            <a:r>
              <a:rPr lang="cs-CZ" sz="2800" b="1" dirty="0">
                <a:solidFill>
                  <a:srgbClr val="FF0000"/>
                </a:solidFill>
                <a:latin typeface="Times New Roman" pitchFamily="18" charset="0"/>
              </a:rPr>
              <a:t>síť onkologických center a ambulanc</a:t>
            </a:r>
            <a:r>
              <a:rPr lang="cs-CZ" sz="2800" b="1" dirty="0">
                <a:latin typeface="Times New Roman" pitchFamily="18" charset="0"/>
              </a:rPr>
              <a:t>í</a:t>
            </a:r>
          </a:p>
          <a:p>
            <a:pPr eaLnBrk="0" hangingPunct="0"/>
            <a:r>
              <a:rPr lang="cs-CZ" sz="2800" b="1" dirty="0">
                <a:latin typeface="Times New Roman" pitchFamily="18" charset="0"/>
              </a:rPr>
              <a:t> </a:t>
            </a:r>
          </a:p>
          <a:p>
            <a:pPr eaLnBrk="0" hangingPunct="0"/>
            <a:r>
              <a:rPr lang="cs-CZ" sz="2800" b="1" dirty="0" smtClean="0">
                <a:latin typeface="Times New Roman" pitchFamily="18" charset="0"/>
              </a:rPr>
              <a:t>……. </a:t>
            </a:r>
            <a:r>
              <a:rPr lang="cs-CZ" sz="2800" b="1" dirty="0">
                <a:latin typeface="Times New Roman" pitchFamily="18" charset="0"/>
              </a:rPr>
              <a:t>sítě různě </a:t>
            </a:r>
            <a:r>
              <a:rPr lang="cs-CZ" sz="2800" b="1" dirty="0" smtClean="0">
                <a:latin typeface="Times New Roman" pitchFamily="18" charset="0"/>
              </a:rPr>
              <a:t>lokálně rozpoznávané a propletené </a:t>
            </a:r>
            <a:endParaRPr lang="cs-CZ" sz="2800" b="1" dirty="0">
              <a:latin typeface="Times New Roman" pitchFamily="18" charset="0"/>
            </a:endParaRPr>
          </a:p>
        </p:txBody>
      </p:sp>
      <p:sp>
        <p:nvSpPr>
          <p:cNvPr id="16387" name="Freeform 3"/>
          <p:cNvSpPr>
            <a:spLocks/>
          </p:cNvSpPr>
          <p:nvPr/>
        </p:nvSpPr>
        <p:spPr bwMode="auto">
          <a:xfrm>
            <a:off x="5927725" y="1541463"/>
            <a:ext cx="1008063" cy="1412875"/>
          </a:xfrm>
          <a:custGeom>
            <a:avLst/>
            <a:gdLst/>
            <a:ahLst/>
            <a:cxnLst>
              <a:cxn ang="0">
                <a:pos x="0" y="890"/>
              </a:cxn>
              <a:cxn ang="0">
                <a:pos x="35" y="826"/>
              </a:cxn>
              <a:cxn ang="0">
                <a:pos x="77" y="812"/>
              </a:cxn>
              <a:cxn ang="0">
                <a:pos x="113" y="784"/>
              </a:cxn>
              <a:cxn ang="0">
                <a:pos x="169" y="664"/>
              </a:cxn>
              <a:cxn ang="0">
                <a:pos x="226" y="643"/>
              </a:cxn>
              <a:cxn ang="0">
                <a:pos x="289" y="445"/>
              </a:cxn>
              <a:cxn ang="0">
                <a:pos x="339" y="395"/>
              </a:cxn>
              <a:cxn ang="0">
                <a:pos x="374" y="268"/>
              </a:cxn>
              <a:cxn ang="0">
                <a:pos x="501" y="155"/>
              </a:cxn>
              <a:cxn ang="0">
                <a:pos x="529" y="106"/>
              </a:cxn>
              <a:cxn ang="0">
                <a:pos x="572" y="71"/>
              </a:cxn>
              <a:cxn ang="0">
                <a:pos x="635" y="0"/>
              </a:cxn>
            </a:cxnLst>
            <a:rect l="0" t="0" r="r" b="b"/>
            <a:pathLst>
              <a:path w="635" h="890">
                <a:moveTo>
                  <a:pt x="0" y="890"/>
                </a:moveTo>
                <a:cubicBezTo>
                  <a:pt x="17" y="872"/>
                  <a:pt x="18" y="843"/>
                  <a:pt x="35" y="826"/>
                </a:cubicBezTo>
                <a:cubicBezTo>
                  <a:pt x="45" y="816"/>
                  <a:pt x="63" y="817"/>
                  <a:pt x="77" y="812"/>
                </a:cubicBezTo>
                <a:cubicBezTo>
                  <a:pt x="88" y="802"/>
                  <a:pt x="105" y="797"/>
                  <a:pt x="113" y="784"/>
                </a:cubicBezTo>
                <a:cubicBezTo>
                  <a:pt x="133" y="751"/>
                  <a:pt x="130" y="685"/>
                  <a:pt x="169" y="664"/>
                </a:cubicBezTo>
                <a:cubicBezTo>
                  <a:pt x="187" y="654"/>
                  <a:pt x="207" y="650"/>
                  <a:pt x="226" y="643"/>
                </a:cubicBezTo>
                <a:cubicBezTo>
                  <a:pt x="272" y="594"/>
                  <a:pt x="240" y="494"/>
                  <a:pt x="289" y="445"/>
                </a:cubicBezTo>
                <a:cubicBezTo>
                  <a:pt x="306" y="428"/>
                  <a:pt x="339" y="395"/>
                  <a:pt x="339" y="395"/>
                </a:cubicBezTo>
                <a:cubicBezTo>
                  <a:pt x="349" y="365"/>
                  <a:pt x="351" y="286"/>
                  <a:pt x="374" y="268"/>
                </a:cubicBezTo>
                <a:cubicBezTo>
                  <a:pt x="407" y="243"/>
                  <a:pt x="484" y="189"/>
                  <a:pt x="501" y="155"/>
                </a:cubicBezTo>
                <a:cubicBezTo>
                  <a:pt x="506" y="144"/>
                  <a:pt x="519" y="116"/>
                  <a:pt x="529" y="106"/>
                </a:cubicBezTo>
                <a:cubicBezTo>
                  <a:pt x="540" y="95"/>
                  <a:pt x="562" y="85"/>
                  <a:pt x="572" y="71"/>
                </a:cubicBezTo>
                <a:cubicBezTo>
                  <a:pt x="606" y="26"/>
                  <a:pt x="600" y="35"/>
                  <a:pt x="635" y="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88" name="Freeform 4"/>
          <p:cNvSpPr>
            <a:spLocks/>
          </p:cNvSpPr>
          <p:nvPr/>
        </p:nvSpPr>
        <p:spPr bwMode="auto">
          <a:xfrm>
            <a:off x="5972175" y="1474788"/>
            <a:ext cx="1231900" cy="1803400"/>
          </a:xfrm>
          <a:custGeom>
            <a:avLst/>
            <a:gdLst/>
            <a:ahLst/>
            <a:cxnLst>
              <a:cxn ang="0">
                <a:pos x="0" y="1136"/>
              </a:cxn>
              <a:cxn ang="0">
                <a:pos x="71" y="1059"/>
              </a:cxn>
              <a:cxn ang="0">
                <a:pos x="148" y="960"/>
              </a:cxn>
              <a:cxn ang="0">
                <a:pos x="176" y="917"/>
              </a:cxn>
              <a:cxn ang="0">
                <a:pos x="191" y="903"/>
              </a:cxn>
              <a:cxn ang="0">
                <a:pos x="261" y="812"/>
              </a:cxn>
              <a:cxn ang="0">
                <a:pos x="275" y="797"/>
              </a:cxn>
              <a:cxn ang="0">
                <a:pos x="311" y="706"/>
              </a:cxn>
              <a:cxn ang="0">
                <a:pos x="325" y="685"/>
              </a:cxn>
              <a:cxn ang="0">
                <a:pos x="367" y="600"/>
              </a:cxn>
              <a:cxn ang="0">
                <a:pos x="409" y="586"/>
              </a:cxn>
              <a:cxn ang="0">
                <a:pos x="395" y="522"/>
              </a:cxn>
              <a:cxn ang="0">
                <a:pos x="494" y="374"/>
              </a:cxn>
              <a:cxn ang="0">
                <a:pos x="572" y="261"/>
              </a:cxn>
              <a:cxn ang="0">
                <a:pos x="593" y="240"/>
              </a:cxn>
              <a:cxn ang="0">
                <a:pos x="635" y="219"/>
              </a:cxn>
              <a:cxn ang="0">
                <a:pos x="649" y="197"/>
              </a:cxn>
              <a:cxn ang="0">
                <a:pos x="656" y="169"/>
              </a:cxn>
              <a:cxn ang="0">
                <a:pos x="692" y="127"/>
              </a:cxn>
              <a:cxn ang="0">
                <a:pos x="762" y="35"/>
              </a:cxn>
              <a:cxn ang="0">
                <a:pos x="776" y="0"/>
              </a:cxn>
            </a:cxnLst>
            <a:rect l="0" t="0" r="r" b="b"/>
            <a:pathLst>
              <a:path w="776" h="1136">
                <a:moveTo>
                  <a:pt x="0" y="1136"/>
                </a:moveTo>
                <a:cubicBezTo>
                  <a:pt x="16" y="1111"/>
                  <a:pt x="49" y="1080"/>
                  <a:pt x="71" y="1059"/>
                </a:cubicBezTo>
                <a:cubicBezTo>
                  <a:pt x="91" y="1017"/>
                  <a:pt x="114" y="994"/>
                  <a:pt x="148" y="960"/>
                </a:cubicBezTo>
                <a:cubicBezTo>
                  <a:pt x="160" y="948"/>
                  <a:pt x="163" y="929"/>
                  <a:pt x="176" y="917"/>
                </a:cubicBezTo>
                <a:cubicBezTo>
                  <a:pt x="181" y="912"/>
                  <a:pt x="186" y="908"/>
                  <a:pt x="191" y="903"/>
                </a:cubicBezTo>
                <a:cubicBezTo>
                  <a:pt x="211" y="862"/>
                  <a:pt x="227" y="847"/>
                  <a:pt x="261" y="812"/>
                </a:cubicBezTo>
                <a:cubicBezTo>
                  <a:pt x="266" y="807"/>
                  <a:pt x="275" y="797"/>
                  <a:pt x="275" y="797"/>
                </a:cubicBezTo>
                <a:cubicBezTo>
                  <a:pt x="285" y="730"/>
                  <a:pt x="273" y="762"/>
                  <a:pt x="311" y="706"/>
                </a:cubicBezTo>
                <a:cubicBezTo>
                  <a:pt x="316" y="699"/>
                  <a:pt x="325" y="685"/>
                  <a:pt x="325" y="685"/>
                </a:cubicBezTo>
                <a:cubicBezTo>
                  <a:pt x="329" y="671"/>
                  <a:pt x="356" y="607"/>
                  <a:pt x="367" y="600"/>
                </a:cubicBezTo>
                <a:cubicBezTo>
                  <a:pt x="380" y="592"/>
                  <a:pt x="395" y="591"/>
                  <a:pt x="409" y="586"/>
                </a:cubicBezTo>
                <a:cubicBezTo>
                  <a:pt x="405" y="564"/>
                  <a:pt x="395" y="544"/>
                  <a:pt x="395" y="522"/>
                </a:cubicBezTo>
                <a:cubicBezTo>
                  <a:pt x="395" y="425"/>
                  <a:pt x="438" y="430"/>
                  <a:pt x="494" y="374"/>
                </a:cubicBezTo>
                <a:cubicBezTo>
                  <a:pt x="511" y="323"/>
                  <a:pt x="532" y="300"/>
                  <a:pt x="572" y="261"/>
                </a:cubicBezTo>
                <a:cubicBezTo>
                  <a:pt x="579" y="254"/>
                  <a:pt x="584" y="243"/>
                  <a:pt x="593" y="240"/>
                </a:cubicBezTo>
                <a:cubicBezTo>
                  <a:pt x="622" y="230"/>
                  <a:pt x="608" y="237"/>
                  <a:pt x="635" y="219"/>
                </a:cubicBezTo>
                <a:cubicBezTo>
                  <a:pt x="640" y="212"/>
                  <a:pt x="646" y="205"/>
                  <a:pt x="649" y="197"/>
                </a:cubicBezTo>
                <a:cubicBezTo>
                  <a:pt x="653" y="188"/>
                  <a:pt x="652" y="178"/>
                  <a:pt x="656" y="169"/>
                </a:cubicBezTo>
                <a:cubicBezTo>
                  <a:pt x="665" y="153"/>
                  <a:pt x="681" y="142"/>
                  <a:pt x="692" y="127"/>
                </a:cubicBezTo>
                <a:cubicBezTo>
                  <a:pt x="716" y="93"/>
                  <a:pt x="725" y="60"/>
                  <a:pt x="762" y="35"/>
                </a:cubicBezTo>
                <a:cubicBezTo>
                  <a:pt x="771" y="9"/>
                  <a:pt x="766" y="21"/>
                  <a:pt x="776" y="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89" name="Freeform 5"/>
          <p:cNvSpPr>
            <a:spLocks/>
          </p:cNvSpPr>
          <p:nvPr/>
        </p:nvSpPr>
        <p:spPr bwMode="auto">
          <a:xfrm>
            <a:off x="6251575" y="1519238"/>
            <a:ext cx="1200150" cy="1804987"/>
          </a:xfrm>
          <a:custGeom>
            <a:avLst/>
            <a:gdLst/>
            <a:ahLst/>
            <a:cxnLst>
              <a:cxn ang="0">
                <a:pos x="0" y="1137"/>
              </a:cxn>
              <a:cxn ang="0">
                <a:pos x="85" y="1052"/>
              </a:cxn>
              <a:cxn ang="0">
                <a:pos x="170" y="875"/>
              </a:cxn>
              <a:cxn ang="0">
                <a:pos x="240" y="784"/>
              </a:cxn>
              <a:cxn ang="0">
                <a:pos x="262" y="741"/>
              </a:cxn>
              <a:cxn ang="0">
                <a:pos x="283" y="671"/>
              </a:cxn>
              <a:cxn ang="0">
                <a:pos x="368" y="537"/>
              </a:cxn>
              <a:cxn ang="0">
                <a:pos x="424" y="445"/>
              </a:cxn>
              <a:cxn ang="0">
                <a:pos x="466" y="402"/>
              </a:cxn>
              <a:cxn ang="0">
                <a:pos x="473" y="339"/>
              </a:cxn>
              <a:cxn ang="0">
                <a:pos x="629" y="177"/>
              </a:cxn>
              <a:cxn ang="0">
                <a:pos x="678" y="113"/>
              </a:cxn>
              <a:cxn ang="0">
                <a:pos x="720" y="71"/>
              </a:cxn>
              <a:cxn ang="0">
                <a:pos x="756" y="0"/>
              </a:cxn>
            </a:cxnLst>
            <a:rect l="0" t="0" r="r" b="b"/>
            <a:pathLst>
              <a:path w="756" h="1137">
                <a:moveTo>
                  <a:pt x="0" y="1137"/>
                </a:moveTo>
                <a:cubicBezTo>
                  <a:pt x="26" y="1128"/>
                  <a:pt x="69" y="1068"/>
                  <a:pt x="85" y="1052"/>
                </a:cubicBezTo>
                <a:cubicBezTo>
                  <a:pt x="103" y="978"/>
                  <a:pt x="103" y="920"/>
                  <a:pt x="170" y="875"/>
                </a:cubicBezTo>
                <a:cubicBezTo>
                  <a:pt x="191" y="843"/>
                  <a:pt x="217" y="815"/>
                  <a:pt x="240" y="784"/>
                </a:cubicBezTo>
                <a:cubicBezTo>
                  <a:pt x="262" y="723"/>
                  <a:pt x="231" y="802"/>
                  <a:pt x="262" y="741"/>
                </a:cubicBezTo>
                <a:cubicBezTo>
                  <a:pt x="273" y="719"/>
                  <a:pt x="272" y="693"/>
                  <a:pt x="283" y="671"/>
                </a:cubicBezTo>
                <a:cubicBezTo>
                  <a:pt x="304" y="627"/>
                  <a:pt x="333" y="570"/>
                  <a:pt x="368" y="537"/>
                </a:cubicBezTo>
                <a:cubicBezTo>
                  <a:pt x="386" y="501"/>
                  <a:pt x="395" y="474"/>
                  <a:pt x="424" y="445"/>
                </a:cubicBezTo>
                <a:cubicBezTo>
                  <a:pt x="433" y="418"/>
                  <a:pt x="439" y="411"/>
                  <a:pt x="466" y="402"/>
                </a:cubicBezTo>
                <a:cubicBezTo>
                  <a:pt x="468" y="381"/>
                  <a:pt x="468" y="360"/>
                  <a:pt x="473" y="339"/>
                </a:cubicBezTo>
                <a:cubicBezTo>
                  <a:pt x="490" y="269"/>
                  <a:pt x="579" y="218"/>
                  <a:pt x="629" y="177"/>
                </a:cubicBezTo>
                <a:cubicBezTo>
                  <a:pt x="650" y="160"/>
                  <a:pt x="660" y="133"/>
                  <a:pt x="678" y="113"/>
                </a:cubicBezTo>
                <a:cubicBezTo>
                  <a:pt x="691" y="98"/>
                  <a:pt x="720" y="71"/>
                  <a:pt x="720" y="71"/>
                </a:cubicBezTo>
                <a:cubicBezTo>
                  <a:pt x="727" y="52"/>
                  <a:pt x="742" y="14"/>
                  <a:pt x="756" y="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0" name="Freeform 6"/>
          <p:cNvSpPr>
            <a:spLocks/>
          </p:cNvSpPr>
          <p:nvPr/>
        </p:nvSpPr>
        <p:spPr bwMode="auto">
          <a:xfrm>
            <a:off x="6588125" y="1620838"/>
            <a:ext cx="1065213" cy="1747837"/>
          </a:xfrm>
          <a:custGeom>
            <a:avLst/>
            <a:gdLst/>
            <a:ahLst/>
            <a:cxnLst>
              <a:cxn ang="0">
                <a:pos x="0" y="1101"/>
              </a:cxn>
              <a:cxn ang="0">
                <a:pos x="156" y="762"/>
              </a:cxn>
              <a:cxn ang="0">
                <a:pos x="226" y="684"/>
              </a:cxn>
              <a:cxn ang="0">
                <a:pos x="290" y="550"/>
              </a:cxn>
              <a:cxn ang="0">
                <a:pos x="410" y="409"/>
              </a:cxn>
              <a:cxn ang="0">
                <a:pos x="417" y="345"/>
              </a:cxn>
              <a:cxn ang="0">
                <a:pos x="438" y="324"/>
              </a:cxn>
              <a:cxn ang="0">
                <a:pos x="516" y="211"/>
              </a:cxn>
              <a:cxn ang="0">
                <a:pos x="600" y="98"/>
              </a:cxn>
              <a:cxn ang="0">
                <a:pos x="643" y="70"/>
              </a:cxn>
              <a:cxn ang="0">
                <a:pos x="657" y="28"/>
              </a:cxn>
              <a:cxn ang="0">
                <a:pos x="671" y="21"/>
              </a:cxn>
            </a:cxnLst>
            <a:rect l="0" t="0" r="r" b="b"/>
            <a:pathLst>
              <a:path w="671" h="1101">
                <a:moveTo>
                  <a:pt x="0" y="1101"/>
                </a:moveTo>
                <a:cubicBezTo>
                  <a:pt x="75" y="997"/>
                  <a:pt x="121" y="886"/>
                  <a:pt x="156" y="762"/>
                </a:cubicBezTo>
                <a:cubicBezTo>
                  <a:pt x="159" y="753"/>
                  <a:pt x="213" y="704"/>
                  <a:pt x="226" y="684"/>
                </a:cubicBezTo>
                <a:cubicBezTo>
                  <a:pt x="236" y="625"/>
                  <a:pt x="267" y="602"/>
                  <a:pt x="290" y="550"/>
                </a:cubicBezTo>
                <a:cubicBezTo>
                  <a:pt x="324" y="474"/>
                  <a:pt x="320" y="438"/>
                  <a:pt x="410" y="409"/>
                </a:cubicBezTo>
                <a:cubicBezTo>
                  <a:pt x="412" y="388"/>
                  <a:pt x="410" y="365"/>
                  <a:pt x="417" y="345"/>
                </a:cubicBezTo>
                <a:cubicBezTo>
                  <a:pt x="420" y="336"/>
                  <a:pt x="432" y="332"/>
                  <a:pt x="438" y="324"/>
                </a:cubicBezTo>
                <a:cubicBezTo>
                  <a:pt x="468" y="285"/>
                  <a:pt x="481" y="246"/>
                  <a:pt x="516" y="211"/>
                </a:cubicBezTo>
                <a:cubicBezTo>
                  <a:pt x="533" y="159"/>
                  <a:pt x="555" y="129"/>
                  <a:pt x="600" y="98"/>
                </a:cubicBezTo>
                <a:cubicBezTo>
                  <a:pt x="614" y="88"/>
                  <a:pt x="643" y="70"/>
                  <a:pt x="643" y="70"/>
                </a:cubicBezTo>
                <a:cubicBezTo>
                  <a:pt x="648" y="56"/>
                  <a:pt x="652" y="42"/>
                  <a:pt x="657" y="28"/>
                </a:cubicBezTo>
                <a:cubicBezTo>
                  <a:pt x="666" y="2"/>
                  <a:pt x="661" y="0"/>
                  <a:pt x="671" y="21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6823075" y="1822450"/>
            <a:ext cx="987425" cy="1612900"/>
          </a:xfrm>
          <a:custGeom>
            <a:avLst/>
            <a:gdLst/>
            <a:ahLst/>
            <a:cxnLst>
              <a:cxn ang="0">
                <a:pos x="622" y="0"/>
              </a:cxn>
              <a:cxn ang="0">
                <a:pos x="565" y="106"/>
              </a:cxn>
              <a:cxn ang="0">
                <a:pos x="410" y="324"/>
              </a:cxn>
              <a:cxn ang="0">
                <a:pos x="389" y="346"/>
              </a:cxn>
              <a:cxn ang="0">
                <a:pos x="375" y="367"/>
              </a:cxn>
              <a:cxn ang="0">
                <a:pos x="346" y="416"/>
              </a:cxn>
              <a:cxn ang="0">
                <a:pos x="276" y="487"/>
              </a:cxn>
              <a:cxn ang="0">
                <a:pos x="240" y="607"/>
              </a:cxn>
              <a:cxn ang="0">
                <a:pos x="226" y="649"/>
              </a:cxn>
              <a:cxn ang="0">
                <a:pos x="177" y="706"/>
              </a:cxn>
              <a:cxn ang="0">
                <a:pos x="128" y="762"/>
              </a:cxn>
              <a:cxn ang="0">
                <a:pos x="99" y="861"/>
              </a:cxn>
              <a:cxn ang="0">
                <a:pos x="57" y="931"/>
              </a:cxn>
              <a:cxn ang="0">
                <a:pos x="22" y="988"/>
              </a:cxn>
              <a:cxn ang="0">
                <a:pos x="0" y="1016"/>
              </a:cxn>
            </a:cxnLst>
            <a:rect l="0" t="0" r="r" b="b"/>
            <a:pathLst>
              <a:path w="622" h="1016">
                <a:moveTo>
                  <a:pt x="622" y="0"/>
                </a:moveTo>
                <a:cubicBezTo>
                  <a:pt x="600" y="34"/>
                  <a:pt x="595" y="76"/>
                  <a:pt x="565" y="106"/>
                </a:cubicBezTo>
                <a:cubicBezTo>
                  <a:pt x="501" y="170"/>
                  <a:pt x="460" y="249"/>
                  <a:pt x="410" y="324"/>
                </a:cubicBezTo>
                <a:cubicBezTo>
                  <a:pt x="404" y="332"/>
                  <a:pt x="395" y="338"/>
                  <a:pt x="389" y="346"/>
                </a:cubicBezTo>
                <a:cubicBezTo>
                  <a:pt x="384" y="353"/>
                  <a:pt x="379" y="360"/>
                  <a:pt x="375" y="367"/>
                </a:cubicBezTo>
                <a:cubicBezTo>
                  <a:pt x="369" y="377"/>
                  <a:pt x="355" y="407"/>
                  <a:pt x="346" y="416"/>
                </a:cubicBezTo>
                <a:cubicBezTo>
                  <a:pt x="323" y="439"/>
                  <a:pt x="290" y="455"/>
                  <a:pt x="276" y="487"/>
                </a:cubicBezTo>
                <a:cubicBezTo>
                  <a:pt x="259" y="525"/>
                  <a:pt x="254" y="568"/>
                  <a:pt x="240" y="607"/>
                </a:cubicBezTo>
                <a:cubicBezTo>
                  <a:pt x="235" y="621"/>
                  <a:pt x="236" y="639"/>
                  <a:pt x="226" y="649"/>
                </a:cubicBezTo>
                <a:cubicBezTo>
                  <a:pt x="208" y="667"/>
                  <a:pt x="195" y="687"/>
                  <a:pt x="177" y="706"/>
                </a:cubicBezTo>
                <a:cubicBezTo>
                  <a:pt x="168" y="734"/>
                  <a:pt x="149" y="741"/>
                  <a:pt x="128" y="762"/>
                </a:cubicBezTo>
                <a:cubicBezTo>
                  <a:pt x="116" y="794"/>
                  <a:pt x="111" y="829"/>
                  <a:pt x="99" y="861"/>
                </a:cubicBezTo>
                <a:cubicBezTo>
                  <a:pt x="90" y="884"/>
                  <a:pt x="71" y="910"/>
                  <a:pt x="57" y="931"/>
                </a:cubicBezTo>
                <a:cubicBezTo>
                  <a:pt x="40" y="982"/>
                  <a:pt x="56" y="966"/>
                  <a:pt x="22" y="988"/>
                </a:cubicBezTo>
                <a:cubicBezTo>
                  <a:pt x="13" y="1014"/>
                  <a:pt x="22" y="1006"/>
                  <a:pt x="0" y="1016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2" name="Freeform 8"/>
          <p:cNvSpPr>
            <a:spLocks/>
          </p:cNvSpPr>
          <p:nvPr/>
        </p:nvSpPr>
        <p:spPr bwMode="auto">
          <a:xfrm>
            <a:off x="7126288" y="1995488"/>
            <a:ext cx="1065212" cy="1462087"/>
          </a:xfrm>
          <a:custGeom>
            <a:avLst/>
            <a:gdLst/>
            <a:ahLst/>
            <a:cxnLst>
              <a:cxn ang="0">
                <a:pos x="0" y="921"/>
              </a:cxn>
              <a:cxn ang="0">
                <a:pos x="35" y="851"/>
              </a:cxn>
              <a:cxn ang="0">
                <a:pos x="71" y="787"/>
              </a:cxn>
              <a:cxn ang="0">
                <a:pos x="113" y="702"/>
              </a:cxn>
              <a:cxn ang="0">
                <a:pos x="184" y="561"/>
              </a:cxn>
              <a:cxn ang="0">
                <a:pos x="226" y="477"/>
              </a:cxn>
              <a:cxn ang="0">
                <a:pos x="304" y="378"/>
              </a:cxn>
              <a:cxn ang="0">
                <a:pos x="339" y="279"/>
              </a:cxn>
              <a:cxn ang="0">
                <a:pos x="388" y="237"/>
              </a:cxn>
              <a:cxn ang="0">
                <a:pos x="459" y="138"/>
              </a:cxn>
              <a:cxn ang="0">
                <a:pos x="473" y="81"/>
              </a:cxn>
              <a:cxn ang="0">
                <a:pos x="515" y="67"/>
              </a:cxn>
              <a:cxn ang="0">
                <a:pos x="593" y="39"/>
              </a:cxn>
              <a:cxn ang="0">
                <a:pos x="671" y="11"/>
              </a:cxn>
            </a:cxnLst>
            <a:rect l="0" t="0" r="r" b="b"/>
            <a:pathLst>
              <a:path w="671" h="921">
                <a:moveTo>
                  <a:pt x="0" y="921"/>
                </a:moveTo>
                <a:cubicBezTo>
                  <a:pt x="9" y="895"/>
                  <a:pt x="20" y="874"/>
                  <a:pt x="35" y="851"/>
                </a:cubicBezTo>
                <a:cubicBezTo>
                  <a:pt x="44" y="824"/>
                  <a:pt x="60" y="814"/>
                  <a:pt x="71" y="787"/>
                </a:cubicBezTo>
                <a:cubicBezTo>
                  <a:pt x="84" y="758"/>
                  <a:pt x="91" y="726"/>
                  <a:pt x="113" y="702"/>
                </a:cubicBezTo>
                <a:cubicBezTo>
                  <a:pt x="129" y="653"/>
                  <a:pt x="145" y="597"/>
                  <a:pt x="184" y="561"/>
                </a:cubicBezTo>
                <a:cubicBezTo>
                  <a:pt x="208" y="489"/>
                  <a:pt x="189" y="514"/>
                  <a:pt x="226" y="477"/>
                </a:cubicBezTo>
                <a:cubicBezTo>
                  <a:pt x="240" y="431"/>
                  <a:pt x="271" y="409"/>
                  <a:pt x="304" y="378"/>
                </a:cubicBezTo>
                <a:cubicBezTo>
                  <a:pt x="320" y="346"/>
                  <a:pt x="328" y="313"/>
                  <a:pt x="339" y="279"/>
                </a:cubicBezTo>
                <a:cubicBezTo>
                  <a:pt x="342" y="269"/>
                  <a:pt x="383" y="241"/>
                  <a:pt x="388" y="237"/>
                </a:cubicBezTo>
                <a:cubicBezTo>
                  <a:pt x="409" y="204"/>
                  <a:pt x="447" y="175"/>
                  <a:pt x="459" y="138"/>
                </a:cubicBezTo>
                <a:cubicBezTo>
                  <a:pt x="465" y="119"/>
                  <a:pt x="459" y="95"/>
                  <a:pt x="473" y="81"/>
                </a:cubicBezTo>
                <a:cubicBezTo>
                  <a:pt x="483" y="70"/>
                  <a:pt x="501" y="72"/>
                  <a:pt x="515" y="67"/>
                </a:cubicBezTo>
                <a:cubicBezTo>
                  <a:pt x="542" y="58"/>
                  <a:pt x="565" y="46"/>
                  <a:pt x="593" y="39"/>
                </a:cubicBezTo>
                <a:cubicBezTo>
                  <a:pt x="606" y="0"/>
                  <a:pt x="631" y="11"/>
                  <a:pt x="671" y="11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3" name="Freeform 9"/>
          <p:cNvSpPr>
            <a:spLocks/>
          </p:cNvSpPr>
          <p:nvPr/>
        </p:nvSpPr>
        <p:spPr bwMode="auto">
          <a:xfrm>
            <a:off x="6678613" y="1574800"/>
            <a:ext cx="1466850" cy="684213"/>
          </a:xfrm>
          <a:custGeom>
            <a:avLst/>
            <a:gdLst/>
            <a:ahLst/>
            <a:cxnLst>
              <a:cxn ang="0">
                <a:pos x="0" y="22"/>
              </a:cxn>
              <a:cxn ang="0">
                <a:pos x="113" y="22"/>
              </a:cxn>
              <a:cxn ang="0">
                <a:pos x="127" y="50"/>
              </a:cxn>
              <a:cxn ang="0">
                <a:pos x="169" y="78"/>
              </a:cxn>
              <a:cxn ang="0">
                <a:pos x="339" y="106"/>
              </a:cxn>
              <a:cxn ang="0">
                <a:pos x="480" y="170"/>
              </a:cxn>
              <a:cxn ang="0">
                <a:pos x="579" y="212"/>
              </a:cxn>
              <a:cxn ang="0">
                <a:pos x="706" y="247"/>
              </a:cxn>
              <a:cxn ang="0">
                <a:pos x="734" y="283"/>
              </a:cxn>
              <a:cxn ang="0">
                <a:pos x="741" y="304"/>
              </a:cxn>
              <a:cxn ang="0">
                <a:pos x="762" y="318"/>
              </a:cxn>
              <a:cxn ang="0">
                <a:pos x="924" y="431"/>
              </a:cxn>
            </a:cxnLst>
            <a:rect l="0" t="0" r="r" b="b"/>
            <a:pathLst>
              <a:path w="924" h="431">
                <a:moveTo>
                  <a:pt x="0" y="22"/>
                </a:moveTo>
                <a:cubicBezTo>
                  <a:pt x="41" y="6"/>
                  <a:pt x="48" y="0"/>
                  <a:pt x="113" y="22"/>
                </a:cubicBezTo>
                <a:cubicBezTo>
                  <a:pt x="123" y="25"/>
                  <a:pt x="120" y="43"/>
                  <a:pt x="127" y="50"/>
                </a:cubicBezTo>
                <a:cubicBezTo>
                  <a:pt x="139" y="62"/>
                  <a:pt x="155" y="69"/>
                  <a:pt x="169" y="78"/>
                </a:cubicBezTo>
                <a:cubicBezTo>
                  <a:pt x="210" y="106"/>
                  <a:pt x="293" y="101"/>
                  <a:pt x="339" y="106"/>
                </a:cubicBezTo>
                <a:cubicBezTo>
                  <a:pt x="358" y="163"/>
                  <a:pt x="429" y="161"/>
                  <a:pt x="480" y="170"/>
                </a:cubicBezTo>
                <a:cubicBezTo>
                  <a:pt x="519" y="177"/>
                  <a:pt x="543" y="198"/>
                  <a:pt x="579" y="212"/>
                </a:cubicBezTo>
                <a:cubicBezTo>
                  <a:pt x="620" y="228"/>
                  <a:pt x="664" y="237"/>
                  <a:pt x="706" y="247"/>
                </a:cubicBezTo>
                <a:cubicBezTo>
                  <a:pt x="718" y="260"/>
                  <a:pt x="726" y="267"/>
                  <a:pt x="734" y="283"/>
                </a:cubicBezTo>
                <a:cubicBezTo>
                  <a:pt x="737" y="290"/>
                  <a:pt x="736" y="298"/>
                  <a:pt x="741" y="304"/>
                </a:cubicBezTo>
                <a:cubicBezTo>
                  <a:pt x="746" y="311"/>
                  <a:pt x="756" y="312"/>
                  <a:pt x="762" y="318"/>
                </a:cubicBezTo>
                <a:cubicBezTo>
                  <a:pt x="804" y="355"/>
                  <a:pt x="865" y="431"/>
                  <a:pt x="924" y="431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4" name="Freeform 10"/>
          <p:cNvSpPr>
            <a:spLocks/>
          </p:cNvSpPr>
          <p:nvPr/>
        </p:nvSpPr>
        <p:spPr bwMode="auto">
          <a:xfrm>
            <a:off x="6342063" y="1720850"/>
            <a:ext cx="1871662" cy="828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8" y="57"/>
              </a:cxn>
              <a:cxn ang="0">
                <a:pos x="409" y="127"/>
              </a:cxn>
              <a:cxn ang="0">
                <a:pos x="614" y="191"/>
              </a:cxn>
              <a:cxn ang="0">
                <a:pos x="692" y="240"/>
              </a:cxn>
              <a:cxn ang="0">
                <a:pos x="769" y="254"/>
              </a:cxn>
              <a:cxn ang="0">
                <a:pos x="854" y="304"/>
              </a:cxn>
              <a:cxn ang="0">
                <a:pos x="925" y="353"/>
              </a:cxn>
              <a:cxn ang="0">
                <a:pos x="967" y="367"/>
              </a:cxn>
              <a:cxn ang="0">
                <a:pos x="1059" y="452"/>
              </a:cxn>
              <a:cxn ang="0">
                <a:pos x="1136" y="501"/>
              </a:cxn>
              <a:cxn ang="0">
                <a:pos x="1158" y="515"/>
              </a:cxn>
              <a:cxn ang="0">
                <a:pos x="1179" y="522"/>
              </a:cxn>
            </a:cxnLst>
            <a:rect l="0" t="0" r="r" b="b"/>
            <a:pathLst>
              <a:path w="1179" h="522">
                <a:moveTo>
                  <a:pt x="0" y="0"/>
                </a:moveTo>
                <a:cubicBezTo>
                  <a:pt x="88" y="29"/>
                  <a:pt x="181" y="28"/>
                  <a:pt x="268" y="57"/>
                </a:cubicBezTo>
                <a:cubicBezTo>
                  <a:pt x="313" y="102"/>
                  <a:pt x="351" y="110"/>
                  <a:pt x="409" y="127"/>
                </a:cubicBezTo>
                <a:cubicBezTo>
                  <a:pt x="478" y="147"/>
                  <a:pt x="544" y="174"/>
                  <a:pt x="614" y="191"/>
                </a:cubicBezTo>
                <a:cubicBezTo>
                  <a:pt x="647" y="199"/>
                  <a:pt x="663" y="225"/>
                  <a:pt x="692" y="240"/>
                </a:cubicBezTo>
                <a:cubicBezTo>
                  <a:pt x="714" y="251"/>
                  <a:pt x="750" y="252"/>
                  <a:pt x="769" y="254"/>
                </a:cubicBezTo>
                <a:cubicBezTo>
                  <a:pt x="798" y="273"/>
                  <a:pt x="821" y="296"/>
                  <a:pt x="854" y="304"/>
                </a:cubicBezTo>
                <a:cubicBezTo>
                  <a:pt x="896" y="335"/>
                  <a:pt x="872" y="319"/>
                  <a:pt x="925" y="353"/>
                </a:cubicBezTo>
                <a:cubicBezTo>
                  <a:pt x="937" y="361"/>
                  <a:pt x="967" y="367"/>
                  <a:pt x="967" y="367"/>
                </a:cubicBezTo>
                <a:cubicBezTo>
                  <a:pt x="994" y="403"/>
                  <a:pt x="1014" y="441"/>
                  <a:pt x="1059" y="452"/>
                </a:cubicBezTo>
                <a:cubicBezTo>
                  <a:pt x="1079" y="482"/>
                  <a:pt x="1105" y="486"/>
                  <a:pt x="1136" y="501"/>
                </a:cubicBezTo>
                <a:cubicBezTo>
                  <a:pt x="1144" y="505"/>
                  <a:pt x="1150" y="511"/>
                  <a:pt x="1158" y="515"/>
                </a:cubicBezTo>
                <a:cubicBezTo>
                  <a:pt x="1165" y="518"/>
                  <a:pt x="1179" y="522"/>
                  <a:pt x="1179" y="522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5" name="Freeform 11"/>
          <p:cNvSpPr>
            <a:spLocks/>
          </p:cNvSpPr>
          <p:nvPr/>
        </p:nvSpPr>
        <p:spPr bwMode="auto">
          <a:xfrm>
            <a:off x="6342063" y="1990725"/>
            <a:ext cx="1436687" cy="571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4" y="21"/>
              </a:cxn>
              <a:cxn ang="0">
                <a:pos x="240" y="42"/>
              </a:cxn>
              <a:cxn ang="0">
                <a:pos x="282" y="63"/>
              </a:cxn>
              <a:cxn ang="0">
                <a:pos x="466" y="120"/>
              </a:cxn>
              <a:cxn ang="0">
                <a:pos x="551" y="169"/>
              </a:cxn>
              <a:cxn ang="0">
                <a:pos x="755" y="254"/>
              </a:cxn>
              <a:cxn ang="0">
                <a:pos x="819" y="282"/>
              </a:cxn>
              <a:cxn ang="0">
                <a:pos x="840" y="289"/>
              </a:cxn>
              <a:cxn ang="0">
                <a:pos x="882" y="338"/>
              </a:cxn>
              <a:cxn ang="0">
                <a:pos x="903" y="360"/>
              </a:cxn>
            </a:cxnLst>
            <a:rect l="0" t="0" r="r" b="b"/>
            <a:pathLst>
              <a:path w="905" h="360">
                <a:moveTo>
                  <a:pt x="0" y="0"/>
                </a:moveTo>
                <a:cubicBezTo>
                  <a:pt x="52" y="39"/>
                  <a:pt x="55" y="28"/>
                  <a:pt x="134" y="21"/>
                </a:cubicBezTo>
                <a:cubicBezTo>
                  <a:pt x="167" y="26"/>
                  <a:pt x="209" y="27"/>
                  <a:pt x="240" y="42"/>
                </a:cubicBezTo>
                <a:cubicBezTo>
                  <a:pt x="294" y="69"/>
                  <a:pt x="229" y="45"/>
                  <a:pt x="282" y="63"/>
                </a:cubicBezTo>
                <a:cubicBezTo>
                  <a:pt x="329" y="110"/>
                  <a:pt x="404" y="110"/>
                  <a:pt x="466" y="120"/>
                </a:cubicBezTo>
                <a:cubicBezTo>
                  <a:pt x="496" y="140"/>
                  <a:pt x="522" y="150"/>
                  <a:pt x="551" y="169"/>
                </a:cubicBezTo>
                <a:cubicBezTo>
                  <a:pt x="587" y="223"/>
                  <a:pt x="692" y="241"/>
                  <a:pt x="755" y="254"/>
                </a:cubicBezTo>
                <a:cubicBezTo>
                  <a:pt x="789" y="277"/>
                  <a:pt x="768" y="265"/>
                  <a:pt x="819" y="282"/>
                </a:cubicBezTo>
                <a:cubicBezTo>
                  <a:pt x="826" y="284"/>
                  <a:pt x="840" y="289"/>
                  <a:pt x="840" y="289"/>
                </a:cubicBezTo>
                <a:cubicBezTo>
                  <a:pt x="855" y="310"/>
                  <a:pt x="863" y="322"/>
                  <a:pt x="882" y="338"/>
                </a:cubicBezTo>
                <a:cubicBezTo>
                  <a:pt x="905" y="357"/>
                  <a:pt x="903" y="342"/>
                  <a:pt x="903" y="36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6" name="Freeform 12"/>
          <p:cNvSpPr>
            <a:spLocks/>
          </p:cNvSpPr>
          <p:nvPr/>
        </p:nvSpPr>
        <p:spPr bwMode="auto">
          <a:xfrm>
            <a:off x="6140450" y="2203450"/>
            <a:ext cx="1568450" cy="739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8" y="49"/>
              </a:cxn>
              <a:cxn ang="0">
                <a:pos x="360" y="70"/>
              </a:cxn>
              <a:cxn ang="0">
                <a:pos x="395" y="98"/>
              </a:cxn>
              <a:cxn ang="0">
                <a:pos x="501" y="120"/>
              </a:cxn>
              <a:cxn ang="0">
                <a:pos x="614" y="155"/>
              </a:cxn>
              <a:cxn ang="0">
                <a:pos x="805" y="226"/>
              </a:cxn>
              <a:cxn ang="0">
                <a:pos x="854" y="233"/>
              </a:cxn>
              <a:cxn ang="0">
                <a:pos x="903" y="240"/>
              </a:cxn>
              <a:cxn ang="0">
                <a:pos x="960" y="317"/>
              </a:cxn>
              <a:cxn ang="0">
                <a:pos x="988" y="466"/>
              </a:cxn>
            </a:cxnLst>
            <a:rect l="0" t="0" r="r" b="b"/>
            <a:pathLst>
              <a:path w="988" h="466">
                <a:moveTo>
                  <a:pt x="0" y="0"/>
                </a:moveTo>
                <a:cubicBezTo>
                  <a:pt x="87" y="58"/>
                  <a:pt x="226" y="45"/>
                  <a:pt x="318" y="49"/>
                </a:cubicBezTo>
                <a:cubicBezTo>
                  <a:pt x="331" y="58"/>
                  <a:pt x="348" y="60"/>
                  <a:pt x="360" y="70"/>
                </a:cubicBezTo>
                <a:cubicBezTo>
                  <a:pt x="405" y="106"/>
                  <a:pt x="342" y="80"/>
                  <a:pt x="395" y="98"/>
                </a:cubicBezTo>
                <a:cubicBezTo>
                  <a:pt x="443" y="133"/>
                  <a:pt x="393" y="102"/>
                  <a:pt x="501" y="120"/>
                </a:cubicBezTo>
                <a:cubicBezTo>
                  <a:pt x="535" y="126"/>
                  <a:pt x="580" y="144"/>
                  <a:pt x="614" y="155"/>
                </a:cubicBezTo>
                <a:cubicBezTo>
                  <a:pt x="677" y="218"/>
                  <a:pt x="713" y="213"/>
                  <a:pt x="805" y="226"/>
                </a:cubicBezTo>
                <a:cubicBezTo>
                  <a:pt x="821" y="228"/>
                  <a:pt x="838" y="231"/>
                  <a:pt x="854" y="233"/>
                </a:cubicBezTo>
                <a:cubicBezTo>
                  <a:pt x="870" y="235"/>
                  <a:pt x="903" y="240"/>
                  <a:pt x="903" y="240"/>
                </a:cubicBezTo>
                <a:cubicBezTo>
                  <a:pt x="924" y="269"/>
                  <a:pt x="948" y="281"/>
                  <a:pt x="960" y="317"/>
                </a:cubicBezTo>
                <a:cubicBezTo>
                  <a:pt x="965" y="361"/>
                  <a:pt x="969" y="425"/>
                  <a:pt x="988" y="466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7" name="Freeform 13"/>
          <p:cNvSpPr>
            <a:spLocks/>
          </p:cNvSpPr>
          <p:nvPr/>
        </p:nvSpPr>
        <p:spPr bwMode="auto">
          <a:xfrm>
            <a:off x="6096000" y="2438400"/>
            <a:ext cx="1501775" cy="447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" y="35"/>
              </a:cxn>
              <a:cxn ang="0">
                <a:pos x="353" y="63"/>
              </a:cxn>
              <a:cxn ang="0">
                <a:pos x="480" y="85"/>
              </a:cxn>
              <a:cxn ang="0">
                <a:pos x="571" y="120"/>
              </a:cxn>
              <a:cxn ang="0">
                <a:pos x="593" y="134"/>
              </a:cxn>
              <a:cxn ang="0">
                <a:pos x="621" y="141"/>
              </a:cxn>
              <a:cxn ang="0">
                <a:pos x="734" y="176"/>
              </a:cxn>
              <a:cxn ang="0">
                <a:pos x="868" y="212"/>
              </a:cxn>
              <a:cxn ang="0">
                <a:pos x="903" y="247"/>
              </a:cxn>
              <a:cxn ang="0">
                <a:pos x="946" y="282"/>
              </a:cxn>
            </a:cxnLst>
            <a:rect l="0" t="0" r="r" b="b"/>
            <a:pathLst>
              <a:path w="946" h="282">
                <a:moveTo>
                  <a:pt x="0" y="0"/>
                </a:moveTo>
                <a:cubicBezTo>
                  <a:pt x="86" y="29"/>
                  <a:pt x="121" y="30"/>
                  <a:pt x="226" y="35"/>
                </a:cubicBezTo>
                <a:cubicBezTo>
                  <a:pt x="270" y="46"/>
                  <a:pt x="308" y="57"/>
                  <a:pt x="353" y="63"/>
                </a:cubicBezTo>
                <a:cubicBezTo>
                  <a:pt x="394" y="77"/>
                  <a:pt x="438" y="75"/>
                  <a:pt x="480" y="85"/>
                </a:cubicBezTo>
                <a:cubicBezTo>
                  <a:pt x="508" y="104"/>
                  <a:pt x="539" y="109"/>
                  <a:pt x="571" y="120"/>
                </a:cubicBezTo>
                <a:cubicBezTo>
                  <a:pt x="579" y="123"/>
                  <a:pt x="585" y="131"/>
                  <a:pt x="593" y="134"/>
                </a:cubicBezTo>
                <a:cubicBezTo>
                  <a:pt x="602" y="138"/>
                  <a:pt x="612" y="139"/>
                  <a:pt x="621" y="141"/>
                </a:cubicBezTo>
                <a:cubicBezTo>
                  <a:pt x="658" y="166"/>
                  <a:pt x="691" y="170"/>
                  <a:pt x="734" y="176"/>
                </a:cubicBezTo>
                <a:cubicBezTo>
                  <a:pt x="778" y="191"/>
                  <a:pt x="824" y="197"/>
                  <a:pt x="868" y="212"/>
                </a:cubicBezTo>
                <a:cubicBezTo>
                  <a:pt x="882" y="233"/>
                  <a:pt x="880" y="235"/>
                  <a:pt x="903" y="247"/>
                </a:cubicBezTo>
                <a:cubicBezTo>
                  <a:pt x="923" y="257"/>
                  <a:pt x="946" y="254"/>
                  <a:pt x="946" y="282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8" name="Freeform 14"/>
          <p:cNvSpPr>
            <a:spLocks/>
          </p:cNvSpPr>
          <p:nvPr/>
        </p:nvSpPr>
        <p:spPr bwMode="auto">
          <a:xfrm>
            <a:off x="5949950" y="2651125"/>
            <a:ext cx="1681163" cy="58261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5" y="14"/>
              </a:cxn>
              <a:cxn ang="0">
                <a:pos x="78" y="28"/>
              </a:cxn>
              <a:cxn ang="0">
                <a:pos x="141" y="0"/>
              </a:cxn>
              <a:cxn ang="0">
                <a:pos x="261" y="35"/>
              </a:cxn>
              <a:cxn ang="0">
                <a:pos x="346" y="56"/>
              </a:cxn>
              <a:cxn ang="0">
                <a:pos x="473" y="92"/>
              </a:cxn>
              <a:cxn ang="0">
                <a:pos x="593" y="106"/>
              </a:cxn>
              <a:cxn ang="0">
                <a:pos x="635" y="127"/>
              </a:cxn>
              <a:cxn ang="0">
                <a:pos x="720" y="176"/>
              </a:cxn>
              <a:cxn ang="0">
                <a:pos x="826" y="191"/>
              </a:cxn>
              <a:cxn ang="0">
                <a:pos x="889" y="226"/>
              </a:cxn>
              <a:cxn ang="0">
                <a:pos x="981" y="296"/>
              </a:cxn>
              <a:cxn ang="0">
                <a:pos x="995" y="311"/>
              </a:cxn>
              <a:cxn ang="0">
                <a:pos x="1016" y="325"/>
              </a:cxn>
              <a:cxn ang="0">
                <a:pos x="1059" y="367"/>
              </a:cxn>
            </a:cxnLst>
            <a:rect l="0" t="0" r="r" b="b"/>
            <a:pathLst>
              <a:path w="1059" h="367">
                <a:moveTo>
                  <a:pt x="0" y="7"/>
                </a:moveTo>
                <a:cubicBezTo>
                  <a:pt x="12" y="9"/>
                  <a:pt x="24" y="11"/>
                  <a:pt x="35" y="14"/>
                </a:cubicBezTo>
                <a:cubicBezTo>
                  <a:pt x="50" y="18"/>
                  <a:pt x="78" y="28"/>
                  <a:pt x="78" y="28"/>
                </a:cubicBezTo>
                <a:cubicBezTo>
                  <a:pt x="101" y="20"/>
                  <a:pt x="118" y="8"/>
                  <a:pt x="141" y="0"/>
                </a:cubicBezTo>
                <a:cubicBezTo>
                  <a:pt x="184" y="11"/>
                  <a:pt x="224" y="10"/>
                  <a:pt x="261" y="35"/>
                </a:cubicBezTo>
                <a:cubicBezTo>
                  <a:pt x="283" y="67"/>
                  <a:pt x="310" y="70"/>
                  <a:pt x="346" y="56"/>
                </a:cubicBezTo>
                <a:cubicBezTo>
                  <a:pt x="390" y="64"/>
                  <a:pt x="431" y="78"/>
                  <a:pt x="473" y="92"/>
                </a:cubicBezTo>
                <a:cubicBezTo>
                  <a:pt x="511" y="105"/>
                  <a:pt x="553" y="100"/>
                  <a:pt x="593" y="106"/>
                </a:cubicBezTo>
                <a:cubicBezTo>
                  <a:pt x="679" y="163"/>
                  <a:pt x="554" y="83"/>
                  <a:pt x="635" y="127"/>
                </a:cubicBezTo>
                <a:cubicBezTo>
                  <a:pt x="662" y="142"/>
                  <a:pt x="688" y="170"/>
                  <a:pt x="720" y="176"/>
                </a:cubicBezTo>
                <a:cubicBezTo>
                  <a:pt x="755" y="182"/>
                  <a:pt x="791" y="185"/>
                  <a:pt x="826" y="191"/>
                </a:cubicBezTo>
                <a:cubicBezTo>
                  <a:pt x="847" y="205"/>
                  <a:pt x="868" y="212"/>
                  <a:pt x="889" y="226"/>
                </a:cubicBezTo>
                <a:cubicBezTo>
                  <a:pt x="906" y="295"/>
                  <a:pt x="901" y="287"/>
                  <a:pt x="981" y="296"/>
                </a:cubicBezTo>
                <a:cubicBezTo>
                  <a:pt x="986" y="301"/>
                  <a:pt x="990" y="307"/>
                  <a:pt x="995" y="311"/>
                </a:cubicBezTo>
                <a:cubicBezTo>
                  <a:pt x="1001" y="316"/>
                  <a:pt x="1010" y="319"/>
                  <a:pt x="1016" y="325"/>
                </a:cubicBezTo>
                <a:cubicBezTo>
                  <a:pt x="1033" y="342"/>
                  <a:pt x="1037" y="356"/>
                  <a:pt x="1059" y="367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399" name="Freeform 15"/>
          <p:cNvSpPr>
            <a:spLocks/>
          </p:cNvSpPr>
          <p:nvPr/>
        </p:nvSpPr>
        <p:spPr bwMode="auto">
          <a:xfrm>
            <a:off x="5703888" y="2819400"/>
            <a:ext cx="1770062" cy="571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1" y="35"/>
              </a:cxn>
              <a:cxn ang="0">
                <a:pos x="388" y="56"/>
              </a:cxn>
              <a:cxn ang="0">
                <a:pos x="550" y="92"/>
              </a:cxn>
              <a:cxn ang="0">
                <a:pos x="578" y="99"/>
              </a:cxn>
              <a:cxn ang="0">
                <a:pos x="593" y="113"/>
              </a:cxn>
              <a:cxn ang="0">
                <a:pos x="684" y="141"/>
              </a:cxn>
              <a:cxn ang="0">
                <a:pos x="783" y="148"/>
              </a:cxn>
              <a:cxn ang="0">
                <a:pos x="825" y="162"/>
              </a:cxn>
              <a:cxn ang="0">
                <a:pos x="924" y="190"/>
              </a:cxn>
              <a:cxn ang="0">
                <a:pos x="938" y="205"/>
              </a:cxn>
              <a:cxn ang="0">
                <a:pos x="945" y="226"/>
              </a:cxn>
              <a:cxn ang="0">
                <a:pos x="988" y="240"/>
              </a:cxn>
              <a:cxn ang="0">
                <a:pos x="1009" y="247"/>
              </a:cxn>
              <a:cxn ang="0">
                <a:pos x="1037" y="282"/>
              </a:cxn>
              <a:cxn ang="0">
                <a:pos x="1080" y="339"/>
              </a:cxn>
              <a:cxn ang="0">
                <a:pos x="1101" y="346"/>
              </a:cxn>
              <a:cxn ang="0">
                <a:pos x="1115" y="360"/>
              </a:cxn>
            </a:cxnLst>
            <a:rect l="0" t="0" r="r" b="b"/>
            <a:pathLst>
              <a:path w="1115" h="360">
                <a:moveTo>
                  <a:pt x="0" y="0"/>
                </a:moveTo>
                <a:cubicBezTo>
                  <a:pt x="78" y="10"/>
                  <a:pt x="130" y="29"/>
                  <a:pt x="211" y="35"/>
                </a:cubicBezTo>
                <a:cubicBezTo>
                  <a:pt x="274" y="55"/>
                  <a:pt x="311" y="52"/>
                  <a:pt x="388" y="56"/>
                </a:cubicBezTo>
                <a:cubicBezTo>
                  <a:pt x="476" y="85"/>
                  <a:pt x="416" y="83"/>
                  <a:pt x="550" y="92"/>
                </a:cubicBezTo>
                <a:cubicBezTo>
                  <a:pt x="559" y="94"/>
                  <a:pt x="569" y="95"/>
                  <a:pt x="578" y="99"/>
                </a:cubicBezTo>
                <a:cubicBezTo>
                  <a:pt x="584" y="102"/>
                  <a:pt x="587" y="110"/>
                  <a:pt x="593" y="113"/>
                </a:cubicBezTo>
                <a:cubicBezTo>
                  <a:pt x="620" y="126"/>
                  <a:pt x="655" y="134"/>
                  <a:pt x="684" y="141"/>
                </a:cubicBezTo>
                <a:cubicBezTo>
                  <a:pt x="717" y="130"/>
                  <a:pt x="750" y="138"/>
                  <a:pt x="783" y="148"/>
                </a:cubicBezTo>
                <a:cubicBezTo>
                  <a:pt x="797" y="152"/>
                  <a:pt x="825" y="162"/>
                  <a:pt x="825" y="162"/>
                </a:cubicBezTo>
                <a:cubicBezTo>
                  <a:pt x="852" y="187"/>
                  <a:pt x="889" y="181"/>
                  <a:pt x="924" y="190"/>
                </a:cubicBezTo>
                <a:cubicBezTo>
                  <a:pt x="929" y="195"/>
                  <a:pt x="935" y="199"/>
                  <a:pt x="938" y="205"/>
                </a:cubicBezTo>
                <a:cubicBezTo>
                  <a:pt x="942" y="211"/>
                  <a:pt x="939" y="222"/>
                  <a:pt x="945" y="226"/>
                </a:cubicBezTo>
                <a:cubicBezTo>
                  <a:pt x="957" y="235"/>
                  <a:pt x="974" y="235"/>
                  <a:pt x="988" y="240"/>
                </a:cubicBezTo>
                <a:cubicBezTo>
                  <a:pt x="995" y="242"/>
                  <a:pt x="1009" y="247"/>
                  <a:pt x="1009" y="247"/>
                </a:cubicBezTo>
                <a:cubicBezTo>
                  <a:pt x="1023" y="288"/>
                  <a:pt x="1005" y="250"/>
                  <a:pt x="1037" y="282"/>
                </a:cubicBezTo>
                <a:cubicBezTo>
                  <a:pt x="1052" y="297"/>
                  <a:pt x="1063" y="326"/>
                  <a:pt x="1080" y="339"/>
                </a:cubicBezTo>
                <a:cubicBezTo>
                  <a:pt x="1086" y="344"/>
                  <a:pt x="1095" y="342"/>
                  <a:pt x="1101" y="346"/>
                </a:cubicBezTo>
                <a:cubicBezTo>
                  <a:pt x="1107" y="349"/>
                  <a:pt x="1110" y="355"/>
                  <a:pt x="1115" y="36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16400" name="Freeform 16"/>
          <p:cNvSpPr>
            <a:spLocks/>
          </p:cNvSpPr>
          <p:nvPr/>
        </p:nvSpPr>
        <p:spPr bwMode="auto">
          <a:xfrm>
            <a:off x="5961063" y="3098800"/>
            <a:ext cx="1300162" cy="381000"/>
          </a:xfrm>
          <a:custGeom>
            <a:avLst/>
            <a:gdLst/>
            <a:ahLst/>
            <a:cxnLst>
              <a:cxn ang="0">
                <a:pos x="0" y="22"/>
              </a:cxn>
              <a:cxn ang="0">
                <a:pos x="127" y="0"/>
              </a:cxn>
              <a:cxn ang="0">
                <a:pos x="311" y="50"/>
              </a:cxn>
              <a:cxn ang="0">
                <a:pos x="416" y="50"/>
              </a:cxn>
              <a:cxn ang="0">
                <a:pos x="480" y="78"/>
              </a:cxn>
              <a:cxn ang="0">
                <a:pos x="579" y="85"/>
              </a:cxn>
              <a:cxn ang="0">
                <a:pos x="621" y="106"/>
              </a:cxn>
              <a:cxn ang="0">
                <a:pos x="713" y="134"/>
              </a:cxn>
              <a:cxn ang="0">
                <a:pos x="783" y="198"/>
              </a:cxn>
              <a:cxn ang="0">
                <a:pos x="819" y="240"/>
              </a:cxn>
            </a:cxnLst>
            <a:rect l="0" t="0" r="r" b="b"/>
            <a:pathLst>
              <a:path w="819" h="240">
                <a:moveTo>
                  <a:pt x="0" y="22"/>
                </a:moveTo>
                <a:cubicBezTo>
                  <a:pt x="47" y="34"/>
                  <a:pt x="87" y="26"/>
                  <a:pt x="127" y="0"/>
                </a:cubicBezTo>
                <a:cubicBezTo>
                  <a:pt x="233" y="7"/>
                  <a:pt x="237" y="3"/>
                  <a:pt x="311" y="50"/>
                </a:cubicBezTo>
                <a:cubicBezTo>
                  <a:pt x="363" y="43"/>
                  <a:pt x="361" y="38"/>
                  <a:pt x="416" y="50"/>
                </a:cubicBezTo>
                <a:cubicBezTo>
                  <a:pt x="439" y="55"/>
                  <a:pt x="457" y="74"/>
                  <a:pt x="480" y="78"/>
                </a:cubicBezTo>
                <a:cubicBezTo>
                  <a:pt x="513" y="84"/>
                  <a:pt x="546" y="83"/>
                  <a:pt x="579" y="85"/>
                </a:cubicBezTo>
                <a:cubicBezTo>
                  <a:pt x="656" y="111"/>
                  <a:pt x="540" y="70"/>
                  <a:pt x="621" y="106"/>
                </a:cubicBezTo>
                <a:cubicBezTo>
                  <a:pt x="650" y="119"/>
                  <a:pt x="683" y="124"/>
                  <a:pt x="713" y="134"/>
                </a:cubicBezTo>
                <a:cubicBezTo>
                  <a:pt x="737" y="160"/>
                  <a:pt x="748" y="186"/>
                  <a:pt x="783" y="198"/>
                </a:cubicBezTo>
                <a:cubicBezTo>
                  <a:pt x="800" y="214"/>
                  <a:pt x="799" y="230"/>
                  <a:pt x="819" y="24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pic>
        <p:nvPicPr>
          <p:cNvPr id="1029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412776"/>
            <a:ext cx="1728192" cy="1319710"/>
          </a:xfrm>
          <a:prstGeom prst="rect">
            <a:avLst/>
          </a:prstGeom>
          <a:noFill/>
        </p:spPr>
      </p:pic>
      <p:pic>
        <p:nvPicPr>
          <p:cNvPr id="21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268760"/>
            <a:ext cx="1728192" cy="1319710"/>
          </a:xfrm>
          <a:prstGeom prst="rect">
            <a:avLst/>
          </a:prstGeom>
          <a:noFill/>
        </p:spPr>
      </p:pic>
      <p:pic>
        <p:nvPicPr>
          <p:cNvPr id="22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84984"/>
            <a:ext cx="2088232" cy="1535734"/>
          </a:xfrm>
          <a:prstGeom prst="rect">
            <a:avLst/>
          </a:prstGeom>
          <a:noFill/>
        </p:spPr>
      </p:pic>
      <p:pic>
        <p:nvPicPr>
          <p:cNvPr id="23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44824"/>
            <a:ext cx="1728192" cy="1319710"/>
          </a:xfrm>
          <a:prstGeom prst="rect">
            <a:avLst/>
          </a:prstGeom>
          <a:noFill/>
        </p:spPr>
      </p:pic>
      <p:pic>
        <p:nvPicPr>
          <p:cNvPr id="24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780928"/>
            <a:ext cx="2016224" cy="1319710"/>
          </a:xfrm>
          <a:prstGeom prst="rect">
            <a:avLst/>
          </a:prstGeom>
          <a:noFill/>
        </p:spPr>
      </p:pic>
      <p:pic>
        <p:nvPicPr>
          <p:cNvPr id="25" name="Picture 5" descr="C:\Users\zaloudik\AppData\Local\Microsoft\Windows\Temporary Internet Files\Content.IE5\837XC861\Fisherman_and_net_2,_Bhubaneswar_-_Oct_201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149080"/>
            <a:ext cx="2357405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3379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400" b="1" dirty="0"/>
              <a:t>V ČR každoročně </a:t>
            </a:r>
            <a:r>
              <a:rPr lang="cs-CZ" sz="2400" b="1" dirty="0" smtClean="0">
                <a:solidFill>
                  <a:srgbClr val="FF0000"/>
                </a:solidFill>
              </a:rPr>
              <a:t>70 </a:t>
            </a:r>
            <a:r>
              <a:rPr lang="cs-CZ" sz="2400" b="1" dirty="0">
                <a:solidFill>
                  <a:srgbClr val="FF0000"/>
                </a:solidFill>
              </a:rPr>
              <a:t>000 </a:t>
            </a:r>
            <a:r>
              <a:rPr lang="cs-CZ" sz="2400" b="1" dirty="0"/>
              <a:t>nových případů </a:t>
            </a:r>
            <a:r>
              <a:rPr lang="cs-CZ" sz="2400" b="1" dirty="0" smtClean="0"/>
              <a:t>(</a:t>
            </a:r>
            <a:r>
              <a:rPr lang="cs-CZ" sz="2400" b="1" dirty="0" smtClean="0">
                <a:solidFill>
                  <a:schemeClr val="accent1"/>
                </a:solidFill>
              </a:rPr>
              <a:t>incidence</a:t>
            </a:r>
            <a:r>
              <a:rPr lang="cs-CZ" sz="2400" b="1" dirty="0" smtClean="0"/>
              <a:t>)</a:t>
            </a:r>
            <a:endParaRPr lang="cs-CZ" sz="2400" b="1" dirty="0"/>
          </a:p>
          <a:p>
            <a:r>
              <a:rPr lang="cs-CZ" sz="2400" b="1" dirty="0"/>
              <a:t>zhoubných nádorových onemocnění (rakoviny</a:t>
            </a:r>
            <a:r>
              <a:rPr lang="cs-CZ" sz="2400" b="1" dirty="0" smtClean="0"/>
              <a:t>) – asi 90 diagnóz, </a:t>
            </a:r>
            <a:endParaRPr lang="cs-CZ" sz="2400" b="1" dirty="0"/>
          </a:p>
          <a:p>
            <a:r>
              <a:rPr lang="cs-CZ" sz="2400" dirty="0"/>
              <a:t>z toho </a:t>
            </a:r>
          </a:p>
          <a:p>
            <a:r>
              <a:rPr lang="cs-CZ" sz="2400" b="1" dirty="0"/>
              <a:t>500 nádorů u dětí, </a:t>
            </a:r>
          </a:p>
          <a:p>
            <a:r>
              <a:rPr lang="cs-CZ" sz="2400" b="1" dirty="0"/>
              <a:t>5 000 krevních nádorových chorob (leukemií a lymfomů)</a:t>
            </a:r>
          </a:p>
          <a:p>
            <a:r>
              <a:rPr lang="cs-CZ" sz="2400" b="1" dirty="0" smtClean="0"/>
              <a:t>65 </a:t>
            </a:r>
            <a:r>
              <a:rPr lang="cs-CZ" sz="2400" b="1" dirty="0"/>
              <a:t>000 solidních nádorů dospělých</a:t>
            </a:r>
          </a:p>
          <a:p>
            <a:endParaRPr lang="cs-CZ" sz="2400" b="1" dirty="0"/>
          </a:p>
          <a:p>
            <a:r>
              <a:rPr lang="cs-CZ" sz="2400" b="1" dirty="0">
                <a:solidFill>
                  <a:srgbClr val="FF0000"/>
                </a:solidFill>
              </a:rPr>
              <a:t>riziko výskytu nádorů  stoupá s věkem </a:t>
            </a:r>
            <a:r>
              <a:rPr lang="cs-CZ" sz="2400" b="1" dirty="0" smtClean="0">
                <a:solidFill>
                  <a:srgbClr val="FF0000"/>
                </a:solidFill>
              </a:rPr>
              <a:t>!! a </a:t>
            </a:r>
            <a:r>
              <a:rPr lang="cs-CZ" sz="2400" b="1" dirty="0">
                <a:solidFill>
                  <a:srgbClr val="FF0000"/>
                </a:solidFill>
              </a:rPr>
              <a:t>s dědičnou </a:t>
            </a:r>
            <a:r>
              <a:rPr lang="cs-CZ" sz="2400" b="1" dirty="0" smtClean="0">
                <a:solidFill>
                  <a:srgbClr val="FF0000"/>
                </a:solidFill>
              </a:rPr>
              <a:t>zátěží !</a:t>
            </a:r>
            <a:endParaRPr lang="cs-CZ" sz="2400" b="1" dirty="0">
              <a:solidFill>
                <a:srgbClr val="FF0000"/>
              </a:solidFill>
            </a:endParaRPr>
          </a:p>
          <a:p>
            <a:endParaRPr lang="cs-CZ" sz="2400" b="1" dirty="0"/>
          </a:p>
          <a:p>
            <a:r>
              <a:rPr lang="cs-CZ" sz="2400" b="1" dirty="0" smtClean="0"/>
              <a:t>celkem </a:t>
            </a:r>
            <a:r>
              <a:rPr lang="cs-CZ" sz="2400" b="1" dirty="0"/>
              <a:t>žije </a:t>
            </a:r>
            <a:r>
              <a:rPr lang="cs-CZ" sz="2400" b="1" dirty="0" smtClean="0"/>
              <a:t>nyní </a:t>
            </a:r>
            <a:r>
              <a:rPr lang="cs-CZ" sz="2400" b="1" dirty="0" smtClean="0">
                <a:solidFill>
                  <a:srgbClr val="FF0000"/>
                </a:solidFill>
              </a:rPr>
              <a:t>520 </a:t>
            </a:r>
            <a:r>
              <a:rPr lang="cs-CZ" sz="2400" b="1" dirty="0">
                <a:solidFill>
                  <a:srgbClr val="FF0000"/>
                </a:solidFill>
              </a:rPr>
              <a:t>000 </a:t>
            </a:r>
            <a:r>
              <a:rPr lang="cs-CZ" sz="2400" b="1" dirty="0"/>
              <a:t>s vyléčenými nebo </a:t>
            </a:r>
            <a:br>
              <a:rPr lang="cs-CZ" sz="2400" b="1" dirty="0"/>
            </a:br>
            <a:r>
              <a:rPr lang="cs-CZ" sz="2400" b="1" dirty="0"/>
              <a:t>právě léčenými  zhoubnými </a:t>
            </a:r>
            <a:r>
              <a:rPr lang="cs-CZ" sz="2400" b="1" dirty="0" smtClean="0"/>
              <a:t>nádory </a:t>
            </a:r>
            <a:r>
              <a:rPr lang="cs-CZ" sz="2400" b="1" dirty="0" smtClean="0">
                <a:solidFill>
                  <a:schemeClr val="accent1"/>
                </a:solidFill>
              </a:rPr>
              <a:t>(prevalence) </a:t>
            </a:r>
            <a:endParaRPr lang="cs-CZ" sz="2400" b="1" dirty="0">
              <a:solidFill>
                <a:schemeClr val="accent1"/>
              </a:solidFill>
            </a:endParaRPr>
          </a:p>
          <a:p>
            <a:endParaRPr lang="cs-CZ" sz="2400" b="1" dirty="0"/>
          </a:p>
          <a:p>
            <a:endParaRPr lang="cs-CZ" sz="2400" b="1" dirty="0"/>
          </a:p>
          <a:p>
            <a:r>
              <a:rPr lang="cs-CZ" sz="2400" b="1" dirty="0"/>
              <a:t>každý třetí občan onemocní během života nádorem</a:t>
            </a:r>
          </a:p>
          <a:p>
            <a:r>
              <a:rPr lang="cs-CZ" sz="2400" b="1" dirty="0"/>
              <a:t>každý čtvrtý občan na rakovinu </a:t>
            </a:r>
            <a:r>
              <a:rPr lang="cs-CZ" sz="2400" b="1" dirty="0" smtClean="0"/>
              <a:t>zemře,  </a:t>
            </a:r>
            <a:r>
              <a:rPr lang="cs-CZ" sz="2400" b="1" dirty="0" smtClean="0">
                <a:solidFill>
                  <a:srgbClr val="FF0000"/>
                </a:solidFill>
              </a:rPr>
              <a:t>25 000 </a:t>
            </a:r>
            <a:r>
              <a:rPr lang="cs-CZ" sz="2400" b="1" dirty="0" smtClean="0"/>
              <a:t>úmrtí (</a:t>
            </a:r>
            <a:r>
              <a:rPr lang="cs-CZ" sz="2400" b="1" dirty="0" smtClean="0">
                <a:solidFill>
                  <a:schemeClr val="accent1"/>
                </a:solidFill>
              </a:rPr>
              <a:t>mortalita</a:t>
            </a:r>
            <a:r>
              <a:rPr lang="cs-CZ" sz="2400" b="1" dirty="0" smtClean="0"/>
              <a:t>) 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549275"/>
            <a:ext cx="49323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8313" y="3890963"/>
            <a:ext cx="4865687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92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ovéPole 3"/>
          <p:cNvSpPr txBox="1">
            <a:spLocks noChangeArrowheads="1"/>
          </p:cNvSpPr>
          <p:nvPr/>
        </p:nvSpPr>
        <p:spPr bwMode="auto">
          <a:xfrm>
            <a:off x="596900" y="41275"/>
            <a:ext cx="7950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800" b="1">
                <a:solidFill>
                  <a:srgbClr val="C00000"/>
                </a:solidFill>
              </a:rPr>
              <a:t>Národní onkologický registr ČR  od roku 1977 dosud </a:t>
            </a:r>
          </a:p>
        </p:txBody>
      </p:sp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88" y="3890963"/>
            <a:ext cx="4586288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Přímá spojnice se šipkou 5"/>
          <p:cNvCxnSpPr/>
          <p:nvPr/>
        </p:nvCxnSpPr>
        <p:spPr>
          <a:xfrm>
            <a:off x="2286000" y="2924175"/>
            <a:ext cx="1349375" cy="73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>
            <a:off x="5364163" y="1916113"/>
            <a:ext cx="2808287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630613" y="1181100"/>
            <a:ext cx="4762" cy="16002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971550" y="4868863"/>
            <a:ext cx="2663825" cy="86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8172450" y="2420938"/>
            <a:ext cx="0" cy="2159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3630613" y="4508500"/>
            <a:ext cx="0" cy="2159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Obdélník 20"/>
          <p:cNvSpPr/>
          <p:nvPr/>
        </p:nvSpPr>
        <p:spPr>
          <a:xfrm>
            <a:off x="673100" y="107950"/>
            <a:ext cx="7793038" cy="441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cxnSp>
        <p:nvCxnSpPr>
          <p:cNvPr id="27" name="Přímá spojnice 26"/>
          <p:cNvCxnSpPr/>
          <p:nvPr/>
        </p:nvCxnSpPr>
        <p:spPr>
          <a:xfrm>
            <a:off x="8142288" y="4422775"/>
            <a:ext cx="0" cy="2159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>
            <a:off x="5508625" y="4868863"/>
            <a:ext cx="2663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32" name="TextovéPole 24"/>
          <p:cNvSpPr txBox="1">
            <a:spLocks noChangeArrowheads="1"/>
          </p:cNvSpPr>
          <p:nvPr/>
        </p:nvSpPr>
        <p:spPr bwMode="auto">
          <a:xfrm>
            <a:off x="971550" y="981075"/>
            <a:ext cx="998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000" b="1"/>
              <a:t>ZN prsu</a:t>
            </a:r>
          </a:p>
        </p:txBody>
      </p:sp>
      <p:sp>
        <p:nvSpPr>
          <p:cNvPr id="9233" name="TextovéPole 25"/>
          <p:cNvSpPr txBox="1">
            <a:spLocks noChangeArrowheads="1"/>
          </p:cNvSpPr>
          <p:nvPr/>
        </p:nvSpPr>
        <p:spPr bwMode="auto">
          <a:xfrm>
            <a:off x="5508625" y="939800"/>
            <a:ext cx="1354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000" b="1"/>
              <a:t>ZN žaludku</a:t>
            </a:r>
          </a:p>
        </p:txBody>
      </p:sp>
      <p:sp>
        <p:nvSpPr>
          <p:cNvPr id="9234" name="TextovéPole 27"/>
          <p:cNvSpPr txBox="1">
            <a:spLocks noChangeArrowheads="1"/>
          </p:cNvSpPr>
          <p:nvPr/>
        </p:nvSpPr>
        <p:spPr bwMode="auto">
          <a:xfrm>
            <a:off x="933450" y="4022725"/>
            <a:ext cx="162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000" b="1"/>
              <a:t>ZN pankreatu</a:t>
            </a:r>
          </a:p>
        </p:txBody>
      </p:sp>
      <p:sp>
        <p:nvSpPr>
          <p:cNvPr id="9235" name="TextovéPole 28"/>
          <p:cNvSpPr txBox="1">
            <a:spLocks noChangeArrowheads="1"/>
          </p:cNvSpPr>
          <p:nvPr/>
        </p:nvSpPr>
        <p:spPr bwMode="auto">
          <a:xfrm>
            <a:off x="5292725" y="4022725"/>
            <a:ext cx="901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2000" b="1"/>
              <a:t>ZN plic</a:t>
            </a:r>
          </a:p>
        </p:txBody>
      </p:sp>
      <p:sp>
        <p:nvSpPr>
          <p:cNvPr id="9236" name="TextovéPole 1033"/>
          <p:cNvSpPr txBox="1">
            <a:spLocks noChangeArrowheads="1"/>
          </p:cNvSpPr>
          <p:nvPr/>
        </p:nvSpPr>
        <p:spPr bwMode="auto">
          <a:xfrm>
            <a:off x="8223250" y="765175"/>
            <a:ext cx="3857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4800"/>
              <a:t>!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1187624" y="548680"/>
            <a:ext cx="6540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hlinkClick r:id="rId6"/>
              </a:rPr>
              <a:t>www.svod.</a:t>
            </a:r>
            <a:r>
              <a:rPr lang="cs-CZ" b="1" dirty="0" err="1" smtClean="0">
                <a:hlinkClick r:id="rId6"/>
              </a:rPr>
              <a:t>cz</a:t>
            </a:r>
            <a:r>
              <a:rPr lang="cs-CZ" b="1" dirty="0" smtClean="0"/>
              <a:t>   (Systém pro vizualizaci onkologických dat , IBA MU )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6801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0"/>
            <a:ext cx="4499993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73278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449999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čára 6"/>
          <p:cNvCxnSpPr/>
          <p:nvPr/>
        </p:nvCxnSpPr>
        <p:spPr>
          <a:xfrm flipV="1">
            <a:off x="2915816" y="620688"/>
            <a:ext cx="0" cy="216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flipV="1">
            <a:off x="7452320" y="620688"/>
            <a:ext cx="0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flipV="1">
            <a:off x="2987824" y="4005064"/>
            <a:ext cx="0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 flipV="1">
            <a:off x="7452320" y="4005064"/>
            <a:ext cx="0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3203848" y="3212976"/>
            <a:ext cx="2369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RELATIVNÍ   INCIDENCE</a:t>
            </a:r>
            <a:endParaRPr lang="cs-CZ" b="1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683568" y="476672"/>
            <a:ext cx="1580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tlustého střeva </a:t>
            </a:r>
          </a:p>
          <a:p>
            <a:r>
              <a:rPr lang="cs-CZ" sz="1400" b="1" dirty="0" smtClean="0"/>
              <a:t>a konečníku</a:t>
            </a:r>
            <a:endParaRPr lang="cs-CZ" sz="1400" b="1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5364088" y="548680"/>
            <a:ext cx="756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prsu</a:t>
            </a:r>
            <a:endParaRPr lang="cs-CZ" sz="1400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55576" y="3933056"/>
            <a:ext cx="1049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prostaty</a:t>
            </a:r>
            <a:endParaRPr lang="cs-CZ" sz="1400" b="1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292080" y="393305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/>
              <a:t>ZN hrdla děložního</a:t>
            </a:r>
            <a:endParaRPr lang="cs-CZ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5989" y="0"/>
            <a:ext cx="4668011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429000"/>
            <a:ext cx="464400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9999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čára 6"/>
          <p:cNvCxnSpPr/>
          <p:nvPr/>
        </p:nvCxnSpPr>
        <p:spPr>
          <a:xfrm flipV="1">
            <a:off x="2843808" y="620688"/>
            <a:ext cx="0" cy="216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flipV="1">
            <a:off x="7452320" y="692696"/>
            <a:ext cx="0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16424"/>
            <a:ext cx="4588768" cy="34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Přímá spojovací čára 13"/>
          <p:cNvCxnSpPr/>
          <p:nvPr/>
        </p:nvCxnSpPr>
        <p:spPr>
          <a:xfrm flipV="1">
            <a:off x="2915816" y="4005064"/>
            <a:ext cx="0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čára 15"/>
          <p:cNvCxnSpPr/>
          <p:nvPr/>
        </p:nvCxnSpPr>
        <p:spPr>
          <a:xfrm flipV="1">
            <a:off x="7380312" y="4149080"/>
            <a:ext cx="0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/>
          <p:cNvSpPr txBox="1"/>
          <p:nvPr/>
        </p:nvSpPr>
        <p:spPr>
          <a:xfrm>
            <a:off x="3203848" y="3212976"/>
            <a:ext cx="2434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ABSOLUTNÍ  INCIDENCE</a:t>
            </a:r>
            <a:endParaRPr lang="cs-CZ" b="1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683568" y="476672"/>
            <a:ext cx="1580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tlustého střeva </a:t>
            </a:r>
          </a:p>
          <a:p>
            <a:r>
              <a:rPr lang="cs-CZ" sz="1400" b="1" dirty="0" smtClean="0"/>
              <a:t>a konečníku</a:t>
            </a:r>
            <a:endParaRPr lang="cs-CZ" sz="1400" b="1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364088" y="548680"/>
            <a:ext cx="756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prsu</a:t>
            </a:r>
            <a:endParaRPr lang="cs-CZ" sz="1400" b="1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55576" y="3933056"/>
            <a:ext cx="1049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 smtClean="0"/>
              <a:t>ZN prostaty</a:t>
            </a:r>
            <a:endParaRPr lang="cs-CZ" sz="1400" b="1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5220072" y="393305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 smtClean="0"/>
              <a:t>ZN hrdla děložního</a:t>
            </a:r>
            <a:endParaRPr lang="cs-CZ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_13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13325" cy="3760788"/>
          </a:xfrm>
          <a:prstGeom prst="rect">
            <a:avLst/>
          </a:prstGeom>
          <a:noFill/>
        </p:spPr>
      </p:pic>
      <p:pic>
        <p:nvPicPr>
          <p:cNvPr id="4099" name="Picture 3" descr="IMG_13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319463"/>
            <a:ext cx="4716462" cy="3538537"/>
          </a:xfrm>
          <a:prstGeom prst="rect">
            <a:avLst/>
          </a:prstGeom>
          <a:noFill/>
        </p:spPr>
      </p:pic>
      <p:pic>
        <p:nvPicPr>
          <p:cNvPr id="4100" name="Picture 4" descr="IMG_53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0"/>
            <a:ext cx="4140200" cy="3365500"/>
          </a:xfrm>
          <a:prstGeom prst="rect">
            <a:avLst/>
          </a:prstGeo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95288" y="3841750"/>
            <a:ext cx="281782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3200" dirty="0">
                <a:latin typeface="Tahoma" pitchFamily="34" charset="0"/>
              </a:rPr>
              <a:t>mediální obraz</a:t>
            </a:r>
          </a:p>
          <a:p>
            <a:r>
              <a:rPr lang="cs-CZ" sz="3200" b="1" dirty="0">
                <a:latin typeface="Tahoma" pitchFamily="34" charset="0"/>
              </a:rPr>
              <a:t>onkologie</a:t>
            </a:r>
          </a:p>
          <a:p>
            <a:r>
              <a:rPr lang="cs-CZ" sz="3200" b="1" dirty="0">
                <a:latin typeface="Tahoma" pitchFamily="34" charset="0"/>
              </a:rPr>
              <a:t>včera ..</a:t>
            </a:r>
          </a:p>
          <a:p>
            <a:r>
              <a:rPr lang="cs-CZ" sz="3200" dirty="0">
                <a:latin typeface="Tahoma" pitchFamily="34" charset="0"/>
              </a:rPr>
              <a:t>ještě</a:t>
            </a:r>
          </a:p>
          <a:p>
            <a:r>
              <a:rPr lang="cs-CZ" sz="3200" dirty="0">
                <a:latin typeface="Tahoma" pitchFamily="34" charset="0"/>
              </a:rPr>
              <a:t>dnes ?</a:t>
            </a:r>
          </a:p>
        </p:txBody>
      </p:sp>
      <p:pic>
        <p:nvPicPr>
          <p:cNvPr id="4102" name="Picture 6" descr="IMG_138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5084763"/>
            <a:ext cx="2773362" cy="1773237"/>
          </a:xfrm>
          <a:prstGeom prst="rect">
            <a:avLst/>
          </a:prstGeom>
          <a:noFill/>
        </p:spPr>
      </p:pic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2484438" y="5084763"/>
            <a:ext cx="1079500" cy="1079500"/>
          </a:xfrm>
          <a:prstGeom prst="ellipse">
            <a:avLst/>
          </a:prstGeom>
          <a:noFill/>
          <a:ln w="3175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G_53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4022725"/>
            <a:ext cx="3779837" cy="2835275"/>
          </a:xfrm>
          <a:prstGeom prst="rect">
            <a:avLst/>
          </a:prstGeom>
          <a:noFill/>
        </p:spPr>
      </p:pic>
      <p:pic>
        <p:nvPicPr>
          <p:cNvPr id="5123" name="Picture 3" descr="IMG_49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0"/>
            <a:ext cx="5651500" cy="4005263"/>
          </a:xfrm>
          <a:prstGeom prst="rect">
            <a:avLst/>
          </a:prstGeom>
          <a:noFill/>
        </p:spPr>
      </p:pic>
      <p:pic>
        <p:nvPicPr>
          <p:cNvPr id="5124" name="Picture 4" descr="IMG_49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05150"/>
            <a:ext cx="5364163" cy="3752850"/>
          </a:xfrm>
          <a:prstGeom prst="rect">
            <a:avLst/>
          </a:prstGeom>
          <a:noFill/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23850" y="476250"/>
            <a:ext cx="28543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3600" b="1" dirty="0">
                <a:solidFill>
                  <a:srgbClr val="0066FF"/>
                </a:solidFill>
                <a:latin typeface="Tahoma" pitchFamily="34" charset="0"/>
              </a:rPr>
              <a:t>.. onkologie</a:t>
            </a:r>
          </a:p>
          <a:p>
            <a:r>
              <a:rPr lang="cs-CZ" sz="3600" b="1" dirty="0" smtClean="0">
                <a:solidFill>
                  <a:srgbClr val="0066FF"/>
                </a:solidFill>
                <a:latin typeface="Tahoma" pitchFamily="34" charset="0"/>
              </a:rPr>
              <a:t>zítřka</a:t>
            </a:r>
            <a:r>
              <a:rPr lang="cs-CZ" sz="3600" b="1" dirty="0">
                <a:solidFill>
                  <a:srgbClr val="0066FF"/>
                </a:solidFill>
                <a:latin typeface="Tahoma" pitchFamily="34" charset="0"/>
              </a:rPr>
              <a:t>… </a:t>
            </a:r>
          </a:p>
          <a:p>
            <a:r>
              <a:rPr lang="cs-CZ" sz="3600" dirty="0">
                <a:solidFill>
                  <a:srgbClr val="0066FF"/>
                </a:solidFill>
                <a:latin typeface="Tahoma" pitchFamily="34" charset="0"/>
              </a:rPr>
              <a:t>.. už dnes?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827088" y="2636838"/>
            <a:ext cx="39989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800" b="1">
                <a:solidFill>
                  <a:schemeClr val="bg1"/>
                </a:solidFill>
              </a:rPr>
              <a:t>prevence !</a:t>
            </a:r>
          </a:p>
          <a:p>
            <a:r>
              <a:rPr lang="cs-CZ" sz="2800" b="1">
                <a:solidFill>
                  <a:schemeClr val="bg1"/>
                </a:solidFill>
              </a:rPr>
              <a:t>              časný záchyt !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851275" y="188913"/>
            <a:ext cx="42973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800" b="1" i="1">
                <a:solidFill>
                  <a:schemeClr val="bg1"/>
                </a:solidFill>
              </a:rPr>
              <a:t>předcházení problémům</a:t>
            </a:r>
          </a:p>
          <a:p>
            <a:r>
              <a:rPr lang="cs-CZ" sz="2800" b="1" i="1">
                <a:solidFill>
                  <a:schemeClr val="bg1"/>
                </a:solidFill>
              </a:rPr>
              <a:t>preventivní vyšetřování</a:t>
            </a:r>
          </a:p>
          <a:p>
            <a:r>
              <a:rPr lang="cs-CZ" sz="2800" b="1" i="1">
                <a:solidFill>
                  <a:schemeClr val="bg1"/>
                </a:solidFill>
              </a:rPr>
              <a:t>skutečné (po)jištění</a:t>
            </a:r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6948488" y="1916113"/>
            <a:ext cx="1944687" cy="1152525"/>
          </a:xfrm>
          <a:prstGeom prst="ellips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auto">
          <a:xfrm>
            <a:off x="1835150" y="2409825"/>
            <a:ext cx="5184775" cy="2819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" y="110"/>
              </a:cxn>
              <a:cxn ang="0">
                <a:pos x="91" y="201"/>
              </a:cxn>
              <a:cxn ang="0">
                <a:pos x="247" y="402"/>
              </a:cxn>
              <a:cxn ang="0">
                <a:pos x="320" y="521"/>
              </a:cxn>
              <a:cxn ang="0">
                <a:pos x="393" y="604"/>
              </a:cxn>
              <a:cxn ang="0">
                <a:pos x="549" y="796"/>
              </a:cxn>
              <a:cxn ang="0">
                <a:pos x="613" y="878"/>
              </a:cxn>
              <a:cxn ang="0">
                <a:pos x="805" y="1070"/>
              </a:cxn>
              <a:cxn ang="0">
                <a:pos x="942" y="1198"/>
              </a:cxn>
              <a:cxn ang="0">
                <a:pos x="969" y="1207"/>
              </a:cxn>
              <a:cxn ang="0">
                <a:pos x="1207" y="1353"/>
              </a:cxn>
              <a:cxn ang="0">
                <a:pos x="1307" y="1408"/>
              </a:cxn>
              <a:cxn ang="0">
                <a:pos x="1426" y="1463"/>
              </a:cxn>
              <a:cxn ang="0">
                <a:pos x="1481" y="1481"/>
              </a:cxn>
              <a:cxn ang="0">
                <a:pos x="1573" y="1527"/>
              </a:cxn>
              <a:cxn ang="0">
                <a:pos x="1655" y="1554"/>
              </a:cxn>
              <a:cxn ang="0">
                <a:pos x="1801" y="1618"/>
              </a:cxn>
              <a:cxn ang="0">
                <a:pos x="1838" y="1637"/>
              </a:cxn>
              <a:cxn ang="0">
                <a:pos x="1911" y="1655"/>
              </a:cxn>
              <a:cxn ang="0">
                <a:pos x="2368" y="1801"/>
              </a:cxn>
              <a:cxn ang="0">
                <a:pos x="2469" y="1838"/>
              </a:cxn>
              <a:cxn ang="0">
                <a:pos x="2597" y="1865"/>
              </a:cxn>
              <a:cxn ang="0">
                <a:pos x="2816" y="1893"/>
              </a:cxn>
              <a:cxn ang="0">
                <a:pos x="3154" y="1929"/>
              </a:cxn>
              <a:cxn ang="0">
                <a:pos x="3218" y="1938"/>
              </a:cxn>
            </a:cxnLst>
            <a:rect l="0" t="0" r="r" b="b"/>
            <a:pathLst>
              <a:path w="3218" h="1942">
                <a:moveTo>
                  <a:pt x="0" y="0"/>
                </a:moveTo>
                <a:cubicBezTo>
                  <a:pt x="9" y="27"/>
                  <a:pt x="20" y="84"/>
                  <a:pt x="37" y="110"/>
                </a:cubicBezTo>
                <a:cubicBezTo>
                  <a:pt x="56" y="140"/>
                  <a:pt x="71" y="172"/>
                  <a:pt x="91" y="201"/>
                </a:cubicBezTo>
                <a:cubicBezTo>
                  <a:pt x="138" y="271"/>
                  <a:pt x="195" y="336"/>
                  <a:pt x="247" y="402"/>
                </a:cubicBezTo>
                <a:cubicBezTo>
                  <a:pt x="277" y="440"/>
                  <a:pt x="294" y="481"/>
                  <a:pt x="320" y="521"/>
                </a:cubicBezTo>
                <a:cubicBezTo>
                  <a:pt x="339" y="551"/>
                  <a:pt x="371" y="575"/>
                  <a:pt x="393" y="604"/>
                </a:cubicBezTo>
                <a:cubicBezTo>
                  <a:pt x="444" y="672"/>
                  <a:pt x="488" y="735"/>
                  <a:pt x="549" y="796"/>
                </a:cubicBezTo>
                <a:cubicBezTo>
                  <a:pt x="580" y="827"/>
                  <a:pt x="571" y="851"/>
                  <a:pt x="613" y="878"/>
                </a:cubicBezTo>
                <a:cubicBezTo>
                  <a:pt x="665" y="947"/>
                  <a:pt x="732" y="1023"/>
                  <a:pt x="805" y="1070"/>
                </a:cubicBezTo>
                <a:cubicBezTo>
                  <a:pt x="832" y="1110"/>
                  <a:pt x="901" y="1174"/>
                  <a:pt x="942" y="1198"/>
                </a:cubicBezTo>
                <a:cubicBezTo>
                  <a:pt x="950" y="1203"/>
                  <a:pt x="961" y="1202"/>
                  <a:pt x="969" y="1207"/>
                </a:cubicBezTo>
                <a:cubicBezTo>
                  <a:pt x="1051" y="1253"/>
                  <a:pt x="1122" y="1312"/>
                  <a:pt x="1207" y="1353"/>
                </a:cubicBezTo>
                <a:cubicBezTo>
                  <a:pt x="1236" y="1384"/>
                  <a:pt x="1266" y="1398"/>
                  <a:pt x="1307" y="1408"/>
                </a:cubicBezTo>
                <a:cubicBezTo>
                  <a:pt x="1347" y="1433"/>
                  <a:pt x="1381" y="1448"/>
                  <a:pt x="1426" y="1463"/>
                </a:cubicBezTo>
                <a:cubicBezTo>
                  <a:pt x="1444" y="1469"/>
                  <a:pt x="1481" y="1481"/>
                  <a:pt x="1481" y="1481"/>
                </a:cubicBezTo>
                <a:cubicBezTo>
                  <a:pt x="1505" y="1506"/>
                  <a:pt x="1541" y="1515"/>
                  <a:pt x="1573" y="1527"/>
                </a:cubicBezTo>
                <a:cubicBezTo>
                  <a:pt x="1600" y="1537"/>
                  <a:pt x="1655" y="1554"/>
                  <a:pt x="1655" y="1554"/>
                </a:cubicBezTo>
                <a:cubicBezTo>
                  <a:pt x="1690" y="1591"/>
                  <a:pt x="1752" y="1606"/>
                  <a:pt x="1801" y="1618"/>
                </a:cubicBezTo>
                <a:cubicBezTo>
                  <a:pt x="1813" y="1624"/>
                  <a:pt x="1825" y="1633"/>
                  <a:pt x="1838" y="1637"/>
                </a:cubicBezTo>
                <a:cubicBezTo>
                  <a:pt x="1862" y="1645"/>
                  <a:pt x="1911" y="1655"/>
                  <a:pt x="1911" y="1655"/>
                </a:cubicBezTo>
                <a:cubicBezTo>
                  <a:pt x="2051" y="1725"/>
                  <a:pt x="2214" y="1768"/>
                  <a:pt x="2368" y="1801"/>
                </a:cubicBezTo>
                <a:cubicBezTo>
                  <a:pt x="2406" y="1809"/>
                  <a:pt x="2433" y="1827"/>
                  <a:pt x="2469" y="1838"/>
                </a:cubicBezTo>
                <a:cubicBezTo>
                  <a:pt x="2511" y="1850"/>
                  <a:pt x="2555" y="1855"/>
                  <a:pt x="2597" y="1865"/>
                </a:cubicBezTo>
                <a:cubicBezTo>
                  <a:pt x="2642" y="1876"/>
                  <a:pt x="2759" y="1886"/>
                  <a:pt x="2816" y="1893"/>
                </a:cubicBezTo>
                <a:cubicBezTo>
                  <a:pt x="2929" y="1907"/>
                  <a:pt x="3041" y="1918"/>
                  <a:pt x="3154" y="1929"/>
                </a:cubicBezTo>
                <a:cubicBezTo>
                  <a:pt x="3193" y="1942"/>
                  <a:pt x="3172" y="1938"/>
                  <a:pt x="3218" y="1938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1835150" y="2492375"/>
            <a:ext cx="5041900" cy="2808288"/>
          </a:xfrm>
          <a:custGeom>
            <a:avLst/>
            <a:gdLst/>
            <a:ahLst/>
            <a:cxnLst>
              <a:cxn ang="0">
                <a:pos x="0" y="1521"/>
              </a:cxn>
              <a:cxn ang="0">
                <a:pos x="485" y="1457"/>
              </a:cxn>
              <a:cxn ang="0">
                <a:pos x="686" y="1411"/>
              </a:cxn>
              <a:cxn ang="0">
                <a:pos x="978" y="1329"/>
              </a:cxn>
              <a:cxn ang="0">
                <a:pos x="1088" y="1283"/>
              </a:cxn>
              <a:cxn ang="0">
                <a:pos x="1198" y="1237"/>
              </a:cxn>
              <a:cxn ang="0">
                <a:pos x="1262" y="1201"/>
              </a:cxn>
              <a:cxn ang="0">
                <a:pos x="1289" y="1182"/>
              </a:cxn>
              <a:cxn ang="0">
                <a:pos x="1317" y="1173"/>
              </a:cxn>
              <a:cxn ang="0">
                <a:pos x="1426" y="1109"/>
              </a:cxn>
              <a:cxn ang="0">
                <a:pos x="1646" y="945"/>
              </a:cxn>
              <a:cxn ang="0">
                <a:pos x="1691" y="899"/>
              </a:cxn>
              <a:cxn ang="0">
                <a:pos x="1719" y="872"/>
              </a:cxn>
              <a:cxn ang="0">
                <a:pos x="1819" y="771"/>
              </a:cxn>
              <a:cxn ang="0">
                <a:pos x="1947" y="643"/>
              </a:cxn>
              <a:cxn ang="0">
                <a:pos x="2057" y="542"/>
              </a:cxn>
              <a:cxn ang="0">
                <a:pos x="2085" y="506"/>
              </a:cxn>
              <a:cxn ang="0">
                <a:pos x="2176" y="424"/>
              </a:cxn>
              <a:cxn ang="0">
                <a:pos x="2258" y="332"/>
              </a:cxn>
              <a:cxn ang="0">
                <a:pos x="2441" y="168"/>
              </a:cxn>
              <a:cxn ang="0">
                <a:pos x="2578" y="85"/>
              </a:cxn>
              <a:cxn ang="0">
                <a:pos x="2670" y="30"/>
              </a:cxn>
              <a:cxn ang="0">
                <a:pos x="2725" y="12"/>
              </a:cxn>
              <a:cxn ang="0">
                <a:pos x="2752" y="3"/>
              </a:cxn>
              <a:cxn ang="0">
                <a:pos x="2889" y="21"/>
              </a:cxn>
              <a:cxn ang="0">
                <a:pos x="3099" y="268"/>
              </a:cxn>
              <a:cxn ang="0">
                <a:pos x="3255" y="533"/>
              </a:cxn>
              <a:cxn ang="0">
                <a:pos x="3301" y="643"/>
              </a:cxn>
            </a:cxnLst>
            <a:rect l="0" t="0" r="r" b="b"/>
            <a:pathLst>
              <a:path w="3301" h="1521">
                <a:moveTo>
                  <a:pt x="0" y="1521"/>
                </a:moveTo>
                <a:cubicBezTo>
                  <a:pt x="164" y="1508"/>
                  <a:pt x="323" y="1480"/>
                  <a:pt x="485" y="1457"/>
                </a:cubicBezTo>
                <a:cubicBezTo>
                  <a:pt x="550" y="1435"/>
                  <a:pt x="619" y="1426"/>
                  <a:pt x="686" y="1411"/>
                </a:cubicBezTo>
                <a:cubicBezTo>
                  <a:pt x="785" y="1389"/>
                  <a:pt x="880" y="1353"/>
                  <a:pt x="978" y="1329"/>
                </a:cubicBezTo>
                <a:cubicBezTo>
                  <a:pt x="1012" y="1306"/>
                  <a:pt x="1055" y="1305"/>
                  <a:pt x="1088" y="1283"/>
                </a:cubicBezTo>
                <a:cubicBezTo>
                  <a:pt x="1122" y="1260"/>
                  <a:pt x="1159" y="1249"/>
                  <a:pt x="1198" y="1237"/>
                </a:cubicBezTo>
                <a:cubicBezTo>
                  <a:pt x="1251" y="1184"/>
                  <a:pt x="1196" y="1230"/>
                  <a:pt x="1262" y="1201"/>
                </a:cubicBezTo>
                <a:cubicBezTo>
                  <a:pt x="1272" y="1197"/>
                  <a:pt x="1279" y="1187"/>
                  <a:pt x="1289" y="1182"/>
                </a:cubicBezTo>
                <a:cubicBezTo>
                  <a:pt x="1298" y="1178"/>
                  <a:pt x="1308" y="1176"/>
                  <a:pt x="1317" y="1173"/>
                </a:cubicBezTo>
                <a:cubicBezTo>
                  <a:pt x="1353" y="1149"/>
                  <a:pt x="1390" y="1133"/>
                  <a:pt x="1426" y="1109"/>
                </a:cubicBezTo>
                <a:cubicBezTo>
                  <a:pt x="1501" y="1058"/>
                  <a:pt x="1571" y="997"/>
                  <a:pt x="1646" y="945"/>
                </a:cubicBezTo>
                <a:cubicBezTo>
                  <a:pt x="1664" y="933"/>
                  <a:pt x="1676" y="914"/>
                  <a:pt x="1691" y="899"/>
                </a:cubicBezTo>
                <a:cubicBezTo>
                  <a:pt x="1700" y="890"/>
                  <a:pt x="1708" y="879"/>
                  <a:pt x="1719" y="872"/>
                </a:cubicBezTo>
                <a:cubicBezTo>
                  <a:pt x="1760" y="843"/>
                  <a:pt x="1788" y="808"/>
                  <a:pt x="1819" y="771"/>
                </a:cubicBezTo>
                <a:cubicBezTo>
                  <a:pt x="1856" y="726"/>
                  <a:pt x="1906" y="684"/>
                  <a:pt x="1947" y="643"/>
                </a:cubicBezTo>
                <a:cubicBezTo>
                  <a:pt x="1982" y="608"/>
                  <a:pt x="2022" y="577"/>
                  <a:pt x="2057" y="542"/>
                </a:cubicBezTo>
                <a:cubicBezTo>
                  <a:pt x="2068" y="531"/>
                  <a:pt x="2074" y="517"/>
                  <a:pt x="2085" y="506"/>
                </a:cubicBezTo>
                <a:cubicBezTo>
                  <a:pt x="2114" y="477"/>
                  <a:pt x="2152" y="461"/>
                  <a:pt x="2176" y="424"/>
                </a:cubicBezTo>
                <a:cubicBezTo>
                  <a:pt x="2200" y="387"/>
                  <a:pt x="2226" y="360"/>
                  <a:pt x="2258" y="332"/>
                </a:cubicBezTo>
                <a:cubicBezTo>
                  <a:pt x="2322" y="276"/>
                  <a:pt x="2371" y="217"/>
                  <a:pt x="2441" y="168"/>
                </a:cubicBezTo>
                <a:cubicBezTo>
                  <a:pt x="2485" y="137"/>
                  <a:pt x="2525" y="98"/>
                  <a:pt x="2578" y="85"/>
                </a:cubicBezTo>
                <a:cubicBezTo>
                  <a:pt x="2607" y="67"/>
                  <a:pt x="2639" y="44"/>
                  <a:pt x="2670" y="30"/>
                </a:cubicBezTo>
                <a:cubicBezTo>
                  <a:pt x="2688" y="22"/>
                  <a:pt x="2707" y="18"/>
                  <a:pt x="2725" y="12"/>
                </a:cubicBezTo>
                <a:cubicBezTo>
                  <a:pt x="2734" y="9"/>
                  <a:pt x="2752" y="3"/>
                  <a:pt x="2752" y="3"/>
                </a:cubicBezTo>
                <a:cubicBezTo>
                  <a:pt x="2798" y="7"/>
                  <a:pt x="2848" y="0"/>
                  <a:pt x="2889" y="21"/>
                </a:cubicBezTo>
                <a:cubicBezTo>
                  <a:pt x="2977" y="66"/>
                  <a:pt x="3029" y="198"/>
                  <a:pt x="3099" y="268"/>
                </a:cubicBezTo>
                <a:cubicBezTo>
                  <a:pt x="3134" y="365"/>
                  <a:pt x="3215" y="439"/>
                  <a:pt x="3255" y="533"/>
                </a:cubicBezTo>
                <a:cubicBezTo>
                  <a:pt x="3271" y="571"/>
                  <a:pt x="3301" y="600"/>
                  <a:pt x="3301" y="643"/>
                </a:cubicBezTo>
              </a:path>
            </a:pathLst>
          </a:custGeom>
          <a:noFill/>
          <a:ln w="50800" cap="flat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1757363" y="2238375"/>
            <a:ext cx="0" cy="3313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1757363" y="5549900"/>
            <a:ext cx="5329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27175" y="755650"/>
            <a:ext cx="4308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3200" b="1">
                <a:solidFill>
                  <a:srgbClr val="000000"/>
                </a:solidFill>
              </a:rPr>
              <a:t>Onkologický paradox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1619250" y="23495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cs-CZ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27088" y="2108200"/>
            <a:ext cx="42239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dirty="0"/>
              <a:t>100%       </a:t>
            </a:r>
            <a:r>
              <a:rPr lang="cs-CZ" dirty="0">
                <a:solidFill>
                  <a:srgbClr val="5F5F5F"/>
                </a:solidFill>
              </a:rPr>
              <a:t>  </a:t>
            </a:r>
            <a:r>
              <a:rPr lang="cs-CZ" dirty="0" smtClean="0">
                <a:solidFill>
                  <a:srgbClr val="5F5F5F"/>
                </a:solidFill>
              </a:rPr>
              <a:t>                                                     </a:t>
            </a:r>
            <a:r>
              <a:rPr lang="cs-CZ" sz="2000" b="1" dirty="0" smtClean="0">
                <a:solidFill>
                  <a:srgbClr val="969696"/>
                </a:solidFill>
              </a:rPr>
              <a:t>Kč</a:t>
            </a:r>
            <a:endParaRPr lang="cs-CZ" sz="2000" b="1" dirty="0">
              <a:solidFill>
                <a:srgbClr val="969696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435600" y="4581525"/>
            <a:ext cx="2343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>
                <a:solidFill>
                  <a:srgbClr val="000000"/>
                </a:solidFill>
              </a:rPr>
              <a:t>šance na vyléčení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5364163" y="1916113"/>
            <a:ext cx="120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 b="1">
                <a:solidFill>
                  <a:srgbClr val="969696"/>
                </a:solidFill>
              </a:rPr>
              <a:t>náklady 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743075" y="5681663"/>
            <a:ext cx="5226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/>
              <a:t>0     I                    II                    III                       IV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735013" y="5681663"/>
            <a:ext cx="98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/>
              <a:t>stadium</a:t>
            </a:r>
          </a:p>
          <a:p>
            <a:r>
              <a:rPr lang="cs-CZ"/>
              <a:t>nemoci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 rot="16200000">
            <a:off x="732632" y="3812381"/>
            <a:ext cx="874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000"/>
              <a:t>přežití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1211</Words>
  <Application>Microsoft Office PowerPoint</Application>
  <PresentationFormat>Předvádění na obrazovce (4:3)</PresentationFormat>
  <Paragraphs>298</Paragraphs>
  <Slides>25</Slides>
  <Notes>2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7" baseType="lpstr">
      <vt:lpstr>Motiv sady Office</vt:lpstr>
      <vt:lpstr>Graf</vt:lpstr>
      <vt:lpstr>Zhoubné nádory a senioři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Webové portály projektů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</vt:vector>
  </TitlesOfParts>
  <Company>Masaryk Memorial Cancer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Zhoubné nádory a senioři</dc:title>
  <dc:creator>zaloudik</dc:creator>
  <cp:lastModifiedBy>zaloudik</cp:lastModifiedBy>
  <cp:revision>15</cp:revision>
  <dcterms:created xsi:type="dcterms:W3CDTF">2017-04-09T17:46:43Z</dcterms:created>
  <dcterms:modified xsi:type="dcterms:W3CDTF">2017-04-10T05:39:28Z</dcterms:modified>
</cp:coreProperties>
</file>