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7" r:id="rId5"/>
    <p:sldId id="259" r:id="rId6"/>
    <p:sldId id="261" r:id="rId7"/>
    <p:sldId id="262" r:id="rId8"/>
    <p:sldId id="342" r:id="rId9"/>
    <p:sldId id="338" r:id="rId10"/>
    <p:sldId id="339" r:id="rId11"/>
    <p:sldId id="301" r:id="rId12"/>
    <p:sldId id="302" r:id="rId13"/>
    <p:sldId id="303" r:id="rId14"/>
    <p:sldId id="304" r:id="rId15"/>
    <p:sldId id="324" r:id="rId16"/>
    <p:sldId id="343" r:id="rId17"/>
    <p:sldId id="305" r:id="rId18"/>
    <p:sldId id="306" r:id="rId19"/>
    <p:sldId id="307" r:id="rId20"/>
    <p:sldId id="340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21" r:id="rId32"/>
    <p:sldId id="322" r:id="rId33"/>
    <p:sldId id="293" r:id="rId34"/>
    <p:sldId id="280" r:id="rId35"/>
    <p:sldId id="282" r:id="rId3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D1000B-4D76-4C64-9598-F22432C24BA4}">
          <p14:sldIdLst>
            <p14:sldId id="257"/>
            <p14:sldId id="259"/>
            <p14:sldId id="261"/>
            <p14:sldId id="262"/>
            <p14:sldId id="342"/>
            <p14:sldId id="338"/>
            <p14:sldId id="339"/>
            <p14:sldId id="301"/>
            <p14:sldId id="302"/>
            <p14:sldId id="303"/>
            <p14:sldId id="304"/>
            <p14:sldId id="324"/>
            <p14:sldId id="343"/>
            <p14:sldId id="305"/>
            <p14:sldId id="306"/>
            <p14:sldId id="307"/>
            <p14:sldId id="340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21"/>
            <p14:sldId id="322"/>
            <p14:sldId id="293"/>
            <p14:sldId id="280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nosová Lenka Mgr. (MPSV)" initials="RLM" lastIdx="5" clrIdx="0"/>
  <p:cmAuthor id="1" name="Vimpelová Lucie Ing." initials="VL" lastIdx="10" clrIdx="1"/>
  <p:cmAuthor id="2" name="Valová Kristýna Bc. (MPSV)" initials="VKB(" lastIdx="1" clrIdx="2"/>
  <p:cmAuthor id="3" name="Sýkorová Miluše Mgr. (MPSV)" initials="SMM(" lastIdx="1" clrIdx="3">
    <p:extLst>
      <p:ext uri="{19B8F6BF-5375-455C-9EA6-DF929625EA0E}">
        <p15:presenceInfo xmlns:p15="http://schemas.microsoft.com/office/powerpoint/2012/main" userId="S::miluse.sykorova@mpsv.cz::eb9e1562-b0a2-4e8e-8ce5-359674067c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7C7F4-F194-4BB7-9999-6CE0CAD0AA21}" v="48" dt="2020-10-13T14:46:02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1698" autoAdjust="0"/>
  </p:normalViewPr>
  <p:slideViewPr>
    <p:cSldViewPr>
      <p:cViewPr varScale="1">
        <p:scale>
          <a:sx n="52" d="100"/>
          <a:sy n="52" d="100"/>
        </p:scale>
        <p:origin x="6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A5D9-7F93-4F80-9213-F382426CBE42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D8A3B-00A0-4306-A9ED-7304E765D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E9DD122-E565-40EA-B580-FF8FAF17794A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992E2AC2-7D4F-44A3-B4E1-18907BAC6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1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F064480-4628-44FC-8C3E-CA66249040B6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859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7458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114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4146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Zahraniční cesty – lze zahrnout do projektu, ale hradit z kofinancování.</a:t>
            </a:r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759606B-8C83-4F29-A1FF-83E85C0C41EE}" type="slidenum">
              <a:rPr lang="cs-CZ" altLang="cs-CZ" smtClean="0">
                <a:latin typeface="Times New Roman" pitchFamily="18" charset="0"/>
              </a:rPr>
              <a:pPr/>
              <a:t>31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D841547-3CB9-4E02-B90A-9713C6FFF4CE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4FBD8FB-B519-4DA2-8B72-7933A00F8471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DFCEC46-EF9A-49F4-9C6A-8503EFE95A42}" type="slidenum">
              <a:rPr lang="cs-CZ" altLang="cs-CZ" smtClean="0">
                <a:latin typeface="Times New Roman" pitchFamily="18" charset="0"/>
              </a:rPr>
              <a:pPr/>
              <a:t>3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D1C4315-0B34-4F56-9CA4-AC64FABE0802}" type="slidenum">
              <a:rPr lang="cs-CZ" altLang="cs-CZ" smtClean="0">
                <a:latin typeface="Times New Roman" pitchFamily="18" charset="0"/>
              </a:rPr>
              <a:pPr/>
              <a:t>4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B8FD596-28A0-4DAC-9889-36DFD4922D3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45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954DEE3-17DF-4F95-B32C-19AB1721B71E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71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6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8CB-27B2-4D86-95E6-68D468A8C665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3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750-7037-46CB-B135-F73058BBE163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955D-39A6-46DF-AD6B-5A061C2A47FD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7638-5B52-4C4E-887F-7A8DD8C26116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D2F4-D127-4D84-BF21-8F89EC4EADE8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1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8D42-A73E-4ACA-BE14-F989E2A61FF3}" type="datetime1">
              <a:rPr lang="cs-CZ" smtClean="0"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8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1C96-DEA4-434D-817E-B6E79EA9F767}" type="datetime1">
              <a:rPr lang="cs-CZ" smtClean="0"/>
              <a:t>20.05.2021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35C-5073-4086-8BE5-EB3E1DF5FD27}" type="datetime1">
              <a:rPr lang="cs-CZ" smtClean="0"/>
              <a:t>20.05.2021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6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4219-2A67-43E4-BC8C-43E8D8B868CE}" type="datetime1">
              <a:rPr lang="cs-CZ" smtClean="0"/>
              <a:t>20.05.2021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3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3F42-4C03-436C-B4CA-89F7B6EDF693}" type="datetime1">
              <a:rPr lang="cs-CZ" smtClean="0"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9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F34-D4B0-4189-A795-DC504300B4A3}" type="datetime1">
              <a:rPr lang="cs-CZ" smtClean="0"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8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239AC-B2A3-48EC-8F0B-93BCB9439ED4}" type="datetime1">
              <a:rPr lang="cs-CZ" smtClean="0"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Odbor sociálních služeb a sociální práce (22), MPSV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psv.cz/dotacni-rizeni-pro-rok-202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vua@mpsv.cz" TargetMode="External"/><Relationship Id="rId2" Type="http://schemas.openxmlformats.org/officeDocument/2006/relationships/hyperlink" Target="mailto:hotline.oknouze@oksystem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klara.holanova@mpsv.cz" TargetMode="External"/><Relationship Id="rId4" Type="http://schemas.openxmlformats.org/officeDocument/2006/relationships/hyperlink" Target="mailto:miluse.sykorova@mpsv.cz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sv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miluse.sykorova@mpsv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vua@mpsv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otline.oknouze@oksystem.cz" TargetMode="External"/><Relationship Id="rId2" Type="http://schemas.openxmlformats.org/officeDocument/2006/relationships/hyperlink" Target="https://www.mpsv.cz/web/cz/aplikace-oksluzby-seni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411760" y="1500600"/>
            <a:ext cx="6624736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Prezentace pro žadatele aktuální změny k národnímu dotačnímu titulu 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„ Podpora veřejně účelných aktivit seniorských a </a:t>
            </a:r>
            <a:r>
              <a:rPr lang="cs-CZ" altLang="cs-CZ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proseniorských</a:t>
            </a: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organizaci s celostátní působností“ pro rok 2021</a:t>
            </a:r>
          </a:p>
          <a:p>
            <a:pPr algn="ctr">
              <a:spcBef>
                <a:spcPct val="50000"/>
              </a:spcBef>
              <a:buNone/>
            </a:pPr>
            <a:endParaRPr lang="en-US" altLang="cs-CZ" sz="18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cs-CZ" sz="2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051720" y="4437063"/>
            <a:ext cx="73850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sz="2400" b="1" dirty="0">
                <a:solidFill>
                  <a:srgbClr val="000066"/>
                </a:solidFill>
                <a:latin typeface="Arial" charset="0"/>
              </a:rPr>
              <a:t>Oddělení kontrol a veřejnosprávních činností</a:t>
            </a:r>
            <a:r>
              <a:rPr lang="cs-CZ" sz="2400" dirty="0"/>
              <a:t> </a:t>
            </a:r>
            <a:r>
              <a:rPr lang="cs-CZ" sz="2000" dirty="0"/>
              <a:t>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cs-CZ" altLang="cs-CZ" sz="2000" dirty="0">
                <a:latin typeface="Times New Roman" pitchFamily="18" charset="0"/>
              </a:rPr>
              <a:t> 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E6DAD6-1CCD-4D1A-8DA2-B9BA71A42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70105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 dotačního programu MPSV na podporu seniorů pro rok 2021 </a:t>
            </a:r>
            <a:b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se zařazují žádosti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podané nejpozději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  30 dnů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 vyhlášení dotačního řízení. Po tomto datu bude přístup do systému pro vkládání dalších žádostí uzavřen. Odbor sociálních služeb a sociální práce si vyhrazuje právo uvedený termín v případě nutnosti prodloužit. </a:t>
            </a:r>
            <a:endParaRPr lang="cs-CZ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Jeden žadatel si může podat jednu žádost o přidělení dotace na nejvýše dva projekty. V případě, že je žadatel o dotaci zastřešující organizací a žádá si o přidělení dotace v pro programu podpory střešních organizací, může současně podat jednu žádost na jeden projekt i v rámci programu VÚA.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Žadatel musí v žádosti o dotaci zřetelně vypsat pouze aktivity na které žádá dotaci od MPSV. </a:t>
            </a:r>
          </a:p>
          <a:p>
            <a:endParaRPr lang="cs-CZ" sz="20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4F9C-3328-47E9-B1DF-EA1B0962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95479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Povinné přílohy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19"/>
          </a:xfrm>
        </p:spPr>
        <p:txBody>
          <a:bodyPr>
            <a:normAutofit fontScale="25000" lnSpcReduction="20000"/>
          </a:bodyPr>
          <a:lstStyle/>
          <a:p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aktuální verze dokladu potvrzujícího vznik NNO</a:t>
            </a: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informace podle § 14 odst. 3 písm. e)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zákona o rozpočtových pravidel, o podílech v právnických osobách</a:t>
            </a:r>
            <a:endParaRPr lang="cs-CZ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-nadace,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nadační fondy předloží kromě výpisu z veřejného rejstříku i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nadační listinu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-identifikace bankovního účtu,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na který bude složena dotace,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potvrzený bankou a statutárním zástupcem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organizace, uvedené potvrzení musí být z aktuální doby (staré nejdéle 3 měsíce); </a:t>
            </a:r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znamená razítko organizace a podpis statutárního zástupce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 zastřešující organizace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(resp. žadatel v podprogramu 2.2) současně dokládá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aktuální výpis/seznam svých členů s uvedením kraje jejich působnosti (členskou základnu) a doklad o zřízení či fungování kontrolní komise (např. zápis z jednání komise)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ne starší než 3 měsíce zpětně od data podání žádosti.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Tyto přílohy podléhají formálnímu hodnocení, které předchází hodnocení interního </a:t>
            </a: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 externího hodnotitele. V případě nedoložení všech příloh bude žadatel vyzván k dodání.</a:t>
            </a:r>
          </a:p>
          <a:p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6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43FC08-C005-4C36-A3D0-C7CA959B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42942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Nová povinná příloha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Informace podle § 14 odst. 3 písm. e) zákona o rozpočtových pravidel, o podílech v právnických osobách – formulář je k dispozici na webu</a:t>
            </a:r>
          </a:p>
          <a:p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Uveďte informace o: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1) osobách jednajících jménem žadatele s uvedením, zda jednají jako jeho statutární orgán, nebo jednají na základě udělené plné moci: 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(Jméno a příjmení statutárního zástupce Vaší organizace)</a:t>
            </a:r>
          </a:p>
          <a:p>
            <a:pPr lvl="0"/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osobách s podílem v této právnické osobě: (Pokud nemá jiná právnická osoba vlastnický podíl ve Vaší organizaci, uveďte „Žádná právnická osoba nemá vlastnický podíl v právnické osobě NÁZEV ORGANIZACE Pokud má jiná právnická osoba vlastnický podíl ve Vaší organizaci, uveďte její název a výši tohoto podílu</a:t>
            </a:r>
          </a:p>
          <a:p>
            <a:pPr lvl="0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3) osobách, v nichž má žadatel podíl, a o výši tohoto podílu (Pokud Vaše organizace nemá vlastní podíl v jiné společnosti, uveďte „NÁZEV ORGANIZACE nemá vlastnický podíl v žádné právnické osobě“. Pokud Vaše organizace má vlastní podíl v jiné právnické osobě, uveďte název této společnosti a výši tohoto podílu.)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D6B14F-D079-4076-845F-4C8EB43F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36285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F2CC8-8E20-4749-93E4-881D5098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Nepovinné přílohy</a:t>
            </a: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CB938-D248-4D08-AC41-2FA57E69D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Žadatel může zdůraznit potřebnost projektu například: </a:t>
            </a:r>
          </a:p>
          <a:p>
            <a:pPr lvl="0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potvrzením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kraje/obce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 poskytnutí konkrétní částky na projekt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 případě jeho podpory a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vyjádření kraje/obce o tom, zda jsou plánované aktivity součástí komunitního plánování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či jiného strategického regionálního dokumentu.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Toto potvrzení může vydat jak vedení obce, tak i odbor, se kterým žadatel spolupracuje. Za přiložené vyjádření od kraje/obce získá žadatel o dotaci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 bonusových bodů při hodnocení. Při nedoložení žadatel neobdrží žádné body navíc. Jedná se o možnost vylepšení celkového skóre při hodnocení předložené žádosti. Při nedoložení to neznamená, že bude žádost zamítnuta.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EEB49CB0-8A35-4162-AC08-1D170861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663E6B-30FE-4EB4-9EB5-45AF0E7D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671371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50106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Hodnotící kritéria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Hodnotící kritéria:</a:t>
            </a:r>
            <a:endParaRPr lang="cs-CZ" sz="6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      Informace o organizaci (charakteristika, přílohy, zkušenosti)  max. 3 body</a:t>
            </a:r>
          </a:p>
          <a:p>
            <a:pPr fontAlgn="b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Podíl spolufinancování kraje  – vypočítá OK systém max. 5 bodů</a:t>
            </a:r>
          </a:p>
          <a:p>
            <a:pPr fontAlgn="b"/>
            <a:r>
              <a:rPr lang="pl-PL" sz="6400" b="1" dirty="0">
                <a:latin typeface="Arial" panose="020B0604020202020204" pitchFamily="34" charset="0"/>
                <a:cs typeface="Arial" panose="020B0604020202020204" pitchFamily="34" charset="0"/>
              </a:rPr>
              <a:t>Popis projektu a jeho potřebnost max. 10 bodů</a:t>
            </a:r>
            <a:endParaRPr lang="cs-CZ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Specifika cílové skupiny a počet klientů max. 8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Spolupráce s dalšími organizacemi max. 2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Cíle projektu max. 10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Aktivity projektu max. 13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Termíny realizace max. 2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Místa realizace max.  3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Propagace aktivit max. 2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Vyhodnocení úspěšnosti projektu max. 5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Odborná způsobilost realizátora projektu max.  3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Pracovní náplň a kvalifikace jednotlivých pracovníků max. 5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Vzdělávání týmu max. 3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Fungování pracovního týmu max.  2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Přiměřenost personálního zabezpečení k počtu klientů a aktivitám max. 1 bod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Úroveň zpracování rozpočtu max. 5 bodů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Podíl zbytných nákladů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– vypočítá OK systém max. 10 bodů 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Návaznost na síť služeb (dopis obce/kraje formou přílohy) max. 2 body</a:t>
            </a:r>
          </a:p>
          <a:p>
            <a:pPr fontAlgn="b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Přednosti a nedostatky projektu max. 6 bodů</a:t>
            </a:r>
          </a:p>
          <a:p>
            <a:endParaRPr lang="cs-CZ" b="1" dirty="0"/>
          </a:p>
        </p:txBody>
      </p:sp>
      <p:pic>
        <p:nvPicPr>
          <p:cNvPr id="1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0E4842-4316-4720-B430-573FF9CC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28624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560"/>
            <a:ext cx="8001000" cy="945168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 popis projektu a zadání do </a:t>
            </a:r>
            <a:b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Ok systému- bodové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859216" cy="5519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Nápověda je vždy uvedena v aplikaci při vyplňování žádosti.</a:t>
            </a: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- Informace o organizaci (charakteristika, zkušenosti)  max. 3 body</a:t>
            </a: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-Podíl spolufinancování kraje 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vypočítá OK systém a to pouze v hodnocení interního hodnotitele, max. 5 bodů</a:t>
            </a:r>
          </a:p>
          <a:p>
            <a:pPr marL="0" indent="0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-Popis projektu a jeho potřebnost max. 10 bodů 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roč je projekt nutné realizovat, proč by měl být podpořen, jak přispěje k naplnění cílů dotačního programu. 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usí být popsáno podrobně a konkrétně, projekt by měl být podpořen analýzou, studií, statistikou apod.</a:t>
            </a: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- Specifika cílové skupiny a počet klientů max. 8 bodů 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konkrétní popis cílové skupiny a  jejích specifik (na koho je projekt zaměřen), organizace je schopna doložit reálný předpokládaný počet klientů včetně zdůvodnění.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Celkový počet seniorů, kteří se uvedených aktivit  v průběhu roku účastní.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-Spolupráce s dalšími organizacemi max. 2 body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Zde je jasně popsána spolupráce s organizacemi.</a:t>
            </a: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Cíle projektu max. 10 bodů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Cíle musí být jasně a podrobně formulované, měřitelné, reálně dosažitelné. Častým problém je popis aktivity, ne cíl, kterého chce organizace pomocí aktivity dosáhnout. </a:t>
            </a: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- Aktivity projektu max. 13 bodů 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jsou jasně, konkrétně a detailně popsány, kdo je bude lektorovat, kdy, jak často, na koho jsou cíleny. Jejich zaměření odpovídá podporovaným aktivitám dle Metodiky.</a:t>
            </a:r>
          </a:p>
          <a:p>
            <a:pPr marL="0" indent="0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D544F-8159-4D8D-AADA-E9A89DC8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6745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9"/>
            <a:ext cx="8001000" cy="634082"/>
          </a:xfrm>
        </p:spPr>
        <p:txBody>
          <a:bodyPr>
            <a:normAutofit fontScale="90000"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 popis projektu a zadání do </a:t>
            </a:r>
            <a:b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Ok systému- bodové hodnocení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08721"/>
            <a:ext cx="7859216" cy="54120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 Termíny realizace max. 2 body</a:t>
            </a: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– Vysvětleno v komentáři.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 Místa realizace max.  3 body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Zde je jasně vypsáno místo realizace včetně jeho popisu.</a:t>
            </a:r>
          </a:p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 Propagace aktivit max. 2 body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 Z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jasně popsána forma a popis propagace, periodicita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 Vyhodnocení úspěšnosti projektu max. 5 bodů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Vyhodnocení úspěšnosti projektu je popsáno jasně, kvalitativně i kvantitativně ověřitelné, odpovídají náplni projektu.</a:t>
            </a:r>
          </a:p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-Odborná způsobilost realizátora projektu max.  3 body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realizátor a jeho odborná způsobilost i vzdělání jsou popsány konkrétně a jsou odpovídající vzhledem k projektu.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Pracovní náplň a kvalifikace jednotlivých pracovníků max. 5 bodů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Pracovní náplň a kvalifikace jednotlivých pracovníků je u všech pracovníků popsána jasně, konkrétně a odpovídá podporovaných aktivitám projektu. Navrhovaná mzda odpovídá kvalifikaci.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Vzdělávání týmu max. 3 body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Zde je konkrétně popsán název a popis kurzu/školení, kdo se ho bude účastnit, nebo je vysvětleno, z jakého důvodu není uvedeno žádné vzdělávání. 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Fungování pracovního týmu max.  2 body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  Popis způsobu spolupráce, hierarchie pracovního týmu.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Přiměřenost personálního zabezpečení k počtu klientů a aktivitám max. 1 bod</a:t>
            </a:r>
          </a:p>
          <a:p>
            <a:pPr marL="0" indent="0"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- Úroveň zpracování rozpočtu max. 5 bodů -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Všechny položky jsou dostatečně popsány a nejsou nadhodnoceny.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Podíl zbytných nákladů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– vypočítá OK systém a to pouze v hodnocení interního hodnotitele, 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max. 10 bodů 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Návaznost na síť služeb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(dopis obce/kraje formou přílohy) max. 2 body - aktuální dopis obce/kraje obsahuje návaznost na strategický dokument.</a:t>
            </a:r>
          </a:p>
          <a:p>
            <a:pPr marL="0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Přednosti a nedostatky projektu, max. 6 bodů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000" dirty="0"/>
          </a:p>
          <a:p>
            <a:endParaRPr lang="cs-CZ" sz="1000" dirty="0"/>
          </a:p>
          <a:p>
            <a:endParaRPr lang="cs-CZ" sz="1000" b="1" dirty="0"/>
          </a:p>
          <a:p>
            <a:endParaRPr lang="cs-CZ" sz="1000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BARA\MPSV-manualall\pptsablona\pruh.jpg">
            <a:extLst>
              <a:ext uri="{FF2B5EF4-FFF2-40B4-BE49-F238E27FC236}">
                <a16:creationId xmlns:a16="http://schemas.microsoft.com/office/drawing/2014/main" id="{8D300BA8-EDB4-43B0-8A88-41F3F2D2A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37569E-5771-49C2-AABA-08939C07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55588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7BBB9-BD9E-4C93-9ACB-F1084E58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Spolufinancování z krajských a obecních úřadů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0BD5554-E1AE-4A3E-9AC9-7FDDD2F1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436" y="1535113"/>
            <a:ext cx="3663951" cy="639762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Bodové hodnocení pří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splufinancování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0232B-28E6-4BF6-8669-23338C3E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44453"/>
            <a:ext cx="4040188" cy="368171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hodnocení budou bodově zvýhodněny projekty organizací, jejichž projekty byly v předchozích letech z krajských či obecních úřadů a to podle průměrné spoluúčasti na projektu za poslední 2roky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%.</a:t>
            </a:r>
          </a:p>
          <a:p>
            <a:endParaRPr lang="cs-CZ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F141968-39D6-4810-B46E-BA3748461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Vyjádření v % účasti za poslední 2 roky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5E4E986-8F07-41FE-8855-11618EB13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48013"/>
              </p:ext>
            </p:extLst>
          </p:nvPr>
        </p:nvGraphicFramePr>
        <p:xfrm>
          <a:off x="4645025" y="2444453"/>
          <a:ext cx="4041776" cy="3412135"/>
        </p:xfrm>
        <a:graphic>
          <a:graphicData uri="http://schemas.openxmlformats.org/drawingml/2006/table">
            <a:tbl>
              <a:tblPr firstRow="1" firstCol="1" bandRow="1"/>
              <a:tblGrid>
                <a:gridCol w="2363620">
                  <a:extLst>
                    <a:ext uri="{9D8B030D-6E8A-4147-A177-3AD203B41FA5}">
                      <a16:colId xmlns:a16="http://schemas.microsoft.com/office/drawing/2014/main" val="2086108046"/>
                    </a:ext>
                  </a:extLst>
                </a:gridCol>
                <a:gridCol w="1678156">
                  <a:extLst>
                    <a:ext uri="{9D8B030D-6E8A-4147-A177-3AD203B41FA5}">
                      <a16:colId xmlns:a16="http://schemas.microsoft.com/office/drawing/2014/main" val="1365207130"/>
                    </a:ext>
                  </a:extLst>
                </a:gridCol>
              </a:tblGrid>
              <a:tr h="923750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Spolufinancování projektu (v %)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bodů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861227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bodů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531490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1 % - 9 %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496824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 - 19 %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329483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 - 29 %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175987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 a více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bodů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821389"/>
                  </a:ext>
                </a:extLst>
              </a:tr>
            </a:tbl>
          </a:graphicData>
        </a:graphic>
      </p:graphicFrame>
      <p:pic>
        <p:nvPicPr>
          <p:cNvPr id="8" name="Picture 5" descr="C:\BARA\MPSV-manualall\pptsablona\pruh.jpg">
            <a:extLst>
              <a:ext uri="{FF2B5EF4-FFF2-40B4-BE49-F238E27FC236}">
                <a16:creationId xmlns:a16="http://schemas.microsoft.com/office/drawing/2014/main" id="{6AD01F6E-D219-4036-841B-F668134E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FB061-7752-4B57-AA32-C367B691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037263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aktuální změny pro rok 2021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7638"/>
            <a:ext cx="8299376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Dotaci lze poskytnout maximálně do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výše 80 % rozpočtovaných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výdajů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na schválený projekt, přičemž na úhradu zbylých 20 % celkových nákladů na uskutečnění schváleného projektu je příjemce povinen zajistit  finanční prostředky z jiných zdrojů než dotace činnost dobrovolníků lze zahrnout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 výše 5 %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celkových nákladů/výdajů projektu. Pro výpočet výše hodnoty dobrovolnické činnosti se stanovuje hodinová sazba ve výši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212 Kč/hod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Dlouhodobý majetek do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25 tis. Kč.</a:t>
            </a:r>
          </a:p>
          <a:p>
            <a:pPr marL="0" lvl="0" indent="0" algn="just">
              <a:buNone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Poskytovatel dotace může uzavřít s žadatelem smlouvu o spolupráci s cílem realizovat víceleté projekty, které naplňují priority schválené vládou. Uzavření této smlouvy není dotčeno žádné ustanovení rozpočtových pravidel a nezakládá právní nárok na poskytnutí dotace v dalších letech. </a:t>
            </a:r>
          </a:p>
          <a:p>
            <a:pPr marL="0" lvl="0" indent="0" algn="just">
              <a:buNone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1519C88B-E8C0-4A16-9352-5C9A622A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10305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4557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85921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Obecně: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Dotace se poskytují jen na úhradu nezbytně nutných výdajů na realizaci projektu.</a:t>
            </a: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Rozpočet projektu uvedený v žádosti o dotaci je odhadem celkových nákladů projektu.. 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 rozpočtu projektu nesmí být zakalkulován zisk.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Rozpočet projektu musí být rozepsán do jednotlivých položek, aby z něj bylo zřejmé, jaké náklady jsou v projektu plánovány.</a:t>
            </a:r>
          </a:p>
          <a:p>
            <a:pPr lvl="0"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Povinností žadatele při psaní projektu je především využívat pole „komentář k nákladům“ ve formuláři žádosti o dotaci.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 rámci DPČ lze nárokovat částku max. 250 Kč/hod.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Změny upraveného rozpočtu –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písemnou formou a zároveň </a:t>
            </a:r>
            <a:b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 OK systému do </a:t>
            </a:r>
            <a:r>
              <a:rPr lang="cs-CZ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 prosince. 2021</a:t>
            </a:r>
            <a:endParaRPr lang="cs-CZ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54843862-E139-4940-B680-C6480AE7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93397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 dirty="0">
                <a:latin typeface="Arial" charset="0"/>
                <a:cs typeface="Arial" charset="0"/>
              </a:rPr>
              <a:t>Cíl a účel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1438"/>
            <a:ext cx="8001000" cy="4784725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Cílem dotačního programu je podpora služeb pro seniory, které spočívají v hájení zájmů a práv seniorů a aktivitách směřujících ke společenskému uplatnění. </a:t>
            </a:r>
          </a:p>
          <a:p>
            <a:pPr>
              <a:defRPr/>
            </a:pPr>
            <a:endParaRPr lang="cs-CZ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Veřejně účelné aktivity mají podporovat samostatnost a soběstačnost seniorů v jejich přirozeném prostředí a posilovat jejich potenciál tak, aby vedl ke zkvalitnění jejich života. Umožnit aktivně se podílet na dění ve společnosti. Zkvalitňovat vztahy v rodině, zmírnit osamělost a předcházet krizovým situacím.</a:t>
            </a:r>
          </a:p>
          <a:p>
            <a:pPr algn="just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Žadatel do tohoto dotačního programu nesmí žádat o financování takových aktivit, které jsou financovány ze strukturálních fondů EU/EHP nebo jiných existujících programů, které jsou financované ze státního rozpočtu resp. nesmí z více veřejných zdrojů financovat stejnou činnost vícekrát. </a:t>
            </a:r>
          </a:p>
          <a:p>
            <a:pPr>
              <a:defRPr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Podporované oblasti v roce 2021:</a:t>
            </a:r>
          </a:p>
          <a:p>
            <a:pPr marL="0" indent="0">
              <a:buNone/>
              <a:defRPr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I.     Program na podporu veřejně účelných aktivit seniorských a </a:t>
            </a:r>
            <a:r>
              <a:rPr lang="cs-CZ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 organizací</a:t>
            </a:r>
          </a:p>
          <a:p>
            <a:pPr marL="400050" indent="-400050">
              <a:buAutoNum type="romanUcPeriod" startAt="2"/>
              <a:defRPr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Program na podporu kapacit střešních seniorských a </a:t>
            </a:r>
            <a:r>
              <a:rPr lang="cs-CZ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 organizací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706BEE-E6E3-4594-9E8F-8063EF1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615499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3600" y="77628"/>
            <a:ext cx="8229600" cy="80370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2400" b="1" dirty="0">
                <a:latin typeface="Arial" charset="0"/>
                <a:cs typeface="Arial" charset="0"/>
              </a:rPr>
            </a:br>
            <a:r>
              <a:rPr lang="cs-CZ" altLang="cs-CZ" sz="2400" b="1" dirty="0">
                <a:latin typeface="Arial" charset="0"/>
                <a:cs typeface="Arial" charset="0"/>
              </a:rPr>
              <a:t>Rozpočet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827584" y="857656"/>
            <a:ext cx="7951340" cy="52918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Rozpočet projektu musí splňovat následující požadavky:</a:t>
            </a:r>
          </a:p>
          <a:p>
            <a:pPr marL="0" indent="0" algn="ctr">
              <a:buNone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rozpočet projektu musí být sestaven v souladu s kritérii účelnosti, hospodárnosti a efektivnosti (3E),</a:t>
            </a: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požadavek na úhradu nepřímých nákladů včetně mzdových nákladů technickohospodářských zaměstnanců může tvořit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maximálně 14 %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celkového požadavku na dotaci,</a:t>
            </a: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dotaci lze poskytnout maximálně do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výše 80 % rozpočtovaných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výdajů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na schválený projekt (včetně finančních prostředků z jiných orgánů státní správy). Úhradu zbylých 20 % celkových nákladů je příjemce povinen zajistit z jiných zdrojů než ze státního rozpočtu,</a:t>
            </a: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činnost dobrovolníků lze zahrnout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 výše 5 %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celkových nákladů/výdajů projektu. Pro výpočet výše hodnoty dobrovolnické činnosti se stanovuje hodinová sazba ve výši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212 Kč/hod,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schválený projekt – realizace od 1. ledna do 31. prosince 2021,</a:t>
            </a: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dotaci lze použít i na výdaje, které byly uskutečněny před datem vydání rozhodnutí a které prokazatelně souvisí s účelem dotace, nejdříve však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 1. ledna roku, na který je dotace poskytována.</a:t>
            </a:r>
          </a:p>
          <a:p>
            <a:pPr marL="0" indent="0">
              <a:buNone/>
            </a:pPr>
            <a:b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246188" y="6165850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14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0E1FBB-8FD9-4169-A0A8-600C114F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739355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1124744"/>
            <a:ext cx="7600950" cy="50776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ctr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Struktura rozpočtu projektu 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hangingPunc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Provozní náklady</a:t>
            </a: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Náklady nezbytné pro realizaci projektu, které jsou identifikovatelné, účetně evidované, ověřitelné, podložené originálními dokumenty a uvedené v rozpočtu schválené žádosti.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hangingPunc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Materiálové náklady</a:t>
            </a:r>
          </a:p>
          <a:p>
            <a:pPr algn="just" hangingPunct="0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Vybavení, zařízení, dlouhodobý majetek (do 25 tis. Kč),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PC sestava, odborné publikace, tiskoviny a výukové materiály, výdaje za PHM apod.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Zařízení a vybavení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Vybavení či zařízení hmotné povahy, nehmotný majetek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(do 60 tis. Kč)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CB5E8C-A3B0-42CD-87CB-D943A792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874569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980728"/>
            <a:ext cx="7600950" cy="5221635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ctr" hangingPunct="0">
              <a:buNone/>
            </a:pP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Nemateriálové náklady</a:t>
            </a:r>
          </a:p>
          <a:p>
            <a:pPr marL="0" indent="0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Nákup služeb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 spojené s dodáním služeb (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musí být pro projekt nezbytné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- výdaje plynoucí z uzavřených smluv s dodavateli nesmí u projektů převýšit 70 % způsobilých přímých výdajů projektu)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pronájem prostor a energií (vodné, stočné, elektřina, plyn)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lektorské či poradenské služby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služby právního či ekonomického rázu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lze čerpat příspěvek na ubytování pro klienty v rámci jedné akce za rok a to max. do výše 60 000,- Kč, kdy příspěvek na osobu nesmí přesáhnout 200,- Kč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proplacení telekomunikačních služeb, služeb pošt, internetového připojení, školení a kurzů apod.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NNO může do své spoluúčasti na projektu zahrnout i práci dobrovolníků, kteří mají uzavřenou smlouvu o výkonu dobrovolnické služby s akreditovanou vysílací organizací, jejich činnost může zahrnout do spolufinancování projektu a to do výše 5% celkových rozpočtových nákladů/výdajů</a:t>
            </a:r>
          </a:p>
          <a:p>
            <a:pPr marL="0" indent="0" algn="just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Opravy a udržování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 na rozpočtové položky opravy a udržování jsou způsobilé pouze tehdy, pokud cena všech úprav či údržby v jednom zdaňovacím období nepřesáhne v úhrnu 40 000 Kč.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Cestovní náhrady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pracovní cesty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76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327FC0-E978-4CAA-86CD-8DAF4E78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63055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06896" y="620688"/>
            <a:ext cx="8229600" cy="5904656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just" hangingPunct="0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lvl="0"/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nové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mzdové náklady. Z poskytnuté dotace lze hradit obvyklou mzdu zaměstnance v daném místě včetně sociálního a zdravotního pojištění. Pro orientační hodnocení lze využít odměňování v platové sféře dle příslušných předpisů nebo průměrnými či mediánovými hodnotami odměňování dle Informačního systému o průměrném výdělku (ISPV) 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čas skutečně strávený realizací projektu je třeba dokladovat pracovními výkazy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jednotlivých osob zapojených do realizace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u aktivit je nutné vyplnit prezenční listiny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zahrnující název aktivity, jméno zaměstnance (lektora), jméno, příjmení a podpis účastníků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Rozsah práce na projektu je třeba uvést v pracovní smlouvě, dohodách a jejich změnách.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Pokud žadatel při zpracování dotační žádosti ještě jmenovitě nezná pracovníka, který by měl personálně zajistit některou z aktivit, je povinen uvést v tabulce rozpočtu v dotační žádosti jeho pracovní pozici , výši úvazku nebo počet hodin, požadovanou kvalifikaci, vzdělání a pracovní náplň.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Jeden zaměstnanec nemůže být zaměstnán na projektech spolufinancovaných ze státního rozpočtu na více než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1,2 úvazku celkem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dovolená musí být čerpána v souladu se zákoníkem práce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z dotačních prostředků lze rovněž hradit náhradu mzdy po dobu prvních 14 kalendářních dnů dočasné pracovní neschopnosti nebo karantény, kterou platí zaměstnavatel. </a:t>
            </a:r>
          </a:p>
          <a:p>
            <a:pPr>
              <a:defRPr/>
            </a:pP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19DFE5-2203-4BAF-8A4E-0A76F067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45956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429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4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27584" y="808932"/>
            <a:ext cx="7960406" cy="550966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Nepřímé náklady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jsou náklady projektu, které nejsou nebo nemohou být přímo spojené s konkrétní aktivitou daného projektu. Požadavek na úhradu nepřímých nákladů včetně mzdových nákladů technickohospodářských zaměstnanců může tvořit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maximálně 14 %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celkového požadavku na dotaci, po přidělení dotace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se 14% podíl nepřímých nákladů stanovuje z výše přidělené dotace.</a:t>
            </a: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Za nepřímý náklad  je považována vždy jen ta část z uvedených nákladů, která nesouvisí přímo s činnostmi či aktivitami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uvedenými v žádosti o dotaci,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ale je spojena s administrací a technickoprovozním zajištěním projektu. 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kancelářské potřeby, vybavení (DHM do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25 tis. Kč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nesouvisející přímo s realizací aktivit (nábytek, PC sestava apod.), telekomunikační služby, internet, právní a účetní služby, které jsou spojeny s administrací projektu, DNM</a:t>
            </a:r>
            <a:r>
              <a:rPr lang="cs-CZ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 60 tis. Kč (např. software), mzdy technickohospodářských zaměstnanců (zaměstnanec, který se svou činností přímo nepodílí na realizaci schváleného projektu), zajištění tisku, propagačních materiálů pro publicitu projektu</a:t>
            </a:r>
          </a:p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23A490-701E-4567-9C63-5EA3031D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369647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5"/>
            <a:ext cx="7744916" cy="45788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cs-CZ" sz="4500" dirty="0"/>
          </a:p>
          <a:p>
            <a:pPr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 jsou způsobilé pro financování v oblasti podpory seniorů, jestliže splňují všechny následující podmínky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typ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vynaložen na činnosti v souladu s cílem příslušné dotační oblasti;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účel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nezbytný pro realizaci projektu a musí mít přímou vazbu na projekt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datum uskutečnění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od 1. 1. 2021 do 31. 12. 2021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pokud organizace neuplatní nárok na odpočet daně z přidané hodnoty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, je daň z přidané hodnoty jejím způsobilým nákladem/výdajem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evidence a prokazování uskutečněného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skutečně vzniknout, být vynaložen, zaznamenán na bankovních účtech příjemce nebo v pokladní knize finanční podpory, být identifikovatelný a kontrolovatelný a musí být doložitelný originály účetních dokladů. Každý originál relevantního účetního dokladu je příjemce dotace povinen označit značkou „MPSV“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efektivita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přiměřený (musí odpovídat cenám v čase a místě obvyklým)</a:t>
            </a:r>
            <a:r>
              <a:rPr lang="cs-CZ" sz="6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 musí být vynaložen v souladu s hospodárností, účelností a efektivitou</a:t>
            </a:r>
          </a:p>
          <a:p>
            <a:pPr marL="0" indent="0" algn="just">
              <a:buNone/>
            </a:pP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/>
              <a:t> </a:t>
            </a:r>
            <a:endParaRPr lang="cs-CZ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04900" y="6130555"/>
            <a:ext cx="74676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815FB9-6DF0-4949-BAF3-8FF36A80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282297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99592" y="908720"/>
            <a:ext cx="7672908" cy="529364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Nezpůsobilé výdaje  (1)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pořízení nebo technické zhodnocení dlouhodobého hmotného </a:t>
            </a: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 nehmotného majetku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náklady spadající pod účtovou skupinu číslo 53, 54, 55 a 58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reprezentaci (tj. na pohoštění, dary a obdobná plnění)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odměny funkcionářů (např. na odměny členů statutárních orgánů a dalších orgánů právnických osob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odstupné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příspěvky na penzijní připojištění, životní pojištění, dary k životním jubileím, příspěvky na rekreaci apod.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finanční leasing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zahraniční pracovní cesty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výzkum a vývoj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rekondiční a rekreační pobyty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provedení účetního auditu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DPH, o jejíž vrácení je možné podle příslušného právního předpisu žádat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úroky z prodlení, odpisy nedobytných pohledávek, úroky, škody apod.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sz="6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9E58E0-6289-4418-86C9-A5408EAA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735102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2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7744916" cy="5221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Nezpůsobilé výdaje (2)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 na právní spory , výdaje na uhrazení soudního poplatku apod.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výdaje, které nelze účetně doložit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platby příspěvků do soukromých penzijních fondů;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mzdové náklady na zdravotní péči poskytovanou zdravotnickými pracovníky a výdaje na zdravotní materiál a výdaje za zdravotnický materiál</a:t>
            </a:r>
          </a:p>
          <a:p>
            <a:pPr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správní poplatky (výpis z katastru nemovitostí, výpis z obchodního rejstříku apod.)</a:t>
            </a:r>
          </a:p>
          <a:p>
            <a:pPr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nákupy vozidel, infrastruktury, nemovitostí a pozemků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výdaje, které jsou součástí likvidace společnosti, preventivní lékařské prohlídky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náhrady mzdy, platu nebo odměny z dohod o pracích konaných mimo pracovní poměr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nájemné, kdy je žadatel vlastníkem nemovitosti nebo ji užívá zdarma; 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pobytové akce (ubytování, doprava apod.) s výjimkou hrazení </a:t>
            </a:r>
            <a:r>
              <a:rPr lang="cs-CZ" sz="6400" dirty="0" err="1">
                <a:latin typeface="Arial" panose="020B0604020202020204" pitchFamily="34" charset="0"/>
                <a:cs typeface="Arial" panose="020B0604020202020204" pitchFamily="34" charset="0"/>
              </a:rPr>
              <a:t>lektorného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na těchto akcích</a:t>
            </a:r>
          </a:p>
          <a:p>
            <a:pPr lvl="0" algn="just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stravné</a:t>
            </a:r>
          </a:p>
          <a:p>
            <a:pPr lvl="0"/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 spojené s přípravou projektu (platby konzultantům, kteří pomáhají s vyplňováním žádostí o finanční podporu)</a:t>
            </a: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D11737-9445-4A17-BCD8-37FF6515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62419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Hodnotící proces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Podané žádosti jsou hodnoceny dvěma hodnotiteli a to interním a externím z řad odborníků z oblasti politiky stárnutí, kteří bodově i slovně ohodnotí jednotlivé části projektu viz. hodnotící kritéria.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Předběžné výsledky – pouze škály podle celkových získaných bodů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Návrh dotační komise, rozhodnutí  NM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Výsledky budou uveřejněny na webových stránkách MPSV v sekci Senior, v záložce Národní dotační tituly a v rámci internetové aplikace.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Příjemce dotace je povinen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7 dnů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 vyhlášení výsledků prostřednictvím webu MPSV: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https://www.mpsv.cz/dotacni-rizeni-pro-rok-2021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v aplikaci OK služby Senior, vyplnit v rámci internetové aplikace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upravený rozpočet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dle přidělené dotace.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Žadatel přizpůsobí výši přidělené dotace rovněž indikátory projektu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(počet přednášek atd.). Upravený rozpočet je přílohou vydaného rozhodnutí a je závazný pro daný rok.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Vydání rozhodnutí a výplata dotace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je poskytnuta do konce března v roce na který byla schválena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67235C-3867-40F7-A55B-D6447C30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593395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Povinnosti příjemců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073427"/>
          </a:xfrm>
        </p:spPr>
        <p:txBody>
          <a:bodyPr>
            <a:normAutofit fontScale="85000" lnSpcReduction="10000"/>
          </a:bodyPr>
          <a:lstStyle/>
          <a:p>
            <a:pPr algn="just"/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Změny upraveného rozpočtu lze provádět jen ve výjimečných případech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přičemž takové změny podléhají schválení ŘO sociálních služeb a sociální práce vždy písemnou formou a zároveň se tato změna zadá do aplikace OK systému 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5. prosince 2021. 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Ostatní změny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které nezasahují do rozpočtu např. týkající se personálních změn oznámí příjemce dotace písemnou formou poskytovateli a tyto skutečnosti zadá do OK systému senior, změny týkající se realizace aktivit nezadává do OK systému pouze oznámí písemnou formou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Vyúčtování přidělené dotace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na rok 2021 bude předloženo do </a:t>
            </a:r>
            <a:r>
              <a:rPr lang="cs-C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ledna 2022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Nevyčerpané finanční prostředky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je nezbytné vrátit spolu s vyúčtováním dotace nejpozději do 30 dnů od oznámení o odstoupení od projektu nebo jeho ukončení, pokud se projekt neuskuteční, nebo je ukončen v průběhu roku, a to na následující číslo účtu MPSV 6015- 2229001/0710 (jako VS uvede organizace své IČ, text pro příjemce: vratka-dotace VÚA, č. projektu). Po té změnu zapíše do aplikace OK služby – senior „výše vzdání se dotace“.</a:t>
            </a:r>
            <a:endParaRPr lang="cs-CZ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Výroční zpráva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bude předložena do 14.7. u dotací nad 1 mil. Kč musí být doložena i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zpráva od auditora</a:t>
            </a: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publicita: logo MPSV a „NDT Senior“.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82615B-51B1-46A4-A7E7-C9969CF0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42622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685800" y="136525"/>
            <a:ext cx="8001000" cy="1060227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latin typeface="Arial" charset="0"/>
                <a:cs typeface="Arial" charset="0"/>
              </a:rPr>
              <a:t>I.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Podprogram na podporu veřejně účelných aktivit seniorských a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organizací– příklady podporovaných aktivit</a:t>
            </a:r>
            <a:endParaRPr lang="cs-CZ" altLang="cs-CZ" sz="2400" b="1" dirty="0">
              <a:latin typeface="Arial" charset="0"/>
              <a:cs typeface="Arial" charset="0"/>
            </a:endParaRPr>
          </a:p>
        </p:txBody>
      </p:sp>
      <p:sp>
        <p:nvSpPr>
          <p:cNvPr id="3078" name="Zástupný symbol pro obsah 2"/>
          <p:cNvSpPr>
            <a:spLocks noGrp="1"/>
          </p:cNvSpPr>
          <p:nvPr>
            <p:ph idx="1"/>
          </p:nvPr>
        </p:nvSpPr>
        <p:spPr>
          <a:xfrm>
            <a:off x="675184" y="1340768"/>
            <a:ext cx="8280400" cy="4664074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 tomto programu jsou podporovány projekty spadající pod jednu ze čtyř následujících dotačních oblastí: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Administrativní a technická podpora veřejně účelných aktivit (VÚA)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Podpora mezinárodní spolupráce a zapojení do činnosti v mezinárodních organizacích hájící zájmy seniorů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Informační a osvětová činnost na podporu plnohodnotného života seniorů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Poradenství a právní pomoc v oblasti ochrany lidských práv seniorů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Podporované aktivity např: 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Mentoring, provoz dobrovolnické sítě, včetně dobrovolnictví seniorů, zajištění vzdělávacích a sportovních aktivit, podpora advokacie a hájení práv neformálních pečujících s důrazem na péči o seniory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Úhrada členských příspěvků v mezinárodních organizacích, účast na zahraničních konferencích především v online prostředí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Realizace informačních a osvětových kampaní, odborných konferencí, kulatých stolů a seminářů, provoz webových portálů a informačních materiálů s důrazem na vytváření propojení více platforem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Realizace poradenství, provoz poradenských webových portálů, činnost poradenských center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Zvyšování informační, digitální a finanční gramotnosti</a:t>
            </a:r>
          </a:p>
          <a:p>
            <a:pPr>
              <a:defRPr/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Zdravý životní styl podpora duševního zdraví seniorů</a:t>
            </a:r>
          </a:p>
          <a:p>
            <a:pPr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325D2F-25AD-41D8-8B8B-8E989C2C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968443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Důležité kontakty: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4929411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Ok služby senior: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hotline.oknouze@oksystem.cz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Tel.: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+420 236 072 280, 236 072 178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Mgr. Miluše Sýkorová, MPSV: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vua@mpsv.cz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miluse.sykorova@mpsv.cz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Tel.: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+420 950 192 973,771 139 344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Mgr. Klára Holanová, MPSV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klara.holanova@mpsv.cz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Tel.: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+420 950 192 681, 778 427 862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483A1A-E29E-4158-8B8B-4C653A5C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222148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 txBox="1">
            <a:spLocks/>
          </p:cNvSpPr>
          <p:nvPr/>
        </p:nvSpPr>
        <p:spPr bwMode="auto">
          <a:xfrm>
            <a:off x="827088" y="-41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charset="0"/>
              </a:rPr>
              <a:t>Harmonogram dotačního řízení</a:t>
            </a:r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7088" y="1557338"/>
            <a:ext cx="7772400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1600" dirty="0">
              <a:latin typeface="+mn-lt"/>
            </a:endParaRPr>
          </a:p>
        </p:txBody>
      </p:sp>
      <p:pic>
        <p:nvPicPr>
          <p:cNvPr id="2560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203325" y="5856288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83072"/>
              </p:ext>
            </p:extLst>
          </p:nvPr>
        </p:nvGraphicFramePr>
        <p:xfrm>
          <a:off x="827088" y="836712"/>
          <a:ext cx="7913687" cy="539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895">
                <a:tc>
                  <a:txBody>
                    <a:bodyPr/>
                    <a:lstStyle/>
                    <a:p>
                      <a:r>
                        <a:rPr lang="cs-CZ" sz="1800" dirty="0"/>
                        <a:t>Termín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Událost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/>
                        <a:t>Do tří týdnů od vyhlášení</a:t>
                      </a:r>
                      <a:r>
                        <a:rPr lang="cs-CZ" sz="1800" b="1" baseline="0" dirty="0"/>
                        <a:t> 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Podávání žádostí o dotaci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</a:rPr>
                        <a:t>Červen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předběžného hodnocení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/>
                        <a:t>Do</a:t>
                      </a:r>
                      <a:r>
                        <a:rPr lang="cs-CZ" sz="1800" b="1" baseline="0" dirty="0"/>
                        <a:t> 31. 1.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</a:t>
                      </a:r>
                      <a:r>
                        <a:rPr lang="cs-CZ" sz="1800" baseline="0" dirty="0"/>
                        <a:t> Vyúčtování za předchozí rok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742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</a:rPr>
                        <a:t>Červenec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výsledků na webu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www.mpsv.cz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 sekci Senior, národní dotační</a:t>
                      </a:r>
                      <a:r>
                        <a:rPr lang="cs-CZ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tituly, Senior, dotační rok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Do 7</a:t>
                      </a:r>
                      <a:r>
                        <a:rPr lang="cs-CZ" sz="1800" b="1" baseline="0" dirty="0"/>
                        <a:t> dnů </a:t>
                      </a:r>
                      <a:r>
                        <a:rPr lang="cs-CZ" sz="1800" b="1" dirty="0"/>
                        <a:t>od zveřejnění výsledků na webu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 Upraveného rozpočtu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Po přijetí upravených rozpočtů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Vystavení Rozhodnutí </a:t>
                      </a:r>
                    </a:p>
                    <a:p>
                      <a:r>
                        <a:rPr lang="cs-CZ" sz="1800" dirty="0"/>
                        <a:t>Vyplacení</a:t>
                      </a:r>
                      <a:r>
                        <a:rPr lang="cs-CZ" sz="1800" baseline="0" dirty="0"/>
                        <a:t> dotace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9764">
                <a:tc>
                  <a:txBody>
                    <a:bodyPr/>
                    <a:lstStyle/>
                    <a:p>
                      <a:r>
                        <a:rPr lang="cs-CZ" sz="1800" b="1" dirty="0"/>
                        <a:t>Do 30. 6.</a:t>
                      </a:r>
                      <a:r>
                        <a:rPr lang="cs-CZ" sz="1800" b="1" baseline="0" dirty="0"/>
                        <a:t> případně  14. 7.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Doložení výroční zprávy za předchozí rok v případě dotace nad 1 mil. Kč také zprávu auditora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Průběžně do 14 dnů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Aktualizace identifikačních</a:t>
                      </a:r>
                      <a:r>
                        <a:rPr lang="cs-CZ" sz="1800" baseline="0" dirty="0"/>
                        <a:t> údajů</a:t>
                      </a:r>
                      <a:r>
                        <a:rPr lang="cs-CZ" sz="1800" dirty="0"/>
                        <a:t> a informování o kofinancování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3E66B6-BB85-47B0-AA3D-96ACD420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158380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cs-CZ" altLang="cs-CZ" sz="4000" dirty="0"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Zpracovala:</a:t>
            </a:r>
          </a:p>
          <a:p>
            <a:pPr marL="0" indent="0" algn="ctr" eaLnBrk="1" hangingPunct="1">
              <a:buFontTx/>
              <a:buNone/>
            </a:pPr>
            <a:endParaRPr lang="cs-CZ" altLang="cs-CZ" sz="4000" b="1" dirty="0">
              <a:cs typeface="Arial" charset="0"/>
            </a:endParaRPr>
          </a:p>
          <a:p>
            <a:pPr marL="0" indent="0" algn="ctr">
              <a:buNone/>
            </a:pPr>
            <a:r>
              <a:rPr lang="cs-CZ" altLang="cs-CZ" sz="2000" u="sng" dirty="0">
                <a:cs typeface="Arial" charset="0"/>
                <a:hlinkClick r:id="rId3"/>
              </a:rPr>
              <a:t>miluse.sykorova</a:t>
            </a:r>
            <a:r>
              <a:rPr lang="cs-CZ" sz="2000" dirty="0">
                <a:hlinkClick r:id="rId3"/>
              </a:rPr>
              <a:t>@mpsv.cz</a:t>
            </a:r>
            <a:r>
              <a:rPr lang="cs-CZ" sz="2000" dirty="0"/>
              <a:t> </a:t>
            </a:r>
            <a:endParaRPr lang="cs-CZ" altLang="cs-CZ" sz="2000" u="sng" dirty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000" u="sng" dirty="0">
                <a:cs typeface="Arial" charset="0"/>
                <a:hlinkClick r:id="rId4"/>
              </a:rPr>
              <a:t>vua@mpsv.cz</a:t>
            </a:r>
            <a:r>
              <a:rPr lang="cs-CZ" altLang="cs-CZ" sz="2000" u="sng" dirty="0">
                <a:cs typeface="Arial" charset="0"/>
              </a:rPr>
              <a:t> </a:t>
            </a:r>
          </a:p>
        </p:txBody>
      </p:sp>
      <p:pic>
        <p:nvPicPr>
          <p:cNvPr id="2765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0D3699-E0A5-44D2-B551-901B111B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09762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19200" y="6321425"/>
            <a:ext cx="7467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72" name="Nadpis 1"/>
          <p:cNvSpPr>
            <a:spLocks noGrp="1"/>
          </p:cNvSpPr>
          <p:nvPr>
            <p:ph type="title"/>
          </p:nvPr>
        </p:nvSpPr>
        <p:spPr>
          <a:xfrm>
            <a:off x="827088" y="136524"/>
            <a:ext cx="7921625" cy="64914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 dirty="0">
                <a:latin typeface="Arial" charset="0"/>
                <a:cs typeface="Arial" charset="0"/>
              </a:rPr>
              <a:t>Příklady podporovaných témat</a:t>
            </a:r>
            <a:endParaRPr lang="cs-CZ" altLang="cs-CZ" sz="2200" dirty="0">
              <a:latin typeface="Arial" charset="0"/>
              <a:cs typeface="Arial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1"/>
            <a:ext cx="8098668" cy="5152928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Dobrovolnictví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Dobrovolnictví s cílovou skupinou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Zdravý životní styl a prevence sociálně-zdravotních komplikací.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Zvyšování informační, digitální a finanční gramotnosti.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duševního zdraví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Mezinárodní spolupráce seniorských 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organizací.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Přenos dobré praxe ze zahraničí. 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Boj proti diskriminaci, věkovým stereotypům, hoaxům a falešným zprávám.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Zvyšování informační gramotnosti.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Zlepšování obrazu stáří a stárnutí ve společnosti 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Poradenství v oblasti lidských práv seniorů.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Poradenství v oblasti trhu práce.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seniorů v oblasti sociální agend bydlení, sociální práce, dávek aj..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Neformální péče a její poskytování.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Spotřebitelská práva a zvyšování odolnosti proti nekalým obchodním praktikám..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63D2CA-09D0-4336-A18C-85AA145B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5445224"/>
            <a:ext cx="2895600" cy="1276252"/>
          </a:xfrm>
        </p:spPr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67240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7C4E8-28B4-4B1E-A520-E31D2DD7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36525"/>
            <a:ext cx="7931224" cy="700187"/>
          </a:xfrm>
        </p:spPr>
        <p:txBody>
          <a:bodyPr>
            <a:normAutofit fontScale="90000"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Další podporované aktivity pro 2. kolo dotačního řízení VÚA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EFF1F-167D-4D09-AFFE-A8135731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8001000" cy="5145435"/>
          </a:xfrm>
        </p:spPr>
        <p:txBody>
          <a:bodyPr>
            <a:normAutofit/>
          </a:bodyPr>
          <a:lstStyle/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Dalšími prioritními tématy jsou např. mezigenerační spolupráce, aktivizace seniorů, volnočasové a vzdělávací aktivity (výlety do zooparků či záchranných stanic pro zvířata, naučné stezky, výlety v místě bydliště), open air kulturní a zábavní aktivity, pěvecké a taneční soutěže, dobrovolnictví.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Vzhledem k přetrvávající nepříznivé epidemiologické situaci bychom chtěli ve 2. kole podpořit organizace, které předloží projekty zaměřené zejména na řešení následků spojených s výskytem pandemie a zaměřené na podporu osamělých seniorů, na kterou poukázala pandemie COVID-19. 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A2063CAD-0892-4362-892D-484C7C730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AC07EC-27B1-479B-B9BA-EDD3F1D0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19376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C9099-CE0E-4AC8-AB59-34488247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6525"/>
            <a:ext cx="8001000" cy="844203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Podprogram na podporu kapacit střešních seniorských a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organizací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2010D-5363-4C45-AC78-CC931B1A2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rámci tohoto podprogramu je poskytována dotace k financování nákladů střešních organizací, které prokazatelně souvisení s podporou svých poboček nebo členských organizací. Podpora je zaměřena na tyto aktivity: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Pravidelná komunikace se členy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Semináře a vzdělávací akce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Kulaté stoly členů 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činnosti a metodické vedení regionálních poboček a nebo členských NNO</a:t>
            </a:r>
          </a:p>
          <a:p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Pořádání osvětových výstav – tato aktivita je zrušena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5" descr="C:\BARA\MPSV-manualall\pptsablona\pruh.jpg">
            <a:extLst>
              <a:ext uri="{FF2B5EF4-FFF2-40B4-BE49-F238E27FC236}">
                <a16:creationId xmlns:a16="http://schemas.microsoft.com/office/drawing/2014/main" id="{6CB1243A-1F35-4FCA-A418-02614BD4C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821E51-C9F9-4944-9BE5-C4B4144E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5110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06164-8127-4349-8D59-D8604751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Podmínky pro poskytnutí dotace střešním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88807-20FF-432C-A80D-4848494F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Posláním a účelem je hájení a prosazování zájmů svých členů a vzdělávací, informační a poradenské aktivity pro své členy.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Jejich stanovy zakotvují demokratické mechanizmy instalování orgánů spolku.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Jejich členská základna je tvořena alespoň z 51%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proseniorskými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nebo seniorskými právnickými osobami neziskového charakteru, které vykonávají činnosti v obecně prospěšném zájmu.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Vedou seznam svých členů.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Jejich členové platí členské poplatky a jsou nejméně z pěti krajů republiky.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Mají zřízenou kontrolní komisi (podmínkou je doložení funkčnosti komise – např. zápisem z jednání).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Mají alespoň jednoho zaměstnance v pracovněprávním vztahu, který činnost střešní NNO organizuje a řídí nejméně 6 měsíců ke dni podání žádosti.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Byly zřízeny alespoň 1 rok před podáním žádosti.</a:t>
            </a:r>
          </a:p>
          <a:p>
            <a:endParaRPr lang="cs-CZ" dirty="0"/>
          </a:p>
        </p:txBody>
      </p:sp>
      <p:pic>
        <p:nvPicPr>
          <p:cNvPr id="5" name="Picture 5" descr="C:\BARA\MPSV-manualall\pptsablona\pruh.jpg">
            <a:extLst>
              <a:ext uri="{FF2B5EF4-FFF2-40B4-BE49-F238E27FC236}">
                <a16:creationId xmlns:a16="http://schemas.microsoft.com/office/drawing/2014/main" id="{759693D9-5AE2-46A8-91E6-1243B040C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FA2E04-A173-414B-803C-194530A8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86843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>
            <a:noAutofit/>
          </a:bodyPr>
          <a:lstStyle/>
          <a:p>
            <a:r>
              <a:rPr lang="cs-CZ" altLang="cs-CZ" sz="2200" b="1" dirty="0">
                <a:latin typeface="Arial" charset="0"/>
                <a:cs typeface="Arial" charset="0"/>
              </a:rPr>
              <a:t>Nepodporované aktivity a nejčastější chyby při podání projektu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412776"/>
            <a:ext cx="7859712" cy="4176464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sz="1000" dirty="0"/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Podporovány nebudou aktivity typu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lobbing a různé slavností akce (sjezdy) velkých střešních organizací.</a:t>
            </a:r>
          </a:p>
          <a:p>
            <a:pPr algn="just"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Nebudou podporovány služby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seniory obsahově shodné se službami dle zákona č. 108/2006 Sb., o sociálních službách.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 dotační žádosti je třeba jednoznačně vymezit odlišení aktivit projektu vůči aktivitám sociálních služeb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chyby v projektu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nedostatečně popsané aktivity, položky v rozpočtu a  charakteristika projektu, špatně definované cíle, finančně nadhodnocený projekt, chybně popsané personální zajištění(smlouvy DPP, kvalifikace, pracovní náplň aj..), obecně popsaná úspěšnost projektu, nedostatečně popsaná spolupráce s dalšími organizacemi</a:t>
            </a:r>
          </a:p>
          <a:p>
            <a:pPr algn="just">
              <a:defRPr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sz="5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5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64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pic>
        <p:nvPicPr>
          <p:cNvPr id="512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575DC9-648D-4217-8A00-544628E5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155017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Oprávněné subjekty a podmínky oprávněnosti žadatele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</p:spPr>
        <p:txBody>
          <a:bodyPr>
            <a:normAutofit fontScale="32500" lnSpcReduction="20000"/>
          </a:bodyPr>
          <a:lstStyle/>
          <a:p>
            <a:pPr algn="just"/>
            <a:endParaRPr lang="cs-CZ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Oprávněné subjekty jsou NNO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společnosti, registrované církve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 spolky, ústavy, nadace.</a:t>
            </a:r>
          </a:p>
          <a:p>
            <a:pPr algn="just"/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Podmínky oprávněnosti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-  musí splňovat výše uvedenou formu, registrace u MV nejméně rok před uzávěrkou přijímání žádostí a prokazatelně pracovat v oblasti </a:t>
            </a:r>
            <a:r>
              <a:rPr lang="cs-CZ" sz="49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služeb, sídlo v ČR,  žadatel musí být přímo zodpovědný za přípravu a řízení projektu, nesmí být prostředníkem, nesmí být v likvidaci, úpadku, dlužit finanční hotovost ČSSZ, finančnímu úřadu o této skutečností musí při podání žádosti podat čestné prohlášení, musí dodržovat profesní etiku, působit alespoň v 5 krajích a prokázat schopnost zvládat realizaci projektu. </a:t>
            </a:r>
          </a:p>
          <a:p>
            <a:pPr algn="just"/>
            <a:endParaRPr lang="cs-CZ" sz="4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 je podávána prostřednictvím aplikace Ok služby senior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– přístup: (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https://www.mpsv.cz/web/</a:t>
            </a:r>
            <a:r>
              <a:rPr lang="cs-CZ" sz="4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cz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/aplikace-</a:t>
            </a:r>
            <a:r>
              <a:rPr lang="cs-CZ" sz="4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oksluzby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-senior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Formulář a další informace o zřízení přístupu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nalezne žadatel o dotaci na 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https://www.mpsv.cz/web/</a:t>
            </a:r>
            <a:r>
              <a:rPr lang="cs-CZ" sz="4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cz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/aplikace-</a:t>
            </a:r>
            <a:r>
              <a:rPr lang="cs-CZ" sz="4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oksluzby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-senior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Pravidelné </a:t>
            </a:r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odstávky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OK systému (servisní hodiny) jsou vždy v </a:t>
            </a:r>
            <a:r>
              <a:rPr lang="cs-CZ" sz="4900" b="1" dirty="0">
                <a:latin typeface="Arial" panose="020B0604020202020204" pitchFamily="34" charset="0"/>
                <a:cs typeface="Arial" panose="020B0604020202020204" pitchFamily="34" charset="0"/>
              </a:rPr>
              <a:t>úterý a ve čtvrtek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od 17:00 do 24:00 hod. </a:t>
            </a:r>
            <a:b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9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při podávání žádosti</a:t>
            </a:r>
          </a:p>
          <a:p>
            <a:pPr algn="just"/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V případě technických problémů s aplikací OK služby – rodina lze kontaktovat zaměstnance OK systému na </a:t>
            </a:r>
            <a:b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e-mailové adrese: </a:t>
            </a:r>
            <a:r>
              <a:rPr lang="cs-CZ" sz="4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hotline.oknouze@oksystem.cz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nebo na tel.: +420 236 072 280 každý pracovní den od 8:00 do 16:00 hod.</a:t>
            </a:r>
          </a:p>
          <a:p>
            <a:pPr algn="just"/>
            <a:endParaRPr lang="cs-CZ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71E52F-EAD4-4C84-8027-F564EE0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Odbor sociálních služeb a sociální práce (22), MPSV ČR</a:t>
            </a:r>
          </a:p>
        </p:txBody>
      </p:sp>
    </p:spTree>
    <p:extLst>
      <p:ext uri="{BB962C8B-B14F-4D97-AF65-F5344CB8AC3E}">
        <p14:creationId xmlns:p14="http://schemas.microsoft.com/office/powerpoint/2010/main" val="26482504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7FC313192FC34DA0BCE8115FCBAA8E" ma:contentTypeVersion="2" ma:contentTypeDescription="Vytvoří nový dokument" ma:contentTypeScope="" ma:versionID="2f314f6e1897d29ccd8c85142793c7ff">
  <xsd:schema xmlns:xsd="http://www.w3.org/2001/XMLSchema" xmlns:xs="http://www.w3.org/2001/XMLSchema" xmlns:p="http://schemas.microsoft.com/office/2006/metadata/properties" xmlns:ns3="f09a657f-cdd9-4f31-9d01-e0257c49c6e0" targetNamespace="http://schemas.microsoft.com/office/2006/metadata/properties" ma:root="true" ma:fieldsID="9d7a6486a60ada0b011545cb666b893d" ns3:_="">
    <xsd:import namespace="f09a657f-cdd9-4f31-9d01-e0257c49c6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a657f-cdd9-4f31-9d01-e0257c49c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B04CD-EDCD-42AF-8703-7BCF3D948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a657f-cdd9-4f31-9d01-e0257c49c6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2A64ED-B4B6-432B-93DF-CE931E89FB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978221-28B8-4488-B990-6A5E55B3716C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09a657f-cdd9-4f31-9d01-e0257c49c6e0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4318</TotalTime>
  <Words>4946</Words>
  <Application>Microsoft Office PowerPoint</Application>
  <PresentationFormat>Předvádění na obrazovce (4:3)</PresentationFormat>
  <Paragraphs>406</Paragraphs>
  <Slides>32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Motiv systému Office</vt:lpstr>
      <vt:lpstr>Prezentace aplikace PowerPoint</vt:lpstr>
      <vt:lpstr>Cíl a účel</vt:lpstr>
      <vt:lpstr>I. Podprogram na podporu veřejně účelných aktivit seniorských a proseniorských organizací– příklady podporovaných aktivit</vt:lpstr>
      <vt:lpstr>Příklady podporovaných témat</vt:lpstr>
      <vt:lpstr>Další podporované aktivity pro 2. kolo dotačního řízení VÚA </vt:lpstr>
      <vt:lpstr>II. Podprogram na podporu kapacit střešních seniorských a proseniorských organizací</vt:lpstr>
      <vt:lpstr>Podmínky pro poskytnutí dotace střešním NNO</vt:lpstr>
      <vt:lpstr>Nepodporované aktivity a nejčastější chyby při podání projektu</vt:lpstr>
      <vt:lpstr>Oprávněné subjekty a podmínky oprávněnosti žadatele o dotaci</vt:lpstr>
      <vt:lpstr>Žádost o dotaci</vt:lpstr>
      <vt:lpstr>Povinné přílohy</vt:lpstr>
      <vt:lpstr> Nová povinná příloha</vt:lpstr>
      <vt:lpstr>Nepovinné přílohy</vt:lpstr>
      <vt:lpstr>Hodnotící kritéria</vt:lpstr>
      <vt:lpstr>Žádost o dotaci popis projektu a zadání do  Ok systému- bodové hodnocení</vt:lpstr>
      <vt:lpstr>Žádost o dotaci popis projektu a zadání do  Ok systému- bodové hodnocení</vt:lpstr>
      <vt:lpstr>Spolufinancování z krajských a obecních úřadů</vt:lpstr>
      <vt:lpstr>Rozpočet a aktuální změny pro rok 2021 </vt:lpstr>
      <vt:lpstr>Rozpočet</vt:lpstr>
      <vt:lpstr> Rozpočet</vt:lpstr>
      <vt:lpstr>Rozpočet</vt:lpstr>
      <vt:lpstr>   Rozpočet</vt:lpstr>
      <vt:lpstr>Rozpočet</vt:lpstr>
      <vt:lpstr>Rozpočet</vt:lpstr>
      <vt:lpstr>Rozpočet</vt:lpstr>
      <vt:lpstr>Rozpočet</vt:lpstr>
      <vt:lpstr>Rozpočet</vt:lpstr>
      <vt:lpstr>Hodnotící proces</vt:lpstr>
      <vt:lpstr>Povinnosti příjemců</vt:lpstr>
      <vt:lpstr>Důležité kontakty: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Sýkorová Miluše Mgr. (MPSV)</dc:creator>
  <cp:lastModifiedBy>Sýkorová Miluše Mgr. (MPSV)</cp:lastModifiedBy>
  <cp:revision>62</cp:revision>
  <dcterms:created xsi:type="dcterms:W3CDTF">2020-10-11T11:30:58Z</dcterms:created>
  <dcterms:modified xsi:type="dcterms:W3CDTF">2021-05-21T13:08:36Z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0x010100C47FC313192FC34DA0BCE8115FCBAA8E</vt:lpwstr>
  </property>
</Properties>
</file>