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37"/>
  </p:notesMasterIdLst>
  <p:handoutMasterIdLst>
    <p:handoutMasterId r:id="rId38"/>
  </p:handoutMasterIdLst>
  <p:sldIdLst>
    <p:sldId id="257" r:id="rId5"/>
    <p:sldId id="259" r:id="rId6"/>
    <p:sldId id="261" r:id="rId7"/>
    <p:sldId id="262" r:id="rId8"/>
    <p:sldId id="342" r:id="rId9"/>
    <p:sldId id="338" r:id="rId10"/>
    <p:sldId id="339" r:id="rId11"/>
    <p:sldId id="301" r:id="rId12"/>
    <p:sldId id="302" r:id="rId13"/>
    <p:sldId id="303" r:id="rId14"/>
    <p:sldId id="304" r:id="rId15"/>
    <p:sldId id="324" r:id="rId16"/>
    <p:sldId id="343" r:id="rId17"/>
    <p:sldId id="305" r:id="rId18"/>
    <p:sldId id="306" r:id="rId19"/>
    <p:sldId id="307" r:id="rId20"/>
    <p:sldId id="340" r:id="rId21"/>
    <p:sldId id="328" r:id="rId22"/>
    <p:sldId id="329" r:id="rId23"/>
    <p:sldId id="330" r:id="rId24"/>
    <p:sldId id="331" r:id="rId25"/>
    <p:sldId id="332" r:id="rId26"/>
    <p:sldId id="333" r:id="rId27"/>
    <p:sldId id="334" r:id="rId28"/>
    <p:sldId id="335" r:id="rId29"/>
    <p:sldId id="336" r:id="rId30"/>
    <p:sldId id="337" r:id="rId31"/>
    <p:sldId id="321" r:id="rId32"/>
    <p:sldId id="322" r:id="rId33"/>
    <p:sldId id="293" r:id="rId34"/>
    <p:sldId id="280" r:id="rId35"/>
    <p:sldId id="282" r:id="rId36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6D1000B-4D76-4C64-9598-F22432C24BA4}">
          <p14:sldIdLst>
            <p14:sldId id="257"/>
            <p14:sldId id="259"/>
            <p14:sldId id="261"/>
            <p14:sldId id="262"/>
            <p14:sldId id="342"/>
            <p14:sldId id="338"/>
            <p14:sldId id="339"/>
            <p14:sldId id="301"/>
            <p14:sldId id="302"/>
            <p14:sldId id="303"/>
            <p14:sldId id="304"/>
            <p14:sldId id="324"/>
            <p14:sldId id="343"/>
            <p14:sldId id="305"/>
            <p14:sldId id="306"/>
            <p14:sldId id="307"/>
            <p14:sldId id="340"/>
            <p14:sldId id="328"/>
            <p14:sldId id="329"/>
            <p14:sldId id="330"/>
            <p14:sldId id="331"/>
            <p14:sldId id="332"/>
            <p14:sldId id="333"/>
            <p14:sldId id="334"/>
            <p14:sldId id="335"/>
            <p14:sldId id="336"/>
            <p14:sldId id="337"/>
            <p14:sldId id="321"/>
            <p14:sldId id="322"/>
            <p14:sldId id="293"/>
            <p14:sldId id="280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inosová Lenka Mgr. (MPSV)" initials="RLM" lastIdx="5" clrIdx="0"/>
  <p:cmAuthor id="1" name="Vimpelová Lucie Ing." initials="VL" lastIdx="10" clrIdx="1"/>
  <p:cmAuthor id="2" name="Valová Kristýna Bc. (MPSV)" initials="VKB(" lastIdx="1" clrIdx="2"/>
  <p:cmAuthor id="3" name="Sýkorová Miluše Mgr. (MPSV)" initials="SMM(" lastIdx="1" clrIdx="3">
    <p:extLst>
      <p:ext uri="{19B8F6BF-5375-455C-9EA6-DF929625EA0E}">
        <p15:presenceInfo xmlns:p15="http://schemas.microsoft.com/office/powerpoint/2012/main" userId="S::miluse.sykorova@mpsv.cz::eb9e1562-b0a2-4e8e-8ce5-359674067c6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A7C7F4-F194-4BB7-9999-6CE0CAD0AA21}" v="48" dt="2020-10-13T14:46:02.4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1698" autoAdjust="0"/>
  </p:normalViewPr>
  <p:slideViewPr>
    <p:cSldViewPr>
      <p:cViewPr varScale="1">
        <p:scale>
          <a:sx n="52" d="100"/>
          <a:sy n="52" d="100"/>
        </p:scale>
        <p:origin x="60" y="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commentAuthors" Target="commentAuthor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2FA5D9-7F93-4F80-9213-F382426CBE42}" type="datetimeFigureOut">
              <a:rPr lang="cs-CZ" smtClean="0"/>
              <a:t>20.05.2021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AD8A3B-00A0-4306-A9ED-7304E765D2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01085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5939" tIns="47969" rIns="95939" bIns="47969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5939" tIns="47969" rIns="95939" bIns="47969" rtlCol="0"/>
          <a:lstStyle>
            <a:lvl1pPr algn="r">
              <a:defRPr sz="1300"/>
            </a:lvl1pPr>
          </a:lstStyle>
          <a:p>
            <a:fld id="{4E9DD122-E565-40EA-B580-FF8FAF17794A}" type="datetimeFigureOut">
              <a:rPr lang="cs-CZ" smtClean="0"/>
              <a:t>20.05.2021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939" tIns="47969" rIns="95939" bIns="4796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5939" tIns="47969" rIns="95939" bIns="4796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5939" tIns="47969" rIns="95939" bIns="47969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5939" tIns="47969" rIns="95939" bIns="47969" rtlCol="0" anchor="b"/>
          <a:lstStyle>
            <a:lvl1pPr algn="r">
              <a:defRPr sz="1300"/>
            </a:lvl1pPr>
          </a:lstStyle>
          <a:p>
            <a:fld id="{992E2AC2-7D4F-44A3-B4E1-18907BAC6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5811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dirty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45" indent="-2857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2991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188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385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58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778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8974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17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2F064480-4628-44FC-8C3E-CA66249040B6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solidFill>
                <a:srgbClr val="FF0000"/>
              </a:solidFill>
            </a:endParaRPr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45" indent="-2857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2991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188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385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58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778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8974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17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F668B6C8-0D8F-4761-BB1F-D49045DABEA1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728598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solidFill>
                <a:srgbClr val="FF0000"/>
              </a:solidFill>
            </a:endParaRPr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45" indent="-2857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2991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188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385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58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778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8974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17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F668B6C8-0D8F-4761-BB1F-D49045DABEA1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74586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solidFill>
                <a:srgbClr val="FF0000"/>
              </a:solidFill>
            </a:endParaRPr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45" indent="-2857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2991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188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385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58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778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8974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17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F668B6C8-0D8F-4761-BB1F-D49045DABEA1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11149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solidFill>
                <a:srgbClr val="FF0000"/>
              </a:solidFill>
            </a:endParaRPr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45" indent="-2857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2991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188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385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58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778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8974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17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F668B6C8-0D8F-4761-BB1F-D49045DABEA1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941460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/>
              <a:t>Zahraniční cesty – lze zahrnout do projektu, ale hradit z kofinancování.</a:t>
            </a:r>
          </a:p>
        </p:txBody>
      </p:sp>
      <p:sp>
        <p:nvSpPr>
          <p:cNvPr id="532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79457" indent="-2984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98554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77975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157397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61459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71790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528986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98618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E759606B-8C83-4F29-A1FF-83E85C0C41EE}" type="slidenum">
              <a:rPr lang="cs-CZ" altLang="cs-CZ" smtClean="0">
                <a:latin typeface="Times New Roman" pitchFamily="18" charset="0"/>
              </a:rPr>
              <a:pPr/>
              <a:t>31</a:t>
            </a:fld>
            <a:endParaRPr lang="cs-CZ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553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45" indent="-2857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2991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188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385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58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778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8974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17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7D841547-3CB9-4E02-B90A-9713C6FFF4CE}" type="slidenum">
              <a:rPr lang="cs-CZ" altLang="cs-CZ" smtClean="0"/>
              <a:pPr/>
              <a:t>32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45" indent="-2857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2991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188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385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58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778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8974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17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74FBD8FB-B519-4DA2-8B72-7933A00F8471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79457" indent="-2984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98554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77975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157397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61459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71790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528986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98618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DDFCEC46-EF9A-49F4-9C6A-8503EFE95A42}" type="slidenum">
              <a:rPr lang="cs-CZ" altLang="cs-CZ" smtClean="0">
                <a:latin typeface="Times New Roman" pitchFamily="18" charset="0"/>
              </a:rPr>
              <a:pPr/>
              <a:t>3</a:t>
            </a:fld>
            <a:endParaRPr lang="cs-CZ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348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79457" indent="-2984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98554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77975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157397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61459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71790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528986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98618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5D1C4315-0B34-4F56-9CA4-AC64FABE0802}" type="slidenum">
              <a:rPr lang="cs-CZ" altLang="cs-CZ" smtClean="0">
                <a:latin typeface="Times New Roman" pitchFamily="18" charset="0"/>
              </a:rPr>
              <a:pPr/>
              <a:t>4</a:t>
            </a:fld>
            <a:endParaRPr lang="cs-CZ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45" indent="-2857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2991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188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385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58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778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8974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17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4B8FD596-28A0-4DAC-9889-36DFD4922D3A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134570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45" indent="-2857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2991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188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385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58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778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8974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17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F954DEE3-17DF-4F95-B32C-19AB1721B71E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solidFill>
                <a:srgbClr val="FF0000"/>
              </a:solidFill>
            </a:endParaRPr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45" indent="-2857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2991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188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385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58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778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8974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17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F668B6C8-0D8F-4761-BB1F-D49045DABEA1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solidFill>
                <a:srgbClr val="FF0000"/>
              </a:solidFill>
            </a:endParaRPr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45" indent="-2857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2991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188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385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58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778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8974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17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F668B6C8-0D8F-4761-BB1F-D49045DABEA1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0716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solidFill>
                <a:srgbClr val="FF0000"/>
              </a:solidFill>
            </a:endParaRPr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45" indent="-2857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2991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188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385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58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778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8974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17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F668B6C8-0D8F-4761-BB1F-D49045DABEA1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55562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8C8CB-27B2-4D86-95E6-68D468A8C665}" type="datetime1">
              <a:rPr lang="cs-CZ" smtClean="0"/>
              <a:t>20.05.2021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Odbor sociálních služeb a sociální práce (22), MPSV ČR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359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6F750-7037-46CB-B135-F73058BBE163}" type="datetime1">
              <a:rPr lang="cs-CZ" smtClean="0"/>
              <a:t>20.05.2021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Odbor sociálních služeb a sociální práce (22), MPSV ČR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476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6955D-39A6-46DF-AD6B-5A061C2A47FD}" type="datetime1">
              <a:rPr lang="cs-CZ" smtClean="0"/>
              <a:t>20.05.2021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Odbor sociálních služeb a sociální práce (22), MPSV ČR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5118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F7638-5B52-4C4E-887F-7A8DD8C26116}" type="datetime1">
              <a:rPr lang="cs-CZ" smtClean="0"/>
              <a:t>20.05.2021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Odbor sociálních služeb a sociální práce (22), MPSV ČR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840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1D2F4-D127-4D84-BF21-8F89EC4EADE8}" type="datetime1">
              <a:rPr lang="cs-CZ" smtClean="0"/>
              <a:t>20.05.2021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Odbor sociálních služeb a sociální práce (22), MPSV ČR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2913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C8D42-A73E-4ACA-BE14-F989E2A61FF3}" type="datetime1">
              <a:rPr lang="cs-CZ" smtClean="0"/>
              <a:t>20.05.2021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Odbor sociálních služeb a sociální práce (22), MPSV ČR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805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61C96-DEA4-434D-817E-B6E79EA9F767}" type="datetime1">
              <a:rPr lang="cs-CZ" smtClean="0"/>
              <a:t>20.05.2021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Odbor sociálních služeb a sociální práce (22), MPSV ČR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168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AF35C-5073-4086-8BE5-EB3E1DF5FD27}" type="datetime1">
              <a:rPr lang="cs-CZ" smtClean="0"/>
              <a:t>20.05.2021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Odbor sociálních služeb a sociální práce (22), MPSV ČR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3468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4219-2A67-43E4-BC8C-43E8D8B868CE}" type="datetime1">
              <a:rPr lang="cs-CZ" smtClean="0"/>
              <a:t>20.05.2021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Odbor sociálních služeb a sociální práce (22), MPSV ČR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538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53F42-4C03-436C-B4CA-89F7B6EDF693}" type="datetime1">
              <a:rPr lang="cs-CZ" smtClean="0"/>
              <a:t>20.05.2021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Odbor sociálních služeb a sociální práce (22), MPSV ČR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679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2F34-D4B0-4189-A795-DC504300B4A3}" type="datetime1">
              <a:rPr lang="cs-CZ" smtClean="0"/>
              <a:t>20.05.2021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Odbor sociálních služeb a sociální práce (22), MPSV ČR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8086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239AC-B2A3-48EC-8F0B-93BCB9439ED4}" type="datetime1">
              <a:rPr lang="cs-CZ" smtClean="0"/>
              <a:t>20.05.2021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Odbor sociálních služeb a sociální práce (22), MPSV ČR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2810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mpsv.cz/dotacni-rizeni-pro-rok-2021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mailto:vua@mpsv.cz" TargetMode="External"/><Relationship Id="rId2" Type="http://schemas.openxmlformats.org/officeDocument/2006/relationships/hyperlink" Target="mailto:hotline.oknouze@oksystem.cz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hyperlink" Target="mailto:klara.holanova@mpsv.cz" TargetMode="External"/><Relationship Id="rId4" Type="http://schemas.openxmlformats.org/officeDocument/2006/relationships/hyperlink" Target="mailto:miluse.sykorova@mpsv.cz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psv.cz/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mailto:miluse.sykorova@mpsv.cz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mailto:vua@mpsv.cz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hotline.oknouze@oksystem.cz" TargetMode="External"/><Relationship Id="rId2" Type="http://schemas.openxmlformats.org/officeDocument/2006/relationships/hyperlink" Target="https://www.mpsv.cz/web/cz/aplikace-oksluzby-senior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C:\BARA\MPSV-manualall\pptsablona\uvodst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2411760" y="1500600"/>
            <a:ext cx="6624736" cy="3000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None/>
            </a:pPr>
            <a:r>
              <a:rPr lang="cs-CZ" altLang="cs-CZ" sz="2400" b="1" dirty="0">
                <a:solidFill>
                  <a:srgbClr val="000099"/>
                </a:solidFill>
                <a:latin typeface="Arial" panose="020B0604020202020204" pitchFamily="34" charset="0"/>
              </a:rPr>
              <a:t>Prezentace pro žadatele aktuální změny k národnímu dotačnímu titulu </a:t>
            </a:r>
          </a:p>
          <a:p>
            <a:pPr algn="ctr">
              <a:spcBef>
                <a:spcPct val="50000"/>
              </a:spcBef>
              <a:buNone/>
            </a:pPr>
            <a:r>
              <a:rPr lang="cs-CZ" altLang="cs-CZ" sz="2400" b="1" dirty="0">
                <a:solidFill>
                  <a:srgbClr val="000099"/>
                </a:solidFill>
                <a:latin typeface="Arial" panose="020B0604020202020204" pitchFamily="34" charset="0"/>
              </a:rPr>
              <a:t>„ Podpora veřejně účelných aktivit seniorských a </a:t>
            </a:r>
            <a:r>
              <a:rPr lang="cs-CZ" altLang="cs-CZ" sz="2400" b="1" dirty="0" err="1">
                <a:solidFill>
                  <a:srgbClr val="000099"/>
                </a:solidFill>
                <a:latin typeface="Arial" panose="020B0604020202020204" pitchFamily="34" charset="0"/>
              </a:rPr>
              <a:t>proseniorských</a:t>
            </a:r>
            <a:r>
              <a:rPr lang="cs-CZ" altLang="cs-CZ" sz="2400" b="1" dirty="0">
                <a:solidFill>
                  <a:srgbClr val="000099"/>
                </a:solidFill>
                <a:latin typeface="Arial" panose="020B0604020202020204" pitchFamily="34" charset="0"/>
              </a:rPr>
              <a:t> organizaci s celostátní působností“ pro rok 2021</a:t>
            </a:r>
          </a:p>
          <a:p>
            <a:pPr algn="ctr">
              <a:spcBef>
                <a:spcPct val="50000"/>
              </a:spcBef>
              <a:buNone/>
            </a:pPr>
            <a:endParaRPr lang="en-US" altLang="cs-CZ" sz="1800" b="1" dirty="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cs-CZ" sz="20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2051720" y="4437063"/>
            <a:ext cx="738505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None/>
            </a:pPr>
            <a:r>
              <a:rPr lang="cs-CZ" sz="2400" b="1" dirty="0">
                <a:solidFill>
                  <a:srgbClr val="000066"/>
                </a:solidFill>
                <a:latin typeface="Arial" charset="0"/>
              </a:rPr>
              <a:t>Oddělení kontrol a veřejnosprávních činností</a:t>
            </a:r>
            <a:r>
              <a:rPr lang="cs-CZ" sz="2400" dirty="0"/>
              <a:t> </a:t>
            </a:r>
            <a:r>
              <a:rPr lang="cs-CZ" sz="2000" dirty="0"/>
              <a:t> </a:t>
            </a:r>
            <a:endParaRPr lang="cs-CZ" altLang="cs-CZ" sz="2000" b="1" dirty="0">
              <a:solidFill>
                <a:srgbClr val="000066"/>
              </a:solidFill>
              <a:latin typeface="Arial" charset="0"/>
            </a:endParaRPr>
          </a:p>
          <a:p>
            <a:pPr algn="ctr">
              <a:spcBef>
                <a:spcPct val="50000"/>
              </a:spcBef>
              <a:buNone/>
            </a:pPr>
            <a:r>
              <a:rPr lang="cs-CZ" altLang="cs-CZ" sz="2000" dirty="0">
                <a:latin typeface="Times New Roman" pitchFamily="18" charset="0"/>
              </a:rPr>
              <a:t>  </a:t>
            </a:r>
            <a:endParaRPr lang="cs-CZ" altLang="cs-CZ" sz="2000" b="1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1E6DAD6-1CCD-4D1A-8DA2-B9BA71A42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Odbor sociálních služeb a sociální práce (22), MPSV ČR</a:t>
            </a:r>
          </a:p>
        </p:txBody>
      </p:sp>
    </p:spTree>
    <p:extLst>
      <p:ext uri="{BB962C8B-B14F-4D97-AF65-F5344CB8AC3E}">
        <p14:creationId xmlns:p14="http://schemas.microsoft.com/office/powerpoint/2010/main" val="1701058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Žádost o dotaci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200" b="1" dirty="0">
              <a:solidFill>
                <a:srgbClr val="FF0000"/>
              </a:solidFill>
            </a:endParaRPr>
          </a:p>
          <a:p>
            <a:pPr algn="just"/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Do dotačního programu MPSV na podporu seniorů pro rok 2021 </a:t>
            </a:r>
            <a:b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se zařazují žádosti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podané nejpozději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do  30 dnů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od vyhlášení dotačního řízení. Po tomto datu bude přístup do systému pro vkládání dalších žádostí uzavřen. Odbor sociálních služeb a sociální práce si vyhrazuje právo uvedený termín v případě nutnosti prodloužit. </a:t>
            </a:r>
            <a:endParaRPr lang="cs-CZ" sz="1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Jeden žadatel si může podat jednu žádost o přidělení dotace na nejvýše dva projekty. V případě, že je žadatel o dotaci zastřešující organizací a žádá si o přidělení dotace v pro programu podpory střešních organizací, může současně podat jednu žádost na jeden projekt i v rámci programu VÚA.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Žadatel musí v žádosti o dotaci zřetelně vypsat pouze aktivity na které žádá dotaci od MPSV. </a:t>
            </a:r>
          </a:p>
          <a:p>
            <a:endParaRPr lang="cs-CZ" sz="2000" dirty="0"/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834F9C-3328-47E9-B1DF-EA1B09629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Odbor sociálních služeb a sociální práce (22), MPSV ČR</a:t>
            </a:r>
          </a:p>
        </p:txBody>
      </p:sp>
    </p:spTree>
    <p:extLst>
      <p:ext uri="{BB962C8B-B14F-4D97-AF65-F5344CB8AC3E}">
        <p14:creationId xmlns:p14="http://schemas.microsoft.com/office/powerpoint/2010/main" val="2954796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1143000"/>
          </a:xfrm>
        </p:spPr>
        <p:txBody>
          <a:bodyPr>
            <a:normAutofit/>
          </a:bodyPr>
          <a:lstStyle/>
          <a:p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Povinné přílohy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680519"/>
          </a:xfrm>
        </p:spPr>
        <p:txBody>
          <a:bodyPr>
            <a:normAutofit fontScale="25000" lnSpcReduction="20000"/>
          </a:bodyPr>
          <a:lstStyle/>
          <a:p>
            <a:endParaRPr lang="cs-CZ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aktuální verze dokladu potvrzujícího vznik NNO</a:t>
            </a:r>
          </a:p>
          <a:p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informace podle § 14 odst. 3 písm. e) </a:t>
            </a: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zákona o rozpočtových pravidel, o podílech v právnických osobách</a:t>
            </a:r>
            <a:endParaRPr lang="cs-CZ" sz="6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-nadace, </a:t>
            </a: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nadační fondy předloží kromě výpisu z veřejného rejstříku i </a:t>
            </a:r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nadační listinu</a:t>
            </a: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cs-CZ" sz="6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-identifikace bankovního účtu, </a:t>
            </a: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na který bude složena dotace, </a:t>
            </a:r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potvrzený bankou a statutárním zástupcem </a:t>
            </a: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organizace, uvedené potvrzení musí být z aktuální doby (staré nejdéle 3 měsíce); </a:t>
            </a:r>
            <a:r>
              <a:rPr lang="cs-CZ" sz="6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Potvrzení znamená razítko organizace a podpis statutárního zástupce</a:t>
            </a:r>
          </a:p>
          <a:p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- zastřešující organizace </a:t>
            </a: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(resp. žadatel v podprogramu 2.2) současně dokládá </a:t>
            </a:r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aktuální výpis/seznam svých členů s uvedením kraje jejich působnosti (členskou základnu) a doklad o zřízení či fungování kontrolní komise (např. zápis z jednání komise) </a:t>
            </a: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ne starší než 3 měsíce zpětně od data podání žádosti.</a:t>
            </a:r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Tyto přílohy podléhají formálnímu hodnocení, které předchází hodnocení interního </a:t>
            </a:r>
            <a:b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a externího hodnotitele. V případě nedoložení všech příloh bude žadatel vyzván k dodání.</a:t>
            </a:r>
          </a:p>
          <a:p>
            <a:endParaRPr lang="cs-CZ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cs-CZ" sz="6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43FC08-C005-4C36-A3D0-C7CA959BB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Odbor sociálních služeb a sociální práce (22), MPSV ČR</a:t>
            </a:r>
          </a:p>
        </p:txBody>
      </p:sp>
    </p:spTree>
    <p:extLst>
      <p:ext uri="{BB962C8B-B14F-4D97-AF65-F5344CB8AC3E}">
        <p14:creationId xmlns:p14="http://schemas.microsoft.com/office/powerpoint/2010/main" val="3429425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>
            <a:normAutofit/>
          </a:bodyPr>
          <a:lstStyle/>
          <a:p>
            <a:b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Nová povinná příloha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Informace podle § 14 odst. 3 písm. e) zákona o rozpočtových pravidel, o podílech v právnických osobách – formulář je k dispozici na webu</a:t>
            </a:r>
          </a:p>
          <a:p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600" u="sng" dirty="0">
                <a:latin typeface="Arial" panose="020B0604020202020204" pitchFamily="34" charset="0"/>
                <a:cs typeface="Arial" panose="020B0604020202020204" pitchFamily="34" charset="0"/>
              </a:rPr>
              <a:t>Uveďte informace o: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1) osobách jednajících jménem žadatele s uvedením, zda jednají jako jeho statutární orgán, nebo jednají na základě udělené plné moci: </a:t>
            </a:r>
            <a:r>
              <a:rPr 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(Jméno a příjmení statutárního zástupce Vaší organizace)</a:t>
            </a:r>
          </a:p>
          <a:p>
            <a:pPr lvl="0"/>
            <a:r>
              <a:rPr 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osobách s podílem v této právnické osobě: (Pokud nemá jiná právnická osoba vlastnický podíl ve Vaší organizaci, uveďte „Žádná právnická osoba nemá vlastnický podíl v právnické osobě NÁZEV ORGANIZACE Pokud má jiná právnická osoba vlastnický podíl ve Vaší organizaci, uveďte její název a výši tohoto podílu</a:t>
            </a:r>
          </a:p>
          <a:p>
            <a:pPr lvl="0"/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3) osobách, v nichž má žadatel podíl, a o výši tohoto podílu (Pokud Vaše organizace nemá vlastní podíl v jiné společnosti, uveďte „NÁZEV ORGANIZACE nemá vlastnický podíl v žádné právnické osobě“. Pokud Vaše organizace má vlastní podíl v jiné právnické osobě, uveďte název této společnosti a výši tohoto podílu.)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4D6B14F-D079-4076-845F-4C8EB43F3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Odbor sociálních služeb a sociální práce (22), MPSV ČR</a:t>
            </a:r>
          </a:p>
        </p:txBody>
      </p:sp>
    </p:spTree>
    <p:extLst>
      <p:ext uri="{BB962C8B-B14F-4D97-AF65-F5344CB8AC3E}">
        <p14:creationId xmlns:p14="http://schemas.microsoft.com/office/powerpoint/2010/main" val="3362858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8F2CC8-8E20-4749-93E4-881D5098E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Nepovinné přílohy</a:t>
            </a:r>
            <a:endParaRPr lang="cs-CZ" sz="2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5CB938-D248-4D08-AC41-2FA57E69DF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Žadatel může zdůraznit potřebnost projektu například: </a:t>
            </a:r>
          </a:p>
          <a:p>
            <a:pPr lvl="0"/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potvrzením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kraje/obce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o poskytnutí konkrétní částky na projekt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v případě jeho podpory a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 vyjádření kraje/obce o tom, zda jsou plánované aktivity součástí komunitního plánování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či jiného strategického regionálního dokumentu. </a:t>
            </a:r>
            <a:b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Toto potvrzení může vydat jak vedení obce, tak i odbor, se kterým žadatel spolupracuje. Za přiložené vyjádření od kraje/obce získá žadatel o dotaci </a:t>
            </a:r>
            <a:b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5 bonusových bodů při hodnocení. Při nedoložení žadatel neobdrží žádné body navíc. Jedná se o možnost vylepšení celkového skóre při hodnocení předložené žádosti. Při nedoložení to neznamená, že bude žádost zamítnuta.</a:t>
            </a:r>
          </a:p>
          <a:p>
            <a:endParaRPr lang="cs-CZ" dirty="0"/>
          </a:p>
        </p:txBody>
      </p:sp>
      <p:pic>
        <p:nvPicPr>
          <p:cNvPr id="4" name="Picture 5" descr="C:\BARA\MPSV-manualall\pptsablona\pruh.jpg">
            <a:extLst>
              <a:ext uri="{FF2B5EF4-FFF2-40B4-BE49-F238E27FC236}">
                <a16:creationId xmlns:a16="http://schemas.microsoft.com/office/drawing/2014/main" id="{EEB49CB0-8A35-4162-AC08-1D17086109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A663E6B-30FE-4EB4-9EB5-45AF0E7D5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Odbor sociálních služeb a sociální práce (22), MPSV ČR</a:t>
            </a:r>
          </a:p>
        </p:txBody>
      </p:sp>
    </p:spTree>
    <p:extLst>
      <p:ext uri="{BB962C8B-B14F-4D97-AF65-F5344CB8AC3E}">
        <p14:creationId xmlns:p14="http://schemas.microsoft.com/office/powerpoint/2010/main" val="26713715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850106"/>
          </a:xfrm>
        </p:spPr>
        <p:txBody>
          <a:bodyPr>
            <a:normAutofit/>
          </a:bodyPr>
          <a:lstStyle/>
          <a:p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Hodnotící kritéria</a:t>
            </a:r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fontScale="25000" lnSpcReduction="20000"/>
          </a:bodyPr>
          <a:lstStyle/>
          <a:p>
            <a:pPr fontAlgn="b"/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Hodnotící kritéria:</a:t>
            </a:r>
            <a:endParaRPr lang="cs-CZ" sz="6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b">
              <a:buNone/>
            </a:pPr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       Informace o organizaci (charakteristika, přílohy, zkušenosti)  max. 3 body</a:t>
            </a:r>
          </a:p>
          <a:p>
            <a:pPr fontAlgn="b"/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Podíl spolufinancování kraje  – vypočítá OK systém max. 5 bodů</a:t>
            </a:r>
          </a:p>
          <a:p>
            <a:pPr fontAlgn="b"/>
            <a:r>
              <a:rPr lang="pl-PL" sz="6400" b="1" dirty="0">
                <a:latin typeface="Arial" panose="020B0604020202020204" pitchFamily="34" charset="0"/>
                <a:cs typeface="Arial" panose="020B0604020202020204" pitchFamily="34" charset="0"/>
              </a:rPr>
              <a:t>Popis projektu a jeho potřebnost max. 10 bodů</a:t>
            </a:r>
            <a:endParaRPr lang="cs-CZ" sz="6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"/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Specifika cílové skupiny a počet klientů max. 8 bodů</a:t>
            </a:r>
          </a:p>
          <a:p>
            <a:pPr fontAlgn="b"/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Spolupráce s dalšími organizacemi max. 2 body</a:t>
            </a:r>
          </a:p>
          <a:p>
            <a:pPr fontAlgn="b"/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Cíle projektu max. 10 bodů</a:t>
            </a:r>
          </a:p>
          <a:p>
            <a:pPr fontAlgn="b"/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Aktivity projektu max. 13 bodů</a:t>
            </a:r>
          </a:p>
          <a:p>
            <a:pPr fontAlgn="b"/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Termíny realizace max. 2 body</a:t>
            </a:r>
          </a:p>
          <a:p>
            <a:pPr fontAlgn="b"/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Místa realizace max.  3 body</a:t>
            </a:r>
          </a:p>
          <a:p>
            <a:pPr fontAlgn="b"/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Propagace aktivit max. 2 body</a:t>
            </a:r>
          </a:p>
          <a:p>
            <a:pPr fontAlgn="b"/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Vyhodnocení úspěšnosti projektu max. 5 bodů</a:t>
            </a:r>
          </a:p>
          <a:p>
            <a:pPr fontAlgn="b"/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Odborná způsobilost realizátora projektu max.  3 body</a:t>
            </a:r>
          </a:p>
          <a:p>
            <a:pPr fontAlgn="b"/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Pracovní náplň a kvalifikace jednotlivých pracovníků max. 5 bodů</a:t>
            </a:r>
          </a:p>
          <a:p>
            <a:pPr fontAlgn="b"/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Vzdělávání týmu max. 3 body</a:t>
            </a:r>
          </a:p>
          <a:p>
            <a:pPr fontAlgn="b"/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Fungování pracovního týmu max.  2 body</a:t>
            </a:r>
          </a:p>
          <a:p>
            <a:pPr fontAlgn="b"/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Přiměřenost personálního zabezpečení k počtu klientů a aktivitám max. 1 bod</a:t>
            </a:r>
          </a:p>
          <a:p>
            <a:pPr fontAlgn="b"/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Úroveň zpracování rozpočtu max. 5 bodů</a:t>
            </a:r>
          </a:p>
          <a:p>
            <a:pPr fontAlgn="b"/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Podíl zbytných nákladů </a:t>
            </a: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– vypočítá OK systém max. 10 bodů </a:t>
            </a:r>
          </a:p>
          <a:p>
            <a:pPr fontAlgn="b"/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Návaznost na síť služeb (dopis obce/kraje formou přílohy) max. 2 body</a:t>
            </a:r>
          </a:p>
          <a:p>
            <a:pPr fontAlgn="b"/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Přednosti a nedostatky projektu max. 6 bodů</a:t>
            </a:r>
          </a:p>
          <a:p>
            <a:endParaRPr lang="cs-CZ" b="1" dirty="0"/>
          </a:p>
        </p:txBody>
      </p:sp>
      <p:pic>
        <p:nvPicPr>
          <p:cNvPr id="11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D0E4842-4316-4720-B430-573FF9CC4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Odbor sociálních služeb a sociální práce (22), MPSV ČR</a:t>
            </a:r>
          </a:p>
        </p:txBody>
      </p:sp>
    </p:spTree>
    <p:extLst>
      <p:ext uri="{BB962C8B-B14F-4D97-AF65-F5344CB8AC3E}">
        <p14:creationId xmlns:p14="http://schemas.microsoft.com/office/powerpoint/2010/main" val="12862400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560"/>
            <a:ext cx="8001000" cy="945168"/>
          </a:xfrm>
        </p:spPr>
        <p:txBody>
          <a:bodyPr>
            <a:normAutofit/>
          </a:bodyPr>
          <a:lstStyle/>
          <a:p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Žádost o dotaci popis projektu a zadání do </a:t>
            </a:r>
            <a:b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Ok systému- bodové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836712"/>
            <a:ext cx="7859216" cy="55196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Nápověda je vždy uvedena v aplikaci při vyplňování žádosti.</a:t>
            </a:r>
          </a:p>
          <a:p>
            <a:pPr marL="0" indent="0">
              <a:buNone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- Informace o organizaci (charakteristika, zkušenosti)  max. 3 body</a:t>
            </a:r>
          </a:p>
          <a:p>
            <a:pPr marL="0" indent="0">
              <a:buNone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-Podíl spolufinancování kraje 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– vypočítá OK systém a to pouze v hodnocení interního hodnotitele, max. 5 bodů</a:t>
            </a:r>
          </a:p>
          <a:p>
            <a:pPr marL="0" indent="0">
              <a:buNone/>
            </a:pPr>
            <a: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  <a:t>-Popis projektu a jeho potřebnost max. 10 bodů -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roč je projekt nutné realizovat, proč by měl být podpořen, jak přispěje k naplnění cílů dotačního programu. M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usí být popsáno podrobně a konkrétně, projekt by měl být podpořen analýzou, studií, statistikou apod.</a:t>
            </a:r>
          </a:p>
          <a:p>
            <a:pPr marL="0" indent="0">
              <a:buNone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- Specifika cílové skupiny a počet klientů max. 8 bodů -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konkrétní popis cílové skupiny a  jejích specifik (na koho je projekt zaměřen), organizace je schopna doložit reálný předpokládaný počet klientů včetně zdůvodnění.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Celkový počet seniorů, kteří se uvedených aktivit  v průběhu roku účastní.</a:t>
            </a:r>
            <a:endParaRPr lang="cs-CZ" alt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-Spolupráce s dalšími organizacemi max. 2 body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Zde je jasně popsána spolupráce s organizacemi.</a:t>
            </a:r>
          </a:p>
          <a:p>
            <a:pPr marL="0" indent="0">
              <a:buNone/>
            </a:pP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Cíle projektu max. 10 bodů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Cíle musí být jasně a podrobně formulované, měřitelné, reálně dosažitelné. Častým problém je popis aktivity, ne cíl, kterého chce organizace pomocí aktivity dosáhnout. </a:t>
            </a:r>
          </a:p>
          <a:p>
            <a:pPr marL="0" indent="0">
              <a:buNone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- Aktivity projektu max. 13 bodů -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Aktivity jsou jasně, konkrétně a detailně popsány, kdo je bude lektorovat, kdy, jak často, na koho jsou cíleny. Jejich zaměření odpovídá podporovaným aktivitám dle Metodiky.</a:t>
            </a:r>
          </a:p>
          <a:p>
            <a:pPr marL="0" indent="0"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  <a:p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  <a:p>
            <a:endParaRPr lang="cs-CZ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556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45D544F-8159-4D8D-AADA-E9A89DC8F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Odbor sociálních služeb a sociální práce (22), MPSV ČR</a:t>
            </a:r>
          </a:p>
        </p:txBody>
      </p:sp>
    </p:spTree>
    <p:extLst>
      <p:ext uri="{BB962C8B-B14F-4D97-AF65-F5344CB8AC3E}">
        <p14:creationId xmlns:p14="http://schemas.microsoft.com/office/powerpoint/2010/main" val="3674554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4639"/>
            <a:ext cx="8001000" cy="634082"/>
          </a:xfrm>
        </p:spPr>
        <p:txBody>
          <a:bodyPr>
            <a:normAutofit fontScale="90000"/>
          </a:bodyPr>
          <a:lstStyle/>
          <a:p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Žádost o dotaci popis projektu a zadání do </a:t>
            </a:r>
            <a:b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Ok systému- bodové hodnocení</a:t>
            </a:r>
            <a:endParaRPr lang="cs-CZ" sz="2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908721"/>
            <a:ext cx="7859216" cy="541206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2100" b="1" dirty="0">
                <a:latin typeface="Arial" panose="020B0604020202020204" pitchFamily="34" charset="0"/>
                <a:cs typeface="Arial" panose="020B0604020202020204" pitchFamily="34" charset="0"/>
              </a:rPr>
              <a:t>- Termíny realizace max. 2 body</a:t>
            </a:r>
            <a:r>
              <a:rPr lang="cs-CZ" altLang="cs-CZ" sz="2100" dirty="0">
                <a:latin typeface="Arial" panose="020B0604020202020204" pitchFamily="34" charset="0"/>
                <a:cs typeface="Arial" panose="020B0604020202020204" pitchFamily="34" charset="0"/>
              </a:rPr>
              <a:t> – Vysvětleno v komentáři.</a:t>
            </a:r>
            <a:endParaRPr lang="cs-CZ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100" b="1" dirty="0">
                <a:latin typeface="Arial" panose="020B0604020202020204" pitchFamily="34" charset="0"/>
                <a:cs typeface="Arial" panose="020B0604020202020204" pitchFamily="34" charset="0"/>
              </a:rPr>
              <a:t>- Místa realizace max.  3 body - 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Zde je jasně vypsáno místo realizace včetně jeho popisu.</a:t>
            </a:r>
          </a:p>
          <a:p>
            <a:pPr marL="0" indent="0">
              <a:buNone/>
            </a:pPr>
            <a:r>
              <a:rPr lang="cs-CZ" sz="2100" b="1" dirty="0">
                <a:latin typeface="Arial" panose="020B0604020202020204" pitchFamily="34" charset="0"/>
                <a:cs typeface="Arial" panose="020B0604020202020204" pitchFamily="34" charset="0"/>
              </a:rPr>
              <a:t>- Propagace aktivit max. 2 body 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- Z</a:t>
            </a:r>
            <a:r>
              <a:rPr lang="pt-BR" sz="210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pt-BR" sz="2100" dirty="0">
                <a:latin typeface="Arial" panose="020B0604020202020204" pitchFamily="34" charset="0"/>
                <a:cs typeface="Arial" panose="020B0604020202020204" pitchFamily="34" charset="0"/>
              </a:rPr>
              <a:t>jasně popsána forma a popis propagace, periodicita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cs-CZ" sz="2100" b="1" dirty="0">
                <a:latin typeface="Arial" panose="020B0604020202020204" pitchFamily="34" charset="0"/>
                <a:cs typeface="Arial" panose="020B0604020202020204" pitchFamily="34" charset="0"/>
              </a:rPr>
              <a:t>- Vyhodnocení úspěšnosti projektu max. 5 bodů - 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Vyhodnocení úspěšnosti projektu je popsáno jasně, kvalitativně i kvantitativně ověřitelné, odpovídají náplni projektu.</a:t>
            </a:r>
          </a:p>
          <a:p>
            <a:pPr marL="0" indent="0">
              <a:buNone/>
            </a:pPr>
            <a:r>
              <a:rPr lang="cs-CZ" sz="2100" b="1" dirty="0">
                <a:latin typeface="Arial" panose="020B0604020202020204" pitchFamily="34" charset="0"/>
                <a:cs typeface="Arial" panose="020B0604020202020204" pitchFamily="34" charset="0"/>
              </a:rPr>
              <a:t>-Odborná způsobilost realizátora projektu max.  3 body - 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realizátor a jeho odborná způsobilost i vzdělání jsou popsány konkrétně a jsou odpovídající vzhledem k projektu.</a:t>
            </a:r>
          </a:p>
          <a:p>
            <a:pPr marL="0" indent="0">
              <a:buNone/>
            </a:pP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sz="2100" b="1" dirty="0">
                <a:latin typeface="Arial" panose="020B0604020202020204" pitchFamily="34" charset="0"/>
                <a:cs typeface="Arial" panose="020B0604020202020204" pitchFamily="34" charset="0"/>
              </a:rPr>
              <a:t>Pracovní náplň a kvalifikace jednotlivých pracovníků max. 5 bodů - 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Pracovní náplň a kvalifikace jednotlivých pracovníků je u všech pracovníků popsána jasně, konkrétně a odpovídá podporovaných aktivitám projektu. Navrhovaná mzda odpovídá kvalifikaci.</a:t>
            </a:r>
          </a:p>
          <a:p>
            <a:pPr marL="0" indent="0">
              <a:buNone/>
            </a:pP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sz="2100" b="1" dirty="0">
                <a:latin typeface="Arial" panose="020B0604020202020204" pitchFamily="34" charset="0"/>
                <a:cs typeface="Arial" panose="020B0604020202020204" pitchFamily="34" charset="0"/>
              </a:rPr>
              <a:t>Vzdělávání týmu max. 3 body - 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Zde je konkrétně popsán název a popis kurzu/školení, kdo se ho bude účastnit, nebo je vysvětleno, z jakého důvodu není uvedeno žádné vzdělávání. </a:t>
            </a:r>
          </a:p>
          <a:p>
            <a:pPr marL="0" indent="0">
              <a:buNone/>
            </a:pP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sz="2100" b="1" dirty="0">
                <a:latin typeface="Arial" panose="020B0604020202020204" pitchFamily="34" charset="0"/>
                <a:cs typeface="Arial" panose="020B0604020202020204" pitchFamily="34" charset="0"/>
              </a:rPr>
              <a:t>Fungování pracovního týmu max.  2 body 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-  Popis způsobu spolupráce, hierarchie pracovního týmu.</a:t>
            </a:r>
          </a:p>
          <a:p>
            <a:pPr marL="0" indent="0">
              <a:buNone/>
            </a:pP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sz="2100" b="1" dirty="0">
                <a:latin typeface="Arial" panose="020B0604020202020204" pitchFamily="34" charset="0"/>
                <a:cs typeface="Arial" panose="020B0604020202020204" pitchFamily="34" charset="0"/>
              </a:rPr>
              <a:t>Přiměřenost personálního zabezpečení k počtu klientů a aktivitám max. 1 bod</a:t>
            </a:r>
          </a:p>
          <a:p>
            <a:pPr marL="0" indent="0">
              <a:buNone/>
            </a:pPr>
            <a:r>
              <a:rPr lang="cs-CZ" sz="2100" b="1" dirty="0">
                <a:latin typeface="Arial" panose="020B0604020202020204" pitchFamily="34" charset="0"/>
                <a:cs typeface="Arial" panose="020B0604020202020204" pitchFamily="34" charset="0"/>
              </a:rPr>
              <a:t>- Úroveň zpracování rozpočtu max. 5 bodů - 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Všechny položky jsou dostatečně popsány a nejsou nadhodnoceny.</a:t>
            </a:r>
          </a:p>
          <a:p>
            <a:pPr marL="0" indent="0">
              <a:buNone/>
            </a:pP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sz="2100" b="1" dirty="0">
                <a:latin typeface="Arial" panose="020B0604020202020204" pitchFamily="34" charset="0"/>
                <a:cs typeface="Arial" panose="020B0604020202020204" pitchFamily="34" charset="0"/>
              </a:rPr>
              <a:t>Podíl zbytných nákladů 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– vypočítá OK systém a to pouze v hodnocení interního hodnotitele, </a:t>
            </a:r>
            <a:r>
              <a:rPr lang="cs-CZ" sz="2100" b="1" dirty="0">
                <a:latin typeface="Arial" panose="020B0604020202020204" pitchFamily="34" charset="0"/>
                <a:cs typeface="Arial" panose="020B0604020202020204" pitchFamily="34" charset="0"/>
              </a:rPr>
              <a:t>max. 10 bodů </a:t>
            </a:r>
          </a:p>
          <a:p>
            <a:pPr marL="0" indent="0">
              <a:buNone/>
            </a:pP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100" b="1" dirty="0">
                <a:latin typeface="Arial" panose="020B0604020202020204" pitchFamily="34" charset="0"/>
                <a:cs typeface="Arial" panose="020B0604020202020204" pitchFamily="34" charset="0"/>
              </a:rPr>
              <a:t>Návaznost na síť služeb 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(dopis obce/kraje formou přílohy) max. 2 body - aktuální dopis obce/kraje obsahuje návaznost na strategický dokument.</a:t>
            </a:r>
          </a:p>
          <a:p>
            <a:pPr marL="0" indent="0">
              <a:buNone/>
            </a:pP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100" b="1" dirty="0">
                <a:latin typeface="Arial" panose="020B0604020202020204" pitchFamily="34" charset="0"/>
                <a:cs typeface="Arial" panose="020B0604020202020204" pitchFamily="34" charset="0"/>
              </a:rPr>
              <a:t>Přednosti a nedostatky projektu, max. 6 bodů</a:t>
            </a:r>
          </a:p>
          <a:p>
            <a:endParaRPr lang="cs-CZ" sz="1400" dirty="0"/>
          </a:p>
          <a:p>
            <a:pPr marL="0" indent="0">
              <a:buNone/>
            </a:pPr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b="1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000" dirty="0"/>
          </a:p>
          <a:p>
            <a:endParaRPr lang="cs-CZ" sz="1000" dirty="0"/>
          </a:p>
          <a:p>
            <a:endParaRPr lang="cs-CZ" sz="1000" b="1" dirty="0"/>
          </a:p>
          <a:p>
            <a:endParaRPr lang="cs-CZ" sz="1000" dirty="0"/>
          </a:p>
          <a:p>
            <a:endParaRPr lang="cs-CZ" dirty="0"/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C:\BARA\MPSV-manualall\pptsablona\pruh.jpg">
            <a:extLst>
              <a:ext uri="{FF2B5EF4-FFF2-40B4-BE49-F238E27FC236}">
                <a16:creationId xmlns:a16="http://schemas.microsoft.com/office/drawing/2014/main" id="{8D300BA8-EDB4-43B0-8A88-41F3F2D2A6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556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37569E-5771-49C2-AABA-08939C077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Odbor sociálních služeb a sociální práce (22), MPSV ČR</a:t>
            </a:r>
          </a:p>
        </p:txBody>
      </p:sp>
    </p:spTree>
    <p:extLst>
      <p:ext uri="{BB962C8B-B14F-4D97-AF65-F5344CB8AC3E}">
        <p14:creationId xmlns:p14="http://schemas.microsoft.com/office/powerpoint/2010/main" val="25558892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D7BBB9-BD9E-4C93-9ACB-F1084E581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Spolufinancování z krajských a obecních úřadů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00BD5554-E1AE-4A3E-9AC9-7FDDD2F17E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3436" y="1535113"/>
            <a:ext cx="3663951" cy="639762"/>
          </a:xfrm>
        </p:spPr>
        <p:txBody>
          <a:bodyPr>
            <a:no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Bodové hodnocení pří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splufinancování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E0232B-28E6-4BF6-8669-23338C3E80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444453"/>
            <a:ext cx="4040188" cy="3681710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Při hodnocení budou bodově zvýhodněny projekty organizací, jejichž projekty byly v předchozích letech z krajských či obecních úřadů a to podle průměrné spoluúčasti na projektu za poslední 2roky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 %.</a:t>
            </a:r>
          </a:p>
          <a:p>
            <a:endParaRPr lang="cs-CZ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1F141968-39D6-4810-B46E-BA3748461C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Vyjádření v % účasti za poslední 2 roky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E5E4E986-8F07-41FE-8855-11618EB13D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448013"/>
              </p:ext>
            </p:extLst>
          </p:nvPr>
        </p:nvGraphicFramePr>
        <p:xfrm>
          <a:off x="4645025" y="2444453"/>
          <a:ext cx="4041776" cy="3412135"/>
        </p:xfrm>
        <a:graphic>
          <a:graphicData uri="http://schemas.openxmlformats.org/drawingml/2006/table">
            <a:tbl>
              <a:tblPr firstRow="1" firstCol="1" bandRow="1"/>
              <a:tblGrid>
                <a:gridCol w="2363620">
                  <a:extLst>
                    <a:ext uri="{9D8B030D-6E8A-4147-A177-3AD203B41FA5}">
                      <a16:colId xmlns:a16="http://schemas.microsoft.com/office/drawing/2014/main" val="2086108046"/>
                    </a:ext>
                  </a:extLst>
                </a:gridCol>
                <a:gridCol w="1678156">
                  <a:extLst>
                    <a:ext uri="{9D8B030D-6E8A-4147-A177-3AD203B41FA5}">
                      <a16:colId xmlns:a16="http://schemas.microsoft.com/office/drawing/2014/main" val="1365207130"/>
                    </a:ext>
                  </a:extLst>
                </a:gridCol>
              </a:tblGrid>
              <a:tr h="923750">
                <a:tc>
                  <a:txBody>
                    <a:bodyPr/>
                    <a:lstStyle/>
                    <a:p>
                      <a:pPr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900" b="1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Spolufinancování projektu (v %)</a:t>
                      </a:r>
                      <a:endParaRPr lang="cs-CZ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8" marR="106518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900" b="1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bodů</a:t>
                      </a:r>
                      <a:endParaRPr lang="cs-CZ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8" marR="106518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6861227"/>
                  </a:ext>
                </a:extLst>
              </a:tr>
              <a:tr h="497677">
                <a:tc>
                  <a:txBody>
                    <a:bodyPr/>
                    <a:lstStyle/>
                    <a:p>
                      <a:pPr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9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0 %</a:t>
                      </a:r>
                      <a:endParaRPr lang="cs-CZ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8" marR="106518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9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bodů</a:t>
                      </a:r>
                      <a:endParaRPr lang="cs-CZ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8" marR="106518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8531490"/>
                  </a:ext>
                </a:extLst>
              </a:tr>
              <a:tr h="497677">
                <a:tc>
                  <a:txBody>
                    <a:bodyPr/>
                    <a:lstStyle/>
                    <a:p>
                      <a:pPr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9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1 % - 9 %</a:t>
                      </a:r>
                      <a:endParaRPr lang="cs-CZ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8" marR="106518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9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body</a:t>
                      </a:r>
                      <a:endParaRPr lang="cs-CZ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8" marR="106518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5496824"/>
                  </a:ext>
                </a:extLst>
              </a:tr>
              <a:tr h="497677">
                <a:tc>
                  <a:txBody>
                    <a:bodyPr/>
                    <a:lstStyle/>
                    <a:p>
                      <a:pPr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9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10 % - 19 %</a:t>
                      </a:r>
                      <a:endParaRPr lang="cs-CZ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8" marR="106518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9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body</a:t>
                      </a:r>
                      <a:endParaRPr lang="cs-CZ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8" marR="106518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4329483"/>
                  </a:ext>
                </a:extLst>
              </a:tr>
              <a:tr h="497677">
                <a:tc>
                  <a:txBody>
                    <a:bodyPr/>
                    <a:lstStyle/>
                    <a:p>
                      <a:pPr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9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20 % - 29 %</a:t>
                      </a:r>
                      <a:endParaRPr lang="cs-CZ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8" marR="106518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9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body</a:t>
                      </a:r>
                      <a:endParaRPr lang="cs-CZ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8" marR="106518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5175987"/>
                  </a:ext>
                </a:extLst>
              </a:tr>
              <a:tr h="497677">
                <a:tc>
                  <a:txBody>
                    <a:bodyPr/>
                    <a:lstStyle/>
                    <a:p>
                      <a:pPr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9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30 % a více</a:t>
                      </a:r>
                      <a:endParaRPr lang="cs-CZ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8" marR="106518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9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bodů</a:t>
                      </a:r>
                      <a:endParaRPr lang="cs-CZ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8" marR="106518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3821389"/>
                  </a:ext>
                </a:extLst>
              </a:tr>
            </a:tbl>
          </a:graphicData>
        </a:graphic>
      </p:graphicFrame>
      <p:pic>
        <p:nvPicPr>
          <p:cNvPr id="8" name="Picture 5" descr="C:\BARA\MPSV-manualall\pptsablona\pruh.jpg">
            <a:extLst>
              <a:ext uri="{FF2B5EF4-FFF2-40B4-BE49-F238E27FC236}">
                <a16:creationId xmlns:a16="http://schemas.microsoft.com/office/drawing/2014/main" id="{6AD01F6E-D219-4036-841B-F668134E95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556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F6FB061-7752-4B57-AA32-C367B6914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Odbor sociálních služeb a sociální práce (22), MPSV ČR</a:t>
            </a:r>
          </a:p>
        </p:txBody>
      </p:sp>
    </p:spTree>
    <p:extLst>
      <p:ext uri="{BB962C8B-B14F-4D97-AF65-F5344CB8AC3E}">
        <p14:creationId xmlns:p14="http://schemas.microsoft.com/office/powerpoint/2010/main" val="20372630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Rozpočet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a aktuální změny pro rok 2021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7638"/>
            <a:ext cx="8299376" cy="45259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Dotaci lze poskytnout maximálně do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výše 80 % rozpočtovaných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výdajů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 na schválený projekt, přičemž na úhradu zbylých 20 % celkových nákladů na uskutečnění schváleného projektu je příjemce povinen zajistit  finanční prostředky z jiných zdrojů než dotace činnost dobrovolníků lze zahrnout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do výše 5 %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celkových nákladů/výdajů projektu. Pro výpočet výše hodnoty dobrovolnické činnosti se stanovuje hodinová sazba ve výši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212 Kč/hod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. Dlouhodobý majetek do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25 tis. Kč.</a:t>
            </a:r>
          </a:p>
          <a:p>
            <a:pPr marL="0" lvl="0" indent="0" algn="just">
              <a:buNone/>
            </a:pP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Poskytovatel dotace může uzavřít s žadatelem smlouvu o spolupráci s cílem realizovat víceleté projekty, které naplňují priority schválené vládou. Uzavření této smlouvy není dotčeno žádné ustanovení rozpočtových pravidel a nezakládá právní nárok na poskytnutí dotace v dalších letech. </a:t>
            </a:r>
          </a:p>
          <a:p>
            <a:pPr marL="0" lvl="0" indent="0" algn="just">
              <a:buNone/>
            </a:pP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1519C88B-E8C0-4A16-9352-5C9A622A1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Odbor sociálních služeb a sociální práce (22), MPSV ČR</a:t>
            </a:r>
          </a:p>
        </p:txBody>
      </p:sp>
    </p:spTree>
    <p:extLst>
      <p:ext uri="{BB962C8B-B14F-4D97-AF65-F5344CB8AC3E}">
        <p14:creationId xmlns:p14="http://schemas.microsoft.com/office/powerpoint/2010/main" val="1103053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94557"/>
          </a:xfrm>
        </p:spPr>
        <p:txBody>
          <a:bodyPr>
            <a:normAutofit/>
          </a:bodyPr>
          <a:lstStyle/>
          <a:p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Rozpočet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24744"/>
            <a:ext cx="7859216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Obecně:</a:t>
            </a:r>
          </a:p>
          <a:p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Dotace se poskytují jen na úhradu nezbytně nutných výdajů na realizaci projektu.</a:t>
            </a:r>
          </a:p>
          <a:p>
            <a:pPr algn="just"/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Rozpočet projektu uvedený v žádosti o dotaci je odhadem celkových nákladů projektu.. </a:t>
            </a:r>
          </a:p>
          <a:p>
            <a:pPr algn="just"/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Do rozpočtu projektu nesmí být zakalkulován zisk.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Rozpočet projektu musí být rozepsán do jednotlivých položek, aby z něj bylo zřejmé, jaké náklady jsou v projektu plánovány.</a:t>
            </a:r>
          </a:p>
          <a:p>
            <a:pPr lvl="0" algn="just"/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Povinností žadatele při psaní projektu je především využívat pole „komentář k nákladům“ ve formuláři žádosti o dotaci.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V rámci DPČ lze nárokovat částku max. 250 Kč/hod.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Změny upraveného rozpočtu –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 písemnou formou a zároveň </a:t>
            </a:r>
            <a:b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v OK systému do </a:t>
            </a:r>
            <a:r>
              <a:rPr lang="cs-CZ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 prosince. 2021</a:t>
            </a:r>
            <a:endParaRPr lang="cs-CZ" sz="16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cs-CZ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54843862-E139-4940-B680-C6480AE7A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Odbor sociálních služeb a sociální práce (22), MPSV ČR</a:t>
            </a:r>
          </a:p>
        </p:txBody>
      </p:sp>
    </p:spTree>
    <p:extLst>
      <p:ext uri="{BB962C8B-B14F-4D97-AF65-F5344CB8AC3E}">
        <p14:creationId xmlns:p14="http://schemas.microsoft.com/office/powerpoint/2010/main" val="1933975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9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200" b="1" dirty="0">
                <a:latin typeface="Arial" charset="0"/>
                <a:cs typeface="Arial" charset="0"/>
              </a:rPr>
              <a:t>Cíl a účel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685800" y="1341438"/>
            <a:ext cx="8001000" cy="4784725"/>
          </a:xfrm>
        </p:spPr>
        <p:txBody>
          <a:bodyPr>
            <a:normAutofit fontScale="92500" lnSpcReduction="10000"/>
          </a:bodyPr>
          <a:lstStyle/>
          <a:p>
            <a:pPr algn="just">
              <a:defRPr/>
            </a:pPr>
            <a:r>
              <a:rPr lang="cs-CZ" sz="1700" b="1" dirty="0">
                <a:latin typeface="Arial" panose="020B0604020202020204" pitchFamily="34" charset="0"/>
                <a:cs typeface="Arial" panose="020B0604020202020204" pitchFamily="34" charset="0"/>
              </a:rPr>
              <a:t>Cílem dotačního programu je podpora služeb pro seniory, které spočívají v hájení zájmů a práv seniorů a aktivitách směřujících ke společenskému uplatnění. </a:t>
            </a:r>
          </a:p>
          <a:p>
            <a:pPr>
              <a:defRPr/>
            </a:pPr>
            <a:endParaRPr lang="cs-CZ" sz="1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Veřejně účelné aktivity mají podporovat samostatnost a soběstačnost seniorů v jejich přirozeném prostředí a posilovat jejich potenciál tak, aby vedl ke zkvalitnění jejich života. Umožnit aktivně se podílet na dění ve společnosti. Zkvalitňovat vztahy v rodině, zmírnit osamělost a předcházet krizovým situacím.</a:t>
            </a:r>
          </a:p>
          <a:p>
            <a:pPr algn="just"/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Žadatel do tohoto dotačního programu nesmí žádat o financování takových aktivit, které jsou financovány ze strukturálních fondů EU/EHP nebo jiných existujících programů, které jsou financované ze státního rozpočtu resp. nesmí z více veřejných zdrojů financovat stejnou činnost vícekrát. </a:t>
            </a:r>
          </a:p>
          <a:p>
            <a:pPr>
              <a:defRPr/>
            </a:pPr>
            <a:endParaRPr 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cs-CZ" sz="1700" b="1" dirty="0">
                <a:latin typeface="Arial" panose="020B0604020202020204" pitchFamily="34" charset="0"/>
                <a:cs typeface="Arial" panose="020B0604020202020204" pitchFamily="34" charset="0"/>
              </a:rPr>
              <a:t>Podporované oblasti v roce 2021:</a:t>
            </a:r>
          </a:p>
          <a:p>
            <a:pPr marL="0" indent="0">
              <a:buNone/>
              <a:defRPr/>
            </a:pPr>
            <a:r>
              <a:rPr lang="cs-CZ" sz="1700" b="1" dirty="0">
                <a:latin typeface="Arial" panose="020B0604020202020204" pitchFamily="34" charset="0"/>
                <a:cs typeface="Arial" panose="020B0604020202020204" pitchFamily="34" charset="0"/>
              </a:rPr>
              <a:t>I.     Program na podporu veřejně účelných aktivit seniorských a </a:t>
            </a:r>
            <a:r>
              <a:rPr lang="cs-CZ" sz="1700" b="1" dirty="0" err="1">
                <a:latin typeface="Arial" panose="020B0604020202020204" pitchFamily="34" charset="0"/>
                <a:cs typeface="Arial" panose="020B0604020202020204" pitchFamily="34" charset="0"/>
              </a:rPr>
              <a:t>proseniorských</a:t>
            </a:r>
            <a:r>
              <a:rPr lang="cs-CZ" sz="1700" b="1" dirty="0">
                <a:latin typeface="Arial" panose="020B0604020202020204" pitchFamily="34" charset="0"/>
                <a:cs typeface="Arial" panose="020B0604020202020204" pitchFamily="34" charset="0"/>
              </a:rPr>
              <a:t> organizací</a:t>
            </a:r>
          </a:p>
          <a:p>
            <a:pPr marL="400050" indent="-400050">
              <a:buAutoNum type="romanUcPeriod" startAt="2"/>
              <a:defRPr/>
            </a:pPr>
            <a:r>
              <a:rPr lang="cs-CZ" sz="1700" b="1" dirty="0">
                <a:latin typeface="Arial" panose="020B0604020202020204" pitchFamily="34" charset="0"/>
                <a:cs typeface="Arial" panose="020B0604020202020204" pitchFamily="34" charset="0"/>
              </a:rPr>
              <a:t>Program na podporu kapacit střešních seniorských a </a:t>
            </a:r>
            <a:r>
              <a:rPr lang="cs-CZ" sz="1700" b="1" dirty="0" err="1">
                <a:latin typeface="Arial" panose="020B0604020202020204" pitchFamily="34" charset="0"/>
                <a:cs typeface="Arial" panose="020B0604020202020204" pitchFamily="34" charset="0"/>
              </a:rPr>
              <a:t>proseniorských</a:t>
            </a:r>
            <a:r>
              <a:rPr lang="cs-CZ" sz="1700" b="1" dirty="0">
                <a:latin typeface="Arial" panose="020B0604020202020204" pitchFamily="34" charset="0"/>
                <a:cs typeface="Arial" panose="020B0604020202020204" pitchFamily="34" charset="0"/>
              </a:rPr>
              <a:t> organizací</a:t>
            </a:r>
          </a:p>
          <a:p>
            <a:pPr marL="457200" lvl="1" indent="0" eaLnBrk="1" hangingPunct="1">
              <a:buFont typeface="Arial" panose="020B0604020202020204" pitchFamily="34" charset="0"/>
              <a:buNone/>
              <a:defRPr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100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B706BEE-E6E3-4594-9E8F-8063EF1DA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Odbor sociálních služeb a sociální práce (22), MPSV ČR</a:t>
            </a:r>
          </a:p>
        </p:txBody>
      </p:sp>
    </p:spTree>
    <p:extLst>
      <p:ext uri="{BB962C8B-B14F-4D97-AF65-F5344CB8AC3E}">
        <p14:creationId xmlns:p14="http://schemas.microsoft.com/office/powerpoint/2010/main" val="26154994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463600" y="77628"/>
            <a:ext cx="8229600" cy="803707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cs-CZ" altLang="cs-CZ" sz="2400" b="1" dirty="0">
                <a:latin typeface="Arial" charset="0"/>
                <a:cs typeface="Arial" charset="0"/>
              </a:rPr>
            </a:br>
            <a:r>
              <a:rPr lang="cs-CZ" altLang="cs-CZ" sz="2400" b="1" dirty="0">
                <a:latin typeface="Arial" charset="0"/>
                <a:cs typeface="Arial" charset="0"/>
              </a:rPr>
              <a:t>Rozpočet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827584" y="857656"/>
            <a:ext cx="7951340" cy="529184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Rozpočet projektu musí splňovat následující požadavky:</a:t>
            </a:r>
          </a:p>
          <a:p>
            <a:pPr marL="0" indent="0" algn="ctr">
              <a:buNone/>
            </a:pP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rozpočet projektu musí být sestaven v souladu s kritérii účelnosti, hospodárnosti a efektivnosti (3E),</a:t>
            </a:r>
          </a:p>
          <a:p>
            <a:pPr lvl="0" algn="just"/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požadavek na úhradu nepřímých nákladů včetně mzdových nákladů technickohospodářských zaměstnanců může tvořit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maximálně 14 %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celkového požadavku na dotaci,</a:t>
            </a:r>
          </a:p>
          <a:p>
            <a:pPr lvl="0" algn="just"/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dotaci lze poskytnout maximálně do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výše 80 % rozpočtovaných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výdajů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na schválený projekt (včetně finančních prostředků z jiných orgánů státní správy). Úhradu zbylých 20 % celkových nákladů je příjemce povinen zajistit z jiných zdrojů než ze státního rozpočtu,</a:t>
            </a:r>
          </a:p>
          <a:p>
            <a:pPr algn="just"/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činnost dobrovolníků lze zahrnout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do výše 5 %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celkových nákladů/výdajů projektu. Pro výpočet výše hodnoty dobrovolnické činnosti se stanovuje hodinová sazba ve výši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212 Kč/hod,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schválený projekt – realizace od 1. ledna do 31. prosince 2021,</a:t>
            </a:r>
          </a:p>
          <a:p>
            <a:pPr lvl="0" algn="just"/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dotaci lze použít i na výdaje, které byly uskutečněny před datem vydání rozhodnutí a které prokazatelně souvisí s účelem dotace, nejdříve však </a:t>
            </a:r>
            <a:b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od 1. ledna roku, na který je dotace poskytována.</a:t>
            </a:r>
          </a:p>
          <a:p>
            <a:pPr marL="0" indent="0">
              <a:buNone/>
            </a:pPr>
            <a:b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292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1246188" y="6165850"/>
            <a:ext cx="7467600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cs-CZ" altLang="cs-CZ" sz="1400" dirty="0">
              <a:solidFill>
                <a:srgbClr val="777777"/>
              </a:solidFill>
              <a:latin typeface="Arial" charset="0"/>
              <a:cs typeface="Times New Roman" pitchFamily="18" charset="0"/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50E1FBB-8FD9-4169-A0A8-600C114FF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Odbor sociálních služeb a sociální práce (22), MPSV ČR</a:t>
            </a:r>
          </a:p>
        </p:txBody>
      </p:sp>
    </p:spTree>
    <p:extLst>
      <p:ext uri="{BB962C8B-B14F-4D97-AF65-F5344CB8AC3E}">
        <p14:creationId xmlns:p14="http://schemas.microsoft.com/office/powerpoint/2010/main" val="37393551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Rozpočet</a:t>
            </a:r>
            <a:endParaRPr lang="cs-CZ" sz="2200" b="1" dirty="0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971550" y="1124744"/>
            <a:ext cx="7600950" cy="507761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endParaRPr lang="cs-CZ" sz="1000" dirty="0"/>
          </a:p>
          <a:p>
            <a:pPr marL="0" indent="0" algn="ctr">
              <a:buNone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Struktura rozpočtu projektu 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hangingPunct="0">
              <a:buNone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Provozní náklady</a:t>
            </a:r>
          </a:p>
          <a:p>
            <a:pPr algn="just"/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Náklady nezbytné pro realizaci projektu, které jsou identifikovatelné, účetně evidované, ověřitelné, podložené originálními dokumenty a uvedené v rozpočtu schválené žádosti.</a:t>
            </a: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hangingPunct="0">
              <a:buNone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Materiálové náklady</a:t>
            </a:r>
          </a:p>
          <a:p>
            <a:pPr algn="just" hangingPunct="0"/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Vybavení, zařízení, dlouhodobý majetek (do 25 tis. Kč), </a:t>
            </a:r>
            <a:b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PC sestava, odborné publikace, tiskoviny a výukové materiály, výdaje za PHM apod.</a:t>
            </a: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Zařízení a vybavení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Vybavení či zařízení hmotné povahy, nehmotný majetek </a:t>
            </a:r>
            <a:b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(do 60 tis. Kč)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sz="1400" dirty="0"/>
          </a:p>
          <a:p>
            <a:pPr marL="0" indent="0" eaLnBrk="1" hangingPunct="1">
              <a:spcBef>
                <a:spcPts val="250"/>
              </a:spcBef>
              <a:buFont typeface="Arial" panose="020B0604020202020204" pitchFamily="34" charset="0"/>
              <a:buNone/>
              <a:defRPr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6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219200" y="5857875"/>
            <a:ext cx="7467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cs-CZ" altLang="cs-CZ" sz="800" dirty="0">
              <a:solidFill>
                <a:srgbClr val="777777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6CB5E8C-A3B0-42CD-87CB-D943A7920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Odbor sociálních služeb a sociální práce (22), MPSV ČR</a:t>
            </a:r>
          </a:p>
        </p:txBody>
      </p:sp>
    </p:spTree>
    <p:extLst>
      <p:ext uri="{BB962C8B-B14F-4D97-AF65-F5344CB8AC3E}">
        <p14:creationId xmlns:p14="http://schemas.microsoft.com/office/powerpoint/2010/main" val="8745690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cs-CZ" alt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Rozpočet</a:t>
            </a:r>
            <a:endParaRPr lang="cs-CZ" sz="2200" b="1" dirty="0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971550" y="980728"/>
            <a:ext cx="7600950" cy="5221635"/>
          </a:xfrm>
        </p:spPr>
        <p:txBody>
          <a:bodyPr>
            <a:normAutofit fontScale="25000" lnSpcReduction="200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endParaRPr lang="cs-CZ" sz="1000" dirty="0"/>
          </a:p>
          <a:p>
            <a:pPr marL="0" indent="0" algn="ctr" hangingPunct="0">
              <a:buNone/>
            </a:pPr>
            <a:r>
              <a:rPr lang="cs-CZ" sz="7200" b="1" dirty="0">
                <a:latin typeface="Arial" panose="020B0604020202020204" pitchFamily="34" charset="0"/>
                <a:cs typeface="Arial" panose="020B0604020202020204" pitchFamily="34" charset="0"/>
              </a:rPr>
              <a:t>Nemateriálové náklady</a:t>
            </a:r>
          </a:p>
          <a:p>
            <a:pPr marL="0" indent="0">
              <a:buNone/>
            </a:pPr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Nákup služeb</a:t>
            </a:r>
            <a:endParaRPr lang="cs-CZ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Výdaje spojené s dodáním služeb (</a:t>
            </a:r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musí být pro projekt nezbytné</a:t>
            </a: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 - výdaje plynoucí z uzavřených smluv s dodavateli nesmí u projektů převýšit 70 % způsobilých přímých výdajů projektu)</a:t>
            </a:r>
          </a:p>
          <a:p>
            <a:pPr lvl="0" algn="just"/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pronájem prostor a energií (vodné, stočné, elektřina, plyn)</a:t>
            </a:r>
          </a:p>
          <a:p>
            <a:pPr lvl="0" algn="just"/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lektorské či poradenské služby</a:t>
            </a:r>
          </a:p>
          <a:p>
            <a:pPr lvl="0" algn="just"/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služby právního či ekonomického rázu</a:t>
            </a:r>
          </a:p>
          <a:p>
            <a:pPr lvl="0" algn="just"/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lze čerpat příspěvek na ubytování pro klienty v rámci jedné akce za rok a to max. do výše 60 000,- Kč, kdy příspěvek na osobu nesmí přesáhnout 200,- Kč</a:t>
            </a:r>
          </a:p>
          <a:p>
            <a:pPr lvl="0" algn="just"/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proplacení telekomunikačních služeb, služeb pošt, internetového připojení, školení a kurzů apod.</a:t>
            </a:r>
          </a:p>
          <a:p>
            <a:pPr lvl="0" algn="just"/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NNO může do své spoluúčasti na projektu zahrnout i práci dobrovolníků, kteří mají uzavřenou smlouvu o výkonu dobrovolnické služby s akreditovanou vysílací organizací, jejich činnost může zahrnout do spolufinancování projektu a to do výše 5% celkových rozpočtových nákladů/výdajů</a:t>
            </a:r>
          </a:p>
          <a:p>
            <a:pPr marL="0" indent="0" algn="just">
              <a:buNone/>
            </a:pPr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Opravy a udržování</a:t>
            </a:r>
            <a:endParaRPr lang="cs-CZ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Výdaje na rozpočtové položky opravy a udržování jsou způsobilé pouze tehdy, pokud cena všech úprav či údržby v jednom zdaňovacím období nepřesáhne v úhrnu 40 000 Kč.</a:t>
            </a:r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cs-CZ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Cestovní náhrady</a:t>
            </a:r>
            <a:endParaRPr lang="cs-CZ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pracovní cesty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sz="7600" dirty="0"/>
          </a:p>
          <a:p>
            <a:pPr marL="0" indent="0" eaLnBrk="1" hangingPunct="1">
              <a:spcBef>
                <a:spcPts val="250"/>
              </a:spcBef>
              <a:buFont typeface="Arial" panose="020B0604020202020204" pitchFamily="34" charset="0"/>
              <a:buNone/>
              <a:defRPr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6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2327FC0-E978-4CAA-86CD-8DAF4E783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Odbor sociálních služeb a sociální práce (22), MPSV ČR</a:t>
            </a:r>
          </a:p>
        </p:txBody>
      </p:sp>
    </p:spTree>
    <p:extLst>
      <p:ext uri="{BB962C8B-B14F-4D97-AF65-F5344CB8AC3E}">
        <p14:creationId xmlns:p14="http://schemas.microsoft.com/office/powerpoint/2010/main" val="6305509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Rozpočet</a:t>
            </a:r>
            <a:endParaRPr lang="cs-CZ" sz="2200" b="1" dirty="0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806896" y="620688"/>
            <a:ext cx="8229600" cy="5904656"/>
          </a:xfrm>
        </p:spPr>
        <p:txBody>
          <a:bodyPr>
            <a:normAutofit fontScale="25000" lnSpcReduction="200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endParaRPr lang="cs-CZ" sz="1000" dirty="0"/>
          </a:p>
          <a:p>
            <a:pPr marL="0" indent="0" algn="just" hangingPunct="0">
              <a:buNone/>
            </a:pPr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Osobní náklady</a:t>
            </a:r>
          </a:p>
          <a:p>
            <a:pPr lvl="0"/>
            <a:r>
              <a:rPr lang="cs-CZ" sz="6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Pozor nové </a:t>
            </a:r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mzdové náklady. Z poskytnuté dotace lze hradit obvyklou mzdu zaměstnance v daném místě včetně sociálního a zdravotního pojištění. Pro orientační hodnocení lze využít odměňování v platové sféře dle příslušných předpisů nebo průměrnými či mediánovými hodnotami odměňování dle Informačního systému o průměrném výdělku (ISPV) </a:t>
            </a:r>
          </a:p>
          <a:p>
            <a:pPr lvl="0" algn="just"/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čas skutečně strávený realizací projektu je třeba dokladovat pracovními výkazy</a:t>
            </a: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 jednotlivých osob zapojených do realizace</a:t>
            </a:r>
          </a:p>
          <a:p>
            <a:pPr lvl="0" algn="just"/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u aktivit je nutné vyplnit prezenční listiny</a:t>
            </a: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 zahrnující název aktivity, jméno zaměstnance (lektora), jméno, příjmení a podpis účastníků</a:t>
            </a:r>
          </a:p>
          <a:p>
            <a:pPr lvl="0" algn="just"/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Rozsah práce na projektu je třeba uvést v pracovní smlouvě, dohodách a jejich změnách.</a:t>
            </a:r>
          </a:p>
          <a:p>
            <a:pPr lvl="0" algn="just"/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Pokud žadatel při zpracování dotační žádosti ještě jmenovitě nezná pracovníka, který by měl personálně zajistit některou z aktivit, je povinen uvést v tabulce rozpočtu v dotační žádosti jeho pracovní pozici , výši úvazku nebo počet hodin, požadovanou kvalifikaci, vzdělání a pracovní náplň.</a:t>
            </a:r>
          </a:p>
          <a:p>
            <a:pPr lvl="0" algn="just"/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Jeden zaměstnanec nemůže být zaměstnán na projektech spolufinancovaných ze státního rozpočtu na více než </a:t>
            </a:r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1,2 úvazku celkem</a:t>
            </a:r>
          </a:p>
          <a:p>
            <a:pPr lvl="0" algn="just"/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dovolená musí být čerpána v souladu se zákoníkem práce</a:t>
            </a:r>
          </a:p>
          <a:p>
            <a:pPr lvl="0" algn="just"/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z dotačních prostředků lze rovněž hradit náhradu mzdy po dobu prvních 14 kalendářních dnů dočasné pracovní neschopnosti nebo karantény, kterou platí zaměstnavatel. </a:t>
            </a:r>
          </a:p>
          <a:p>
            <a:pPr>
              <a:defRPr/>
            </a:pPr>
            <a:endParaRPr lang="cs-CZ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250"/>
              </a:spcBef>
              <a:buFont typeface="Arial" panose="020B0604020202020204" pitchFamily="34" charset="0"/>
              <a:buNone/>
              <a:defRPr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6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219200" y="5857875"/>
            <a:ext cx="7467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cs-CZ" altLang="cs-CZ" sz="800" dirty="0">
              <a:solidFill>
                <a:srgbClr val="777777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719DFE5-2203-4BAF-8A4E-0A76F067B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Odbor sociálních služeb a sociální práce (22), MPSV ČR</a:t>
            </a:r>
          </a:p>
        </p:txBody>
      </p:sp>
    </p:spTree>
    <p:extLst>
      <p:ext uri="{BB962C8B-B14F-4D97-AF65-F5344CB8AC3E}">
        <p14:creationId xmlns:p14="http://schemas.microsoft.com/office/powerpoint/2010/main" val="3459564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429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Rozpočet</a:t>
            </a:r>
            <a:endParaRPr lang="cs-CZ" sz="2400" b="1" dirty="0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827584" y="808932"/>
            <a:ext cx="7960406" cy="5509667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  <a:defRPr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hangingPunct="0"/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Nepřímé náklady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jsou náklady projektu, které nejsou nebo nemohou být přímo spojené s konkrétní aktivitou daného projektu. Požadavek na úhradu nepřímých nákladů včetně mzdových nákladů technickohospodářských zaměstnanců může tvořit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maximálně 14 %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celkového požadavku na dotaci, po přidělení dotace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se 14% podíl nepřímých nákladů stanovuje z výše přidělené dotace.</a:t>
            </a:r>
          </a:p>
          <a:p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Za nepřímý náklad  je považována vždy jen ta část z uvedených nákladů, která nesouvisí přímo s činnostmi či aktivitami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uvedenými v žádosti o dotaci,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ale je spojena s administrací a technickoprovozním zajištěním projektu. 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kancelářské potřeby, vybavení (DHM do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25 tis. Kč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) nesouvisející přímo s realizací aktivit (nábytek, PC sestava apod.), telekomunikační služby, internet, právní a účetní služby, které jsou spojeny s administrací projektu, DNM</a:t>
            </a:r>
            <a:r>
              <a:rPr lang="cs-CZ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do 60 tis. Kč (např. software), mzdy technickohospodářských zaměstnanců (zaměstnanec, který se svou činností přímo nepodílí na realizaci schváleného projektu), zajištění tisku, propagačních materiálů pro publicitu projektu</a:t>
            </a:r>
          </a:p>
          <a:p>
            <a:pPr marL="0" indent="0">
              <a:buNone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250"/>
              </a:spcBef>
              <a:buFont typeface="Arial" panose="020B0604020202020204" pitchFamily="34" charset="0"/>
              <a:buNone/>
              <a:defRPr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6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091790" y="6103216"/>
            <a:ext cx="7467600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>
              <a:solidFill>
                <a:schemeClr val="bg1">
                  <a:lumMod val="50000"/>
                </a:schemeClr>
              </a:solidFill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23A490-701E-4567-9C63-5EA3031D2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Odbor sociálních služeb a sociální (22), MPSV ČR</a:t>
            </a:r>
          </a:p>
        </p:txBody>
      </p:sp>
    </p:spTree>
    <p:extLst>
      <p:ext uri="{BB962C8B-B14F-4D97-AF65-F5344CB8AC3E}">
        <p14:creationId xmlns:p14="http://schemas.microsoft.com/office/powerpoint/2010/main" val="23696478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Rozpočet</a:t>
            </a:r>
            <a:endParaRPr lang="cs-CZ" sz="2200" b="1" dirty="0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827584" y="1124745"/>
            <a:ext cx="7744916" cy="457889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  <a:defRPr/>
            </a:pPr>
            <a:endParaRPr lang="cs-CZ" sz="4500" dirty="0"/>
          </a:p>
          <a:p>
            <a:pPr algn="just"/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Způsobilé výdaje </a:t>
            </a: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- jsou způsobilé pro financování v oblasti podpory seniorů, jestliže splňují všechny následující podmínky</a:t>
            </a:r>
          </a:p>
          <a:p>
            <a:pPr lvl="0" algn="just"/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typ výdaje: </a:t>
            </a: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výdaj musí být vynaložen na činnosti v souladu s cílem příslušné dotační oblasti;</a:t>
            </a:r>
          </a:p>
          <a:p>
            <a:pPr lvl="0" algn="just"/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účel výdaje: </a:t>
            </a: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výdaj musí být nezbytný pro realizaci projektu a musí mít přímou vazbu na projekt</a:t>
            </a:r>
          </a:p>
          <a:p>
            <a:pPr lvl="0" algn="just"/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datum uskutečnění výdaje: </a:t>
            </a: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od 1. 1. 2021 do 31. 12. 2021</a:t>
            </a:r>
          </a:p>
          <a:p>
            <a:pPr lvl="0" algn="just"/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pokud organizace neuplatní nárok na odpočet daně z přidané hodnoty</a:t>
            </a: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, je daň z přidané hodnoty jejím způsobilým nákladem/výdajem</a:t>
            </a:r>
          </a:p>
          <a:p>
            <a:pPr lvl="0" algn="just"/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evidence a prokazování uskutečněného výdaje: </a:t>
            </a: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výdaj musí skutečně vzniknout, být vynaložen, zaznamenán na bankovních účtech příjemce nebo v pokladní knize finanční podpory, být identifikovatelný a kontrolovatelný a musí být doložitelný originály účetních dokladů. Každý originál relevantního účetního dokladu je příjemce dotace povinen označit značkou „MPSV“</a:t>
            </a:r>
          </a:p>
          <a:p>
            <a:pPr lvl="0" algn="just"/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efektivita výdaje: </a:t>
            </a: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výdaj musí být přiměřený (musí odpovídat cenám v čase a místě obvyklým)</a:t>
            </a:r>
            <a:r>
              <a:rPr lang="cs-CZ" sz="6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a musí být vynaložen v souladu s hospodárností, účelností a efektivitou</a:t>
            </a:r>
          </a:p>
          <a:p>
            <a:pPr marL="0" indent="0" algn="just">
              <a:buNone/>
            </a:pPr>
            <a:b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/>
              <a:t> </a:t>
            </a:r>
            <a:endParaRPr lang="cs-CZ" dirty="0"/>
          </a:p>
          <a:p>
            <a:pPr marL="0" indent="0" eaLnBrk="1" hangingPunct="1">
              <a:spcBef>
                <a:spcPts val="250"/>
              </a:spcBef>
              <a:buFont typeface="Arial" panose="020B0604020202020204" pitchFamily="34" charset="0"/>
              <a:buNone/>
              <a:defRPr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6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219200" y="5857875"/>
            <a:ext cx="7467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cs-CZ" altLang="cs-CZ" sz="800" dirty="0">
              <a:solidFill>
                <a:srgbClr val="777777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104900" y="6130555"/>
            <a:ext cx="7467600" cy="846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>
              <a:solidFill>
                <a:schemeClr val="bg1">
                  <a:lumMod val="50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>
              <a:solidFill>
                <a:schemeClr val="bg1">
                  <a:lumMod val="50000"/>
                </a:schemeClr>
              </a:solidFill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F815FB9-6DF0-4949-BAF3-8FF36A800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Odbor sociálních služeb a sociální práce (22), MPSV ČR</a:t>
            </a:r>
          </a:p>
        </p:txBody>
      </p:sp>
    </p:spTree>
    <p:extLst>
      <p:ext uri="{BB962C8B-B14F-4D97-AF65-F5344CB8AC3E}">
        <p14:creationId xmlns:p14="http://schemas.microsoft.com/office/powerpoint/2010/main" val="32822971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Rozpočet</a:t>
            </a:r>
            <a:endParaRPr lang="cs-CZ" sz="2200" b="1" dirty="0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899592" y="908720"/>
            <a:ext cx="7672908" cy="529364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Nezpůsobilé výdaje  (1)</a:t>
            </a:r>
            <a:endParaRPr lang="cs-CZ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pořízení nebo technické zhodnocení dlouhodobého hmotného </a:t>
            </a:r>
            <a:b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a nehmotného majetku</a:t>
            </a:r>
          </a:p>
          <a:p>
            <a:pPr lvl="0" algn="just"/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náklady spadající pod účtovou skupinu číslo 53, 54, 55 a 58</a:t>
            </a:r>
          </a:p>
          <a:p>
            <a:pPr lvl="0" algn="just"/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reprezentaci (tj. na pohoštění, dary a obdobná plnění)</a:t>
            </a:r>
          </a:p>
          <a:p>
            <a:pPr lvl="0" algn="just"/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odměny funkcionářů (např. na odměny členů statutárních orgánů a dalších orgánů právnických osob</a:t>
            </a:r>
          </a:p>
          <a:p>
            <a:pPr lvl="0" algn="just"/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odstupné</a:t>
            </a:r>
          </a:p>
          <a:p>
            <a:pPr lvl="0" algn="just"/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příspěvky na penzijní připojištění, životní pojištění, dary k životním jubileím, příspěvky na rekreaci apod.</a:t>
            </a:r>
          </a:p>
          <a:p>
            <a:pPr lvl="0" algn="just"/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finanční leasing</a:t>
            </a:r>
          </a:p>
          <a:p>
            <a:pPr lvl="0" algn="just"/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zahraniční pracovní cesty</a:t>
            </a:r>
          </a:p>
          <a:p>
            <a:pPr lvl="0" algn="just"/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výzkum a vývoj</a:t>
            </a:r>
          </a:p>
          <a:p>
            <a:pPr lvl="0" algn="just"/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rekondiční a rekreační pobyty</a:t>
            </a:r>
          </a:p>
          <a:p>
            <a:pPr lvl="0" algn="just"/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provedení účetního auditu</a:t>
            </a:r>
          </a:p>
          <a:p>
            <a:pPr lvl="0" algn="just"/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DPH, o jejíž vrácení je možné podle příslušného právního předpisu žádat</a:t>
            </a:r>
          </a:p>
          <a:p>
            <a:pPr lvl="0" algn="just"/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úroky z prodlení, odpisy nedobytných pohledávek, úroky, škody apod.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cs-CZ" sz="6400" dirty="0"/>
          </a:p>
          <a:p>
            <a:pPr marL="0" indent="0" eaLnBrk="1" hangingPunct="1">
              <a:spcBef>
                <a:spcPts val="250"/>
              </a:spcBef>
              <a:buFont typeface="Arial" panose="020B0604020202020204" pitchFamily="34" charset="0"/>
              <a:buNone/>
              <a:defRPr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6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79E58E0-6289-4418-86C9-A5408EAAC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Odbor sociálních služeb a sociální práce (22), MPSV ČR</a:t>
            </a:r>
          </a:p>
        </p:txBody>
      </p:sp>
    </p:spTree>
    <p:extLst>
      <p:ext uri="{BB962C8B-B14F-4D97-AF65-F5344CB8AC3E}">
        <p14:creationId xmlns:p14="http://schemas.microsoft.com/office/powerpoint/2010/main" val="17351029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Rozpočet</a:t>
            </a:r>
            <a:endParaRPr lang="cs-CZ" sz="2200" b="1" dirty="0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827584" y="980728"/>
            <a:ext cx="7744916" cy="522163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  <a:t>Nezpůsobilé výdaje (2)</a:t>
            </a:r>
            <a:endParaRPr lang="cs-CZ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výdaje na právní spory , výdaje na uhrazení soudního poplatku apod.</a:t>
            </a:r>
          </a:p>
          <a:p>
            <a:pPr lvl="0" algn="just"/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výdaje, které nelze účetně doložit</a:t>
            </a:r>
          </a:p>
          <a:p>
            <a:pPr lvl="0" algn="just"/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platby příspěvků do soukromých penzijních fondů;</a:t>
            </a:r>
          </a:p>
          <a:p>
            <a:pPr lvl="0" algn="just"/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mzdové náklady na zdravotní péči poskytovanou zdravotnickými pracovníky a výdaje na zdravotní materiál a výdaje za zdravotnický materiál</a:t>
            </a:r>
          </a:p>
          <a:p>
            <a:pPr algn="just"/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správní poplatky (výpis z katastru nemovitostí, výpis z obchodního rejstříku apod.)</a:t>
            </a:r>
          </a:p>
          <a:p>
            <a:pPr algn="just"/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nákupy vozidel, infrastruktury, nemovitostí a pozemků</a:t>
            </a:r>
          </a:p>
          <a:p>
            <a:pPr lvl="0" algn="just"/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výdaje, které jsou součástí likvidace společnosti, preventivní lékařské prohlídky</a:t>
            </a:r>
          </a:p>
          <a:p>
            <a:pPr lvl="0" algn="just"/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náhrady mzdy, platu nebo odměny z dohod o pracích konaných mimo pracovní poměr</a:t>
            </a:r>
          </a:p>
          <a:p>
            <a:pPr lvl="0" algn="just"/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nájemné, kdy je žadatel vlastníkem nemovitosti nebo ji užívá zdarma; </a:t>
            </a:r>
          </a:p>
          <a:p>
            <a:pPr lvl="0" algn="just"/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pobytové akce (ubytování, doprava apod.) s výjimkou hrazení </a:t>
            </a:r>
            <a:r>
              <a:rPr lang="cs-CZ" sz="6400" dirty="0" err="1">
                <a:latin typeface="Arial" panose="020B0604020202020204" pitchFamily="34" charset="0"/>
                <a:cs typeface="Arial" panose="020B0604020202020204" pitchFamily="34" charset="0"/>
              </a:rPr>
              <a:t>lektorného</a:t>
            </a:r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 na těchto akcích</a:t>
            </a:r>
          </a:p>
          <a:p>
            <a:pPr lvl="0" algn="just"/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stravné</a:t>
            </a:r>
          </a:p>
          <a:p>
            <a:pPr lvl="0"/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výdaje spojené s přípravou projektu (platby konzultantům, kteří pomáhají s vyplňováním žádostí o finanční podporu)</a:t>
            </a:r>
            <a:b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6200" dirty="0"/>
              <a:t> 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sz="1400" dirty="0"/>
          </a:p>
          <a:p>
            <a:pPr marL="0" indent="0" eaLnBrk="1" hangingPunct="1">
              <a:spcBef>
                <a:spcPts val="250"/>
              </a:spcBef>
              <a:buFont typeface="Arial" panose="020B0604020202020204" pitchFamily="34" charset="0"/>
              <a:buNone/>
              <a:defRPr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6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219200" y="5857875"/>
            <a:ext cx="7467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cs-CZ" altLang="cs-CZ" sz="800" dirty="0">
              <a:solidFill>
                <a:srgbClr val="777777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2D11737-9445-4A17-BCD8-37FF6515F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Odbor sociálních služeb a sociální práce (22), MPSV ČR</a:t>
            </a:r>
          </a:p>
        </p:txBody>
      </p:sp>
    </p:spTree>
    <p:extLst>
      <p:ext uri="{BB962C8B-B14F-4D97-AF65-F5344CB8AC3E}">
        <p14:creationId xmlns:p14="http://schemas.microsoft.com/office/powerpoint/2010/main" val="26241973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200" b="1" dirty="0">
                <a:latin typeface="Arial" panose="020B0604020202020204" pitchFamily="34" charset="0"/>
                <a:cs typeface="Arial" panose="020B0604020202020204" pitchFamily="34" charset="0"/>
              </a:rPr>
              <a:t>Hodnotící proces</a:t>
            </a:r>
            <a:endParaRPr lang="cs-CZ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268760"/>
            <a:ext cx="7859216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Podané žádosti jsou hodnoceny dvěma hodnotiteli a to interním a externím z řad odborníků z oblasti politiky stárnutí, kteří bodově i slovně ohodnotí jednotlivé části projektu viz. hodnotící kritéria.</a:t>
            </a:r>
          </a:p>
          <a:p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Předběžné výsledky – pouze škály podle celkových získaných bodů</a:t>
            </a:r>
          </a:p>
          <a:p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Návrh dotační komise, rozhodnutí  NM</a:t>
            </a:r>
          </a:p>
          <a:p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Výsledky budou uveřejněny na webových stránkách MPSV v sekci Senior, v záložce Národní dotační tituly a v rámci internetové aplikace.</a:t>
            </a:r>
          </a:p>
          <a:p>
            <a:pPr algn="just"/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Příjemce dotace je povinen </a:t>
            </a:r>
            <a:r>
              <a:rPr lang="cs-CZ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7 dnů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od vyhlášení výsledků prostřednictvím webu MPSV: </a:t>
            </a:r>
            <a:r>
              <a:rPr lang="cs-CZ" sz="16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https://www.mpsv.cz/dotacni-rizeni-pro-rok-2021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a v aplikaci OK služby Senior, vyplnit v rámci internetové aplikace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upravený rozpočet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dle přidělené dotace.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Žadatel přizpůsobí výši přidělené dotace rovněž indikátory projektu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(počet přednášek atd.). Upravený rozpočet je přílohou vydaného rozhodnutí a je závazný pro daný rok.</a:t>
            </a:r>
          </a:p>
          <a:p>
            <a:pPr algn="just"/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Vydání rozhodnutí a výplata dotace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– je poskytnuta do konce března v roce na který byla schválena</a:t>
            </a:r>
          </a:p>
          <a:p>
            <a:pPr algn="just"/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467235C-3867-40F7-A55B-D6447C307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Odbor sociálních služeb a sociální práce (22), MPSV ČR</a:t>
            </a:r>
          </a:p>
        </p:txBody>
      </p:sp>
    </p:spTree>
    <p:extLst>
      <p:ext uri="{BB962C8B-B14F-4D97-AF65-F5344CB8AC3E}">
        <p14:creationId xmlns:p14="http://schemas.microsoft.com/office/powerpoint/2010/main" val="35933957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Povinnosti příjemců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052736"/>
            <a:ext cx="7931224" cy="5073427"/>
          </a:xfrm>
        </p:spPr>
        <p:txBody>
          <a:bodyPr>
            <a:normAutofit fontScale="85000" lnSpcReduction="10000"/>
          </a:bodyPr>
          <a:lstStyle/>
          <a:p>
            <a:pPr algn="just"/>
            <a:endParaRPr lang="cs-CZ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Změny upraveného rozpočtu lze provádět jen ve výjimečných případech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přičemž takové změny podléhají schválení ŘO sociálních služeb a sociální práce vždy písemnou formou a zároveň se tato změna zadá do aplikace OK systému </a:t>
            </a:r>
            <a:b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9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5. prosince 2021. </a:t>
            </a:r>
          </a:p>
          <a:p>
            <a:pPr algn="just"/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Ostatní změny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, které nezasahují do rozpočtu např. týkající se personálních změn oznámí příjemce dotace písemnou formou poskytovateli a tyto skutečnosti zadá do OK systému senior, změny týkající se realizace aktivit nezadává do OK systému pouze oznámí písemnou formou</a:t>
            </a:r>
          </a:p>
          <a:p>
            <a:pPr algn="just"/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Vyúčtování přidělené dotace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na rok 2021 bude předloženo do </a:t>
            </a:r>
            <a:r>
              <a:rPr lang="cs-CZ" sz="19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31. ledna 2022</a:t>
            </a:r>
          </a:p>
          <a:p>
            <a:pPr algn="just"/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Nevyčerpané finanční prostředky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je nezbytné vrátit spolu s vyúčtováním dotace nejpozději do 30 dnů od oznámení o odstoupení od projektu nebo jeho ukončení, pokud se projekt neuskuteční, nebo je ukončen v průběhu roku, a to na následující číslo účtu MPSV 6015- 2229001/0710 (jako VS uvede organizace své IČ, text pro příjemce: vratka-dotace VÚA, č. projektu). Po té změnu zapíše do aplikace OK služby – senior „výše vzdání se dotace“.</a:t>
            </a:r>
            <a:endParaRPr lang="cs-CZ" sz="19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Výroční zpráva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bude předložena do 14.7. u dotací nad 1 mil. Kč musí být doložena i 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zpráva od auditora</a:t>
            </a:r>
          </a:p>
          <a:p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publicita: logo MPSV a „NDT Senior“.</a:t>
            </a:r>
          </a:p>
          <a:p>
            <a:pPr algn="just"/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E82615B-51B1-46A4-A7E7-C9969CF08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Odbor sociálních služeb a sociální práce (22), MPSV ČR</a:t>
            </a:r>
          </a:p>
        </p:txBody>
      </p:sp>
    </p:spTree>
    <p:extLst>
      <p:ext uri="{BB962C8B-B14F-4D97-AF65-F5344CB8AC3E}">
        <p14:creationId xmlns:p14="http://schemas.microsoft.com/office/powerpoint/2010/main" val="2426229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Nadpis 1"/>
          <p:cNvSpPr>
            <a:spLocks noGrp="1"/>
          </p:cNvSpPr>
          <p:nvPr>
            <p:ph type="title"/>
          </p:nvPr>
        </p:nvSpPr>
        <p:spPr>
          <a:xfrm>
            <a:off x="685800" y="136525"/>
            <a:ext cx="8001000" cy="1060227"/>
          </a:xfrm>
        </p:spPr>
        <p:txBody>
          <a:bodyPr>
            <a:normAutofit fontScale="90000"/>
          </a:bodyPr>
          <a:lstStyle/>
          <a:p>
            <a:r>
              <a:rPr lang="cs-CZ" altLang="cs-CZ" sz="2400" b="1" dirty="0">
                <a:latin typeface="Arial" charset="0"/>
                <a:cs typeface="Arial" charset="0"/>
              </a:rPr>
              <a:t>I.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Podprogram na podporu veřejně účelných aktivit seniorských a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proseniorských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organizací– příklady podporovaných aktivit</a:t>
            </a:r>
            <a:endParaRPr lang="cs-CZ" altLang="cs-CZ" sz="2400" b="1" dirty="0">
              <a:latin typeface="Arial" charset="0"/>
              <a:cs typeface="Arial" charset="0"/>
            </a:endParaRPr>
          </a:p>
        </p:txBody>
      </p:sp>
      <p:sp>
        <p:nvSpPr>
          <p:cNvPr id="3078" name="Zástupný symbol pro obsah 2"/>
          <p:cNvSpPr>
            <a:spLocks noGrp="1"/>
          </p:cNvSpPr>
          <p:nvPr>
            <p:ph idx="1"/>
          </p:nvPr>
        </p:nvSpPr>
        <p:spPr>
          <a:xfrm>
            <a:off x="675184" y="1340768"/>
            <a:ext cx="8280400" cy="4664074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V tomto programu jsou podporovány projekty spadající pod jednu ze čtyř následujících dotačních oblastí: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Administrativní a technická podpora veřejně účelných aktivit (VÚA)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Podpora mezinárodní spolupráce a zapojení do činnosti v mezinárodních organizacích hájící zájmy seniorů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Informační a osvětová činnost na podporu plnohodnotného života seniorů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Poradenství a právní pomoc v oblasti ochrany lidských práv seniorů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Podporované aktivity např: </a:t>
            </a:r>
          </a:p>
          <a:p>
            <a:pPr>
              <a:defRPr/>
            </a:pP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Mentoring, provoz dobrovolnické sítě, včetně dobrovolnictví seniorů, zajištění vzdělávacích a sportovních aktivit, podpora advokacie a hájení práv neformálních pečujících s důrazem na péči o seniory</a:t>
            </a:r>
          </a:p>
          <a:p>
            <a:pPr>
              <a:defRPr/>
            </a:pP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Úhrada členských příspěvků v mezinárodních organizacích, účast na zahraničních konferencích především v online prostředí</a:t>
            </a:r>
          </a:p>
          <a:p>
            <a:pPr>
              <a:defRPr/>
            </a:pP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Realizace informačních a osvětových kampaní, odborných konferencí, kulatých stolů a seminářů, provoz webových portálů a informačních materiálů s důrazem na vytváření propojení více platforem</a:t>
            </a:r>
          </a:p>
          <a:p>
            <a:pPr>
              <a:defRPr/>
            </a:pP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Realizace poradenství, provoz poradenských webových portálů, činnost poradenských center</a:t>
            </a:r>
          </a:p>
          <a:p>
            <a:pPr>
              <a:defRPr/>
            </a:pP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Zvyšování informační, digitální a finanční gramotnosti</a:t>
            </a:r>
          </a:p>
          <a:p>
            <a:pPr>
              <a:defRPr/>
            </a:pP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Zdravý životní styl podpora duševního zdraví seniorů</a:t>
            </a:r>
          </a:p>
          <a:p>
            <a:pPr>
              <a:defRPr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9325D2F-25AD-41D8-8B8B-8E989C2C6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Odbor sociálních služeb a sociální práce (22), MPSV ČR</a:t>
            </a:r>
          </a:p>
        </p:txBody>
      </p:sp>
    </p:spTree>
    <p:extLst>
      <p:ext uri="{BB962C8B-B14F-4D97-AF65-F5344CB8AC3E}">
        <p14:creationId xmlns:p14="http://schemas.microsoft.com/office/powerpoint/2010/main" val="29684432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9"/>
          </a:xfrm>
        </p:spPr>
        <p:txBody>
          <a:bodyPr>
            <a:normAutofit fontScale="90000"/>
          </a:bodyPr>
          <a:lstStyle/>
          <a:p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Důležité kontakty: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196752"/>
            <a:ext cx="7715200" cy="4929411"/>
          </a:xfrm>
        </p:spPr>
        <p:txBody>
          <a:bodyPr>
            <a:normAutofit/>
          </a:bodyPr>
          <a:lstStyle/>
          <a:p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Ok služby senior:</a:t>
            </a:r>
          </a:p>
          <a:p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Email: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hotline.oknouze@oksystem.cz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Tel.: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+420 236 072 280, 236 072 178</a:t>
            </a:r>
          </a:p>
          <a:p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Mgr. Miluše Sýkorová, MPSV: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vua@mpsv.cz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miluse.sykorova@mpsv.cz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Tel.: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+420 950 192 973,771 139 344</a:t>
            </a:r>
          </a:p>
          <a:p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Mgr. Klára Holanová, MPSV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klara.holanova@mpsv.cz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Tel.: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+420 950 192 681, 778 427 862 </a:t>
            </a:r>
          </a:p>
          <a:p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4483A1A-E29E-4158-8B8B-4C653A5CE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Odbor sociálních služeb a sociální práce (22), MPSV ČR</a:t>
            </a:r>
          </a:p>
        </p:txBody>
      </p:sp>
    </p:spTree>
    <p:extLst>
      <p:ext uri="{BB962C8B-B14F-4D97-AF65-F5344CB8AC3E}">
        <p14:creationId xmlns:p14="http://schemas.microsoft.com/office/powerpoint/2010/main" val="12221482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 txBox="1">
            <a:spLocks/>
          </p:cNvSpPr>
          <p:nvPr/>
        </p:nvSpPr>
        <p:spPr bwMode="auto">
          <a:xfrm>
            <a:off x="827088" y="-41275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Arial" charset="0"/>
              </a:rPr>
              <a:t>Harmonogram dotačního řízení</a:t>
            </a:r>
          </a:p>
        </p:txBody>
      </p:sp>
      <p:sp>
        <p:nvSpPr>
          <p:cNvPr id="11267" name="Zástupný symbol pro obsah 2"/>
          <p:cNvSpPr txBox="1">
            <a:spLocks/>
          </p:cNvSpPr>
          <p:nvPr/>
        </p:nvSpPr>
        <p:spPr bwMode="auto">
          <a:xfrm>
            <a:off x="827088" y="1557338"/>
            <a:ext cx="7772400" cy="454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1600" dirty="0">
              <a:latin typeface="+mn-lt"/>
            </a:endParaRPr>
          </a:p>
        </p:txBody>
      </p:sp>
      <p:pic>
        <p:nvPicPr>
          <p:cNvPr id="2560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Text Box 7"/>
          <p:cNvSpPr txBox="1">
            <a:spLocks noChangeArrowheads="1"/>
          </p:cNvSpPr>
          <p:nvPr/>
        </p:nvSpPr>
        <p:spPr bwMode="auto">
          <a:xfrm>
            <a:off x="1203325" y="5856288"/>
            <a:ext cx="7467600" cy="7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Odbor rodinné politiky a politiky stárnutí (21), Ministerstvo práce a sociálních věcí ČR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Připraveno: 23. května 2016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0783072"/>
              </p:ext>
            </p:extLst>
          </p:nvPr>
        </p:nvGraphicFramePr>
        <p:xfrm>
          <a:off x="827088" y="836712"/>
          <a:ext cx="7913687" cy="5394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36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7895">
                <a:tc>
                  <a:txBody>
                    <a:bodyPr/>
                    <a:lstStyle/>
                    <a:p>
                      <a:r>
                        <a:rPr lang="cs-CZ" sz="1800" dirty="0"/>
                        <a:t>Termín</a:t>
                      </a:r>
                    </a:p>
                  </a:txBody>
                  <a:tcPr marL="91430" marR="91430" marT="45711" marB="45711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Událost</a:t>
                      </a:r>
                    </a:p>
                  </a:txBody>
                  <a:tcPr marL="91430" marR="91430" marT="45711" marB="4571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895">
                <a:tc>
                  <a:txBody>
                    <a:bodyPr/>
                    <a:lstStyle/>
                    <a:p>
                      <a:r>
                        <a:rPr lang="cs-CZ" sz="1800" b="1" dirty="0"/>
                        <a:t>Do tří týdnů od vyhlášení</a:t>
                      </a:r>
                      <a:r>
                        <a:rPr lang="cs-CZ" sz="1800" b="1" baseline="0" dirty="0"/>
                        <a:t> </a:t>
                      </a:r>
                      <a:endParaRPr lang="cs-CZ" sz="1800" b="1" dirty="0"/>
                    </a:p>
                  </a:txBody>
                  <a:tcPr marL="91430" marR="91430" marT="45711" marB="45711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Podávání žádostí o dotaci</a:t>
                      </a:r>
                    </a:p>
                  </a:txBody>
                  <a:tcPr marL="91430" marR="91430" marT="45711" marB="4571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895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rgbClr val="FF0000"/>
                          </a:solidFill>
                        </a:rPr>
                        <a:t>Červen</a:t>
                      </a:r>
                    </a:p>
                  </a:txBody>
                  <a:tcPr marL="91430" marR="91430" marT="45711" marB="45711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Zveřejnění předběžného hodnocení</a:t>
                      </a:r>
                    </a:p>
                  </a:txBody>
                  <a:tcPr marL="91430" marR="91430" marT="45711" marB="4571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895">
                <a:tc>
                  <a:txBody>
                    <a:bodyPr/>
                    <a:lstStyle/>
                    <a:p>
                      <a:r>
                        <a:rPr lang="cs-CZ" sz="1800" b="1" dirty="0"/>
                        <a:t>Do</a:t>
                      </a:r>
                      <a:r>
                        <a:rPr lang="cs-CZ" sz="1800" b="1" baseline="0" dirty="0"/>
                        <a:t> 31. 1.</a:t>
                      </a:r>
                      <a:endParaRPr lang="cs-CZ" sz="1800" b="1" dirty="0"/>
                    </a:p>
                  </a:txBody>
                  <a:tcPr marL="91430" marR="91430" marT="45711" marB="45711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Podání</a:t>
                      </a:r>
                      <a:r>
                        <a:rPr lang="cs-CZ" sz="1800" baseline="0" dirty="0"/>
                        <a:t> Vyúčtování za předchozí rok</a:t>
                      </a:r>
                      <a:endParaRPr lang="cs-CZ" sz="1800" dirty="0"/>
                    </a:p>
                  </a:txBody>
                  <a:tcPr marL="91430" marR="91430" marT="45711" marB="4571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96742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rgbClr val="FF0000"/>
                          </a:solidFill>
                        </a:rPr>
                        <a:t>Červenec</a:t>
                      </a:r>
                    </a:p>
                  </a:txBody>
                  <a:tcPr marL="91430" marR="91430" marT="45711" marB="45711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Zveřejnění výsledků na webu</a:t>
                      </a:r>
                      <a:r>
                        <a:rPr lang="cs-CZ" sz="1800" baseline="0" dirty="0"/>
                        <a:t> </a:t>
                      </a:r>
                      <a:r>
                        <a:rPr lang="cs-CZ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www.mpsv.cz</a:t>
                      </a: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 sekci Senior, národní dotační</a:t>
                      </a:r>
                      <a:r>
                        <a:rPr lang="cs-CZ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tituly, Senior, dotační rok</a:t>
                      </a:r>
                      <a:endParaRPr lang="cs-CZ" sz="1800" dirty="0"/>
                    </a:p>
                  </a:txBody>
                  <a:tcPr marL="91430" marR="91430" marT="45711" marB="4571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8830">
                <a:tc>
                  <a:txBody>
                    <a:bodyPr/>
                    <a:lstStyle/>
                    <a:p>
                      <a:r>
                        <a:rPr lang="cs-CZ" sz="1800" b="1" dirty="0"/>
                        <a:t>Do 7</a:t>
                      </a:r>
                      <a:r>
                        <a:rPr lang="cs-CZ" sz="1800" b="1" baseline="0" dirty="0"/>
                        <a:t> dnů </a:t>
                      </a:r>
                      <a:r>
                        <a:rPr lang="cs-CZ" sz="1800" b="1" dirty="0"/>
                        <a:t>od zveřejnění výsledků na webu</a:t>
                      </a:r>
                    </a:p>
                  </a:txBody>
                  <a:tcPr marL="91430" marR="91430" marT="45711" marB="45711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Podání Upraveného rozpočtu</a:t>
                      </a:r>
                    </a:p>
                  </a:txBody>
                  <a:tcPr marL="91430" marR="91430" marT="45711" marB="4571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8830">
                <a:tc>
                  <a:txBody>
                    <a:bodyPr/>
                    <a:lstStyle/>
                    <a:p>
                      <a:r>
                        <a:rPr lang="cs-CZ" sz="1800" b="1" dirty="0"/>
                        <a:t>Po přijetí upravených rozpočtů</a:t>
                      </a:r>
                    </a:p>
                  </a:txBody>
                  <a:tcPr marL="91430" marR="91430" marT="45711" marB="45711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Vystavení Rozhodnutí </a:t>
                      </a:r>
                    </a:p>
                    <a:p>
                      <a:r>
                        <a:rPr lang="cs-CZ" sz="1800" dirty="0"/>
                        <a:t>Vyplacení</a:t>
                      </a:r>
                      <a:r>
                        <a:rPr lang="cs-CZ" sz="1800" baseline="0" dirty="0"/>
                        <a:t> dotace</a:t>
                      </a:r>
                      <a:endParaRPr lang="cs-CZ" sz="1800" dirty="0"/>
                    </a:p>
                  </a:txBody>
                  <a:tcPr marL="91430" marR="91430" marT="45711" marB="4571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69764">
                <a:tc>
                  <a:txBody>
                    <a:bodyPr/>
                    <a:lstStyle/>
                    <a:p>
                      <a:r>
                        <a:rPr lang="cs-CZ" sz="1800" b="1" dirty="0"/>
                        <a:t>Do 30. 6.</a:t>
                      </a:r>
                      <a:r>
                        <a:rPr lang="cs-CZ" sz="1800" b="1" baseline="0" dirty="0"/>
                        <a:t> případně  14. 7.</a:t>
                      </a:r>
                      <a:endParaRPr lang="cs-CZ" sz="1800" b="1" dirty="0"/>
                    </a:p>
                  </a:txBody>
                  <a:tcPr marL="91430" marR="91430" marT="45711" marB="45711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Doložení výroční zprávy za předchozí rok v případě dotace nad 1 mil. Kč také zprávu auditora</a:t>
                      </a:r>
                    </a:p>
                  </a:txBody>
                  <a:tcPr marL="91430" marR="91430" marT="45711" marB="4571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8830">
                <a:tc>
                  <a:txBody>
                    <a:bodyPr/>
                    <a:lstStyle/>
                    <a:p>
                      <a:r>
                        <a:rPr lang="cs-CZ" sz="1800" b="1" dirty="0"/>
                        <a:t>Průběžně do 14 dnů</a:t>
                      </a:r>
                    </a:p>
                  </a:txBody>
                  <a:tcPr marL="91430" marR="91430" marT="45711" marB="45711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Aktualizace identifikačních</a:t>
                      </a:r>
                      <a:r>
                        <a:rPr lang="cs-CZ" sz="1800" baseline="0" dirty="0"/>
                        <a:t> údajů</a:t>
                      </a:r>
                      <a:r>
                        <a:rPr lang="cs-CZ" sz="1800" dirty="0"/>
                        <a:t> a informování o kofinancování</a:t>
                      </a:r>
                    </a:p>
                  </a:txBody>
                  <a:tcPr marL="91430" marR="91430" marT="45711" marB="45711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F3E66B6-BB85-47B0-AA3D-96ACD420C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Odbor sociálních služeb a sociální práce (22), MPSV ČR</a:t>
            </a:r>
          </a:p>
        </p:txBody>
      </p:sp>
    </p:spTree>
    <p:extLst>
      <p:ext uri="{BB962C8B-B14F-4D97-AF65-F5344CB8AC3E}">
        <p14:creationId xmlns:p14="http://schemas.microsoft.com/office/powerpoint/2010/main" val="21583802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Tx/>
              <a:buNone/>
            </a:pPr>
            <a:endParaRPr lang="cs-CZ" altLang="cs-CZ" sz="4000" dirty="0">
              <a:latin typeface="Arial" charset="0"/>
              <a:cs typeface="Arial" charset="0"/>
            </a:endParaRPr>
          </a:p>
          <a:p>
            <a:pPr marL="0" indent="0" algn="ctr" eaLnBrk="1" hangingPunct="1"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Zpracovala:</a:t>
            </a:r>
          </a:p>
          <a:p>
            <a:pPr marL="0" indent="0" algn="ctr" eaLnBrk="1" hangingPunct="1">
              <a:buFontTx/>
              <a:buNone/>
            </a:pPr>
            <a:endParaRPr lang="cs-CZ" altLang="cs-CZ" sz="4000" b="1" dirty="0">
              <a:cs typeface="Arial" charset="0"/>
            </a:endParaRPr>
          </a:p>
          <a:p>
            <a:pPr marL="0" indent="0" algn="ctr">
              <a:buNone/>
            </a:pPr>
            <a:r>
              <a:rPr lang="cs-CZ" altLang="cs-CZ" sz="2000" u="sng" dirty="0">
                <a:cs typeface="Arial" charset="0"/>
                <a:hlinkClick r:id="rId3"/>
              </a:rPr>
              <a:t>miluse.sykorova</a:t>
            </a:r>
            <a:r>
              <a:rPr lang="cs-CZ" sz="2000" dirty="0">
                <a:hlinkClick r:id="rId3"/>
              </a:rPr>
              <a:t>@mpsv.cz</a:t>
            </a:r>
            <a:r>
              <a:rPr lang="cs-CZ" sz="2000" dirty="0"/>
              <a:t> </a:t>
            </a:r>
            <a:endParaRPr lang="cs-CZ" altLang="cs-CZ" sz="2000" u="sng" dirty="0">
              <a:cs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r>
              <a:rPr lang="cs-CZ" altLang="cs-CZ" sz="2000" u="sng" dirty="0">
                <a:cs typeface="Arial" charset="0"/>
                <a:hlinkClick r:id="rId4"/>
              </a:rPr>
              <a:t>vua@mpsv.cz</a:t>
            </a:r>
            <a:r>
              <a:rPr lang="cs-CZ" altLang="cs-CZ" sz="2000" u="sng" dirty="0">
                <a:cs typeface="Arial" charset="0"/>
              </a:rPr>
              <a:t> </a:t>
            </a:r>
          </a:p>
        </p:txBody>
      </p:sp>
      <p:pic>
        <p:nvPicPr>
          <p:cNvPr id="27651" name="Picture 5" descr="C:\BARA\MPSV-manualall\pptsablona\pruh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B0D3699-E0A5-44D2-B551-901B111BC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Odbor sociálních služeb a sociální práce (22), MPSV ČR</a:t>
            </a:r>
          </a:p>
        </p:txBody>
      </p:sp>
    </p:spTree>
    <p:extLst>
      <p:ext uri="{BB962C8B-B14F-4D97-AF65-F5344CB8AC3E}">
        <p14:creationId xmlns:p14="http://schemas.microsoft.com/office/powerpoint/2010/main" val="1097626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1219200" y="6321425"/>
            <a:ext cx="7467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172" name="Nadpis 1"/>
          <p:cNvSpPr>
            <a:spLocks noGrp="1"/>
          </p:cNvSpPr>
          <p:nvPr>
            <p:ph type="title"/>
          </p:nvPr>
        </p:nvSpPr>
        <p:spPr>
          <a:xfrm>
            <a:off x="827088" y="136524"/>
            <a:ext cx="7921625" cy="649145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200" b="1" dirty="0">
                <a:latin typeface="Arial" charset="0"/>
                <a:cs typeface="Arial" charset="0"/>
              </a:rPr>
              <a:t>Příklady podporovaných témat</a:t>
            </a:r>
            <a:endParaRPr lang="cs-CZ" altLang="cs-CZ" sz="2200" dirty="0">
              <a:latin typeface="Arial" charset="0"/>
              <a:cs typeface="Arial" charset="0"/>
            </a:endParaRPr>
          </a:p>
        </p:txBody>
      </p:sp>
      <p:sp>
        <p:nvSpPr>
          <p:cNvPr id="4102" name="Zástupný symbol pro obsah 2"/>
          <p:cNvSpPr>
            <a:spLocks noGrp="1"/>
          </p:cNvSpPr>
          <p:nvPr>
            <p:ph idx="1"/>
          </p:nvPr>
        </p:nvSpPr>
        <p:spPr>
          <a:xfrm>
            <a:off x="685800" y="908721"/>
            <a:ext cx="8098668" cy="5152928"/>
          </a:xfrm>
        </p:spPr>
        <p:txBody>
          <a:bodyPr rtlCol="0">
            <a:noAutofit/>
          </a:bodyPr>
          <a:lstStyle/>
          <a:p>
            <a:pPr algn="just"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Dobrovolnictví seniorů.</a:t>
            </a:r>
          </a:p>
          <a:p>
            <a:pPr algn="just"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Dobrovolnictví s cílovou skupinou seniorů.</a:t>
            </a:r>
          </a:p>
          <a:p>
            <a:pPr algn="just"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Zdravý životní styl a prevence sociálně-zdravotních komplikací.</a:t>
            </a:r>
          </a:p>
          <a:p>
            <a:pPr algn="just"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Zvyšování informační, digitální a finanční gramotnosti.</a:t>
            </a:r>
          </a:p>
          <a:p>
            <a:pPr algn="just"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Podpora duševního zdraví seniorů.</a:t>
            </a:r>
          </a:p>
          <a:p>
            <a:pPr algn="just"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Mezinárodní spolupráce seniorských a </a:t>
            </a:r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proseniorských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organizací.</a:t>
            </a:r>
          </a:p>
          <a:p>
            <a:pPr algn="just"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Přenos dobré praxe ze zahraničí. </a:t>
            </a:r>
          </a:p>
          <a:p>
            <a:pPr algn="just"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Boj proti diskriminaci, věkovým stereotypům, hoaxům a falešným zprávám.</a:t>
            </a:r>
          </a:p>
          <a:p>
            <a:pPr algn="just"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Zvyšování informační gramotnosti.</a:t>
            </a:r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Zlepšování obrazu stáří a stárnutí ve společnosti .</a:t>
            </a:r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Poradenství v oblasti lidských práv seniorů.</a:t>
            </a:r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Poradenství v oblasti trhu práce.</a:t>
            </a:r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Podpora seniorů v oblasti sociální agend bydlení, sociální práce, dávek aj.. </a:t>
            </a:r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Neformální péče a její poskytování.</a:t>
            </a:r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Spotřebitelská práva a zvyšování odolnosti proti nekalým obchodním praktikám..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F63D2CA-09D0-4336-A18C-85AA145BD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5445224"/>
            <a:ext cx="2895600" cy="1276252"/>
          </a:xfrm>
        </p:spPr>
        <p:txBody>
          <a:bodyPr/>
          <a:lstStyle/>
          <a:p>
            <a:r>
              <a:rPr lang="cs-CZ" dirty="0"/>
              <a:t>Odbor sociálních služeb a sociální práce (22), MPSV ČR</a:t>
            </a:r>
          </a:p>
        </p:txBody>
      </p:sp>
    </p:spTree>
    <p:extLst>
      <p:ext uri="{BB962C8B-B14F-4D97-AF65-F5344CB8AC3E}">
        <p14:creationId xmlns:p14="http://schemas.microsoft.com/office/powerpoint/2010/main" val="3672404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67C4E8-28B4-4B1E-A520-E31D2DD7C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136525"/>
            <a:ext cx="7931224" cy="700187"/>
          </a:xfrm>
        </p:spPr>
        <p:txBody>
          <a:bodyPr>
            <a:normAutofit fontScale="90000"/>
          </a:bodyPr>
          <a:lstStyle/>
          <a:p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Další podporované aktivity pro 2. kolo dotačního řízení VÚA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0EFF1F-167D-4D09-AFFE-A8135731F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980728"/>
            <a:ext cx="8001000" cy="5145435"/>
          </a:xfrm>
        </p:spPr>
        <p:txBody>
          <a:bodyPr>
            <a:normAutofit/>
          </a:bodyPr>
          <a:lstStyle/>
          <a:p>
            <a:pPr algn="just"/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Dalšími prioritními tématy jsou např. mezigenerační spolupráce, aktivizace seniorů, volnočasové a vzdělávací aktivity (výlety do zooparků či záchranných stanic pro zvířata, naučné stezky, výlety v místě bydliště), open air kulturní a zábavní aktivity, pěvecké a taneční soutěže, dobrovolnictví.</a:t>
            </a:r>
          </a:p>
          <a:p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Vzhledem k přetrvávající nepříznivé epidemiologické situaci bychom chtěli ve 2. kole podpořit organizace, které předloží projekty zaměřené zejména na řešení následků spojených s výskytem pandemie a zaměřené na podporu osamělých seniorů, na kterou poukázala pandemie COVID-19. </a:t>
            </a:r>
          </a:p>
          <a:p>
            <a:endParaRPr lang="cs-CZ" dirty="0"/>
          </a:p>
        </p:txBody>
      </p:sp>
      <p:pic>
        <p:nvPicPr>
          <p:cNvPr id="4" name="Picture 5" descr="C:\BARA\MPSV-manualall\pptsablona\pruh.jpg">
            <a:extLst>
              <a:ext uri="{FF2B5EF4-FFF2-40B4-BE49-F238E27FC236}">
                <a16:creationId xmlns:a16="http://schemas.microsoft.com/office/drawing/2014/main" id="{A2063CAD-0892-4362-892D-484C7C7303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AC07EC-27B1-479B-B9BA-EDD3F1D0B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Odbor sociálních služeb a sociální práce (22), MPSV ČR</a:t>
            </a:r>
          </a:p>
        </p:txBody>
      </p:sp>
    </p:spTree>
    <p:extLst>
      <p:ext uri="{BB962C8B-B14F-4D97-AF65-F5344CB8AC3E}">
        <p14:creationId xmlns:p14="http://schemas.microsoft.com/office/powerpoint/2010/main" val="1193768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5C9099-CE0E-4AC8-AB59-344882471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36525"/>
            <a:ext cx="8001000" cy="844203"/>
          </a:xfrm>
        </p:spPr>
        <p:txBody>
          <a:bodyPr>
            <a:norm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II.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Podprogram na podporu kapacit střešních seniorských a </a:t>
            </a:r>
            <a:r>
              <a:rPr lang="cs-CZ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proseniorských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 organizací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82010D-5363-4C45-AC78-CC931B1A2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V rámci tohoto podprogramu je poskytována dotace k financování nákladů střešních organizací, které prokazatelně souvisení s podporou svých poboček nebo členských organizací. Podpora je zaměřena na tyto aktivity:</a:t>
            </a:r>
          </a:p>
          <a:p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Pravidelná komunikace se členy</a:t>
            </a:r>
          </a:p>
          <a:p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Semináře a vzdělávací akce</a:t>
            </a:r>
          </a:p>
          <a:p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Kulaté stoly členů </a:t>
            </a:r>
          </a:p>
          <a:p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Podpora činnosti a metodické vedení regionálních poboček a nebo členských NNO</a:t>
            </a:r>
          </a:p>
          <a:p>
            <a:r>
              <a:rPr lang="cs-CZ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Pořádání osvětových výstav – tato aktivita je zrušena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Picture 5" descr="C:\BARA\MPSV-manualall\pptsablona\pruh.jpg">
            <a:extLst>
              <a:ext uri="{FF2B5EF4-FFF2-40B4-BE49-F238E27FC236}">
                <a16:creationId xmlns:a16="http://schemas.microsoft.com/office/drawing/2014/main" id="{6CB1243A-1F35-4FCA-A418-02614BD4C2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F821E51-C9F9-4944-9BE5-C4B4144E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Odbor sociálních služeb a sociální práce (22), MPSV ČR</a:t>
            </a:r>
          </a:p>
        </p:txBody>
      </p:sp>
    </p:spTree>
    <p:extLst>
      <p:ext uri="{BB962C8B-B14F-4D97-AF65-F5344CB8AC3E}">
        <p14:creationId xmlns:p14="http://schemas.microsoft.com/office/powerpoint/2010/main" val="51100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A06164-8127-4349-8D59-D8604751C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1143000"/>
          </a:xfrm>
        </p:spPr>
        <p:txBody>
          <a:bodyPr>
            <a:normAutofit/>
          </a:bodyPr>
          <a:lstStyle/>
          <a:p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Podmínky pro poskytnutí dotace střešním NNO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788807-20FF-432C-A80D-4848494F3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600200"/>
            <a:ext cx="7859216" cy="4525963"/>
          </a:xfrm>
        </p:spPr>
        <p:txBody>
          <a:bodyPr>
            <a:normAutofit/>
          </a:bodyPr>
          <a:lstStyle/>
          <a:p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Posláním a účelem je hájení a prosazování zájmů svých členů a vzdělávací, informační a poradenské aktivity pro své členy.</a:t>
            </a:r>
          </a:p>
          <a:p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Jejich stanovy zakotvují demokratické mechanizmy instalování orgánů spolku.</a:t>
            </a:r>
          </a:p>
          <a:p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Jejich členská základna je tvořena alespoň z 51% </a:t>
            </a:r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proseniorskými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nebo seniorskými právnickými osobami neziskového charakteru, které vykonávají činnosti v obecně prospěšném zájmu.</a:t>
            </a:r>
          </a:p>
          <a:p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Vedou seznam svých členů.</a:t>
            </a:r>
          </a:p>
          <a:p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Jejich členové platí členské poplatky a jsou nejméně z pěti krajů republiky.</a:t>
            </a:r>
          </a:p>
          <a:p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Mají zřízenou kontrolní komisi (podmínkou je doložení funkčnosti komise – např. zápisem z jednání).</a:t>
            </a:r>
          </a:p>
          <a:p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Mají alespoň jednoho zaměstnance v pracovněprávním vztahu, který činnost střešní NNO organizuje a řídí nejméně 6 měsíců ke dni podání žádosti.</a:t>
            </a:r>
          </a:p>
          <a:p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Byly zřízeny alespoň 1 rok před podáním žádosti.</a:t>
            </a:r>
          </a:p>
          <a:p>
            <a:endParaRPr lang="cs-CZ" dirty="0"/>
          </a:p>
        </p:txBody>
      </p:sp>
      <p:pic>
        <p:nvPicPr>
          <p:cNvPr id="5" name="Picture 5" descr="C:\BARA\MPSV-manualall\pptsablona\pruh.jpg">
            <a:extLst>
              <a:ext uri="{FF2B5EF4-FFF2-40B4-BE49-F238E27FC236}">
                <a16:creationId xmlns:a16="http://schemas.microsoft.com/office/drawing/2014/main" id="{759693D9-5AE2-46A8-91E6-1243B040CD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4FA2E04-A173-414B-803C-194530A8C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Odbor sociálních služeb a sociální práce (22), MPSV ČR</a:t>
            </a:r>
          </a:p>
        </p:txBody>
      </p:sp>
    </p:spTree>
    <p:extLst>
      <p:ext uri="{BB962C8B-B14F-4D97-AF65-F5344CB8AC3E}">
        <p14:creationId xmlns:p14="http://schemas.microsoft.com/office/powerpoint/2010/main" val="1868434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827088" y="274638"/>
            <a:ext cx="7859712" cy="850106"/>
          </a:xfrm>
        </p:spPr>
        <p:txBody>
          <a:bodyPr>
            <a:noAutofit/>
          </a:bodyPr>
          <a:lstStyle/>
          <a:p>
            <a:r>
              <a:rPr lang="cs-CZ" altLang="cs-CZ" sz="2200" b="1" dirty="0">
                <a:latin typeface="Arial" charset="0"/>
                <a:cs typeface="Arial" charset="0"/>
              </a:rPr>
              <a:t>Nepodporované aktivity a nejčastější chyby při podání projektu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827088" y="1412776"/>
            <a:ext cx="7859712" cy="4176464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endParaRPr lang="cs-CZ" sz="1000" dirty="0"/>
          </a:p>
          <a:p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Podporovány nebudou aktivity typu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lobbing a různé slavností akce (sjezdy) velkých střešních organizací.</a:t>
            </a:r>
          </a:p>
          <a:p>
            <a:pPr algn="just">
              <a:defRPr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Nebudou podporovány služby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pro seniory obsahově shodné se službami dle zákona č. 108/2006 Sb., o sociálních službách.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V dotační žádosti je třeba jednoznačně vymezit odlišení aktivit projektu vůči aktivitám sociálních služeb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cs-CZ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Nejčastější chyby v projektu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- nedostatečně popsané aktivity, položky v rozpočtu a  charakteristika projektu, špatně definované cíle, finančně nadhodnocený projekt, chybně popsané personální zajištění(smlouvy DPP, kvalifikace, pracovní náplň aj..), obecně popsaná úspěšnost projektu, nedostatečně popsaná spolupráce s dalšími organizacemi</a:t>
            </a:r>
          </a:p>
          <a:p>
            <a:pPr algn="just">
              <a:defRPr/>
            </a:pPr>
            <a:endParaRPr lang="cs-CZ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cs-CZ" sz="5000" dirty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sz="50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6400" dirty="0"/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</p:txBody>
      </p:sp>
      <p:pic>
        <p:nvPicPr>
          <p:cNvPr id="512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7575DC9-648D-4217-8A00-544628E51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Odbor sociálních služeb a sociální práce (22), MPSV ČR</a:t>
            </a:r>
          </a:p>
        </p:txBody>
      </p:sp>
    </p:spTree>
    <p:extLst>
      <p:ext uri="{BB962C8B-B14F-4D97-AF65-F5344CB8AC3E}">
        <p14:creationId xmlns:p14="http://schemas.microsoft.com/office/powerpoint/2010/main" val="1550179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1143000"/>
          </a:xfrm>
        </p:spPr>
        <p:txBody>
          <a:bodyPr>
            <a:normAutofit/>
          </a:bodyPr>
          <a:lstStyle/>
          <a:p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Oprávněné subjekty a podmínky oprávněnosti žadatele o dotaci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59598"/>
          </a:xfrm>
        </p:spPr>
        <p:txBody>
          <a:bodyPr>
            <a:normAutofit fontScale="32500" lnSpcReduction="20000"/>
          </a:bodyPr>
          <a:lstStyle/>
          <a:p>
            <a:pPr algn="just"/>
            <a:endParaRPr lang="cs-CZ" sz="3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4900" b="1" dirty="0">
                <a:latin typeface="Arial" panose="020B0604020202020204" pitchFamily="34" charset="0"/>
                <a:cs typeface="Arial" panose="020B0604020202020204" pitchFamily="34" charset="0"/>
              </a:rPr>
              <a:t>Oprávněné subjekty jsou NNO </a:t>
            </a:r>
            <a:r>
              <a:rPr lang="cs-CZ" sz="49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4900" b="1" dirty="0">
                <a:latin typeface="Arial" panose="020B0604020202020204" pitchFamily="34" charset="0"/>
                <a:cs typeface="Arial" panose="020B0604020202020204" pitchFamily="34" charset="0"/>
              </a:rPr>
              <a:t>obecně prospěšné společnosti, registrované církve</a:t>
            </a:r>
            <a:r>
              <a:rPr lang="cs-CZ" sz="4900" dirty="0">
                <a:latin typeface="Arial" panose="020B0604020202020204" pitchFamily="34" charset="0"/>
                <a:cs typeface="Arial" panose="020B0604020202020204" pitchFamily="34" charset="0"/>
              </a:rPr>
              <a:t> ,</a:t>
            </a:r>
            <a:r>
              <a:rPr lang="cs-CZ" sz="4900" b="1" dirty="0">
                <a:latin typeface="Arial" panose="020B0604020202020204" pitchFamily="34" charset="0"/>
                <a:cs typeface="Arial" panose="020B0604020202020204" pitchFamily="34" charset="0"/>
              </a:rPr>
              <a:t> spolky, ústavy, nadace.</a:t>
            </a:r>
          </a:p>
          <a:p>
            <a:pPr algn="just"/>
            <a:r>
              <a:rPr lang="cs-CZ" sz="4900" b="1" dirty="0">
                <a:latin typeface="Arial" panose="020B0604020202020204" pitchFamily="34" charset="0"/>
                <a:cs typeface="Arial" panose="020B0604020202020204" pitchFamily="34" charset="0"/>
              </a:rPr>
              <a:t>Podmínky oprávněnosti </a:t>
            </a:r>
            <a:r>
              <a:rPr lang="cs-CZ" sz="4900" dirty="0">
                <a:latin typeface="Arial" panose="020B0604020202020204" pitchFamily="34" charset="0"/>
                <a:cs typeface="Arial" panose="020B0604020202020204" pitchFamily="34" charset="0"/>
              </a:rPr>
              <a:t>-  musí splňovat výše uvedenou formu, registrace u MV nejméně rok před uzávěrkou přijímání žádostí a prokazatelně pracovat v oblasti </a:t>
            </a:r>
            <a:r>
              <a:rPr lang="cs-CZ" sz="4900" dirty="0" err="1">
                <a:latin typeface="Arial" panose="020B0604020202020204" pitchFamily="34" charset="0"/>
                <a:cs typeface="Arial" panose="020B0604020202020204" pitchFamily="34" charset="0"/>
              </a:rPr>
              <a:t>proseniorských</a:t>
            </a:r>
            <a:r>
              <a:rPr lang="cs-CZ" sz="4900" dirty="0">
                <a:latin typeface="Arial" panose="020B0604020202020204" pitchFamily="34" charset="0"/>
                <a:cs typeface="Arial" panose="020B0604020202020204" pitchFamily="34" charset="0"/>
              </a:rPr>
              <a:t> služeb, sídlo v ČR,  žadatel musí být přímo zodpovědný za přípravu a řízení projektu, nesmí být prostředníkem, nesmí být v likvidaci, úpadku, dlužit finanční hotovost ČSSZ, finančnímu úřadu o této skutečností musí při podání žádosti podat čestné prohlášení, musí dodržovat profesní etiku, působit alespoň v 5 krajích a prokázat schopnost zvládat realizaci projektu. </a:t>
            </a:r>
          </a:p>
          <a:p>
            <a:pPr algn="just"/>
            <a:endParaRPr lang="cs-CZ" sz="4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4900" b="1" dirty="0">
                <a:latin typeface="Arial" panose="020B0604020202020204" pitchFamily="34" charset="0"/>
                <a:cs typeface="Arial" panose="020B0604020202020204" pitchFamily="34" charset="0"/>
              </a:rPr>
              <a:t>Žádost o dotaci je podávána prostřednictvím aplikace Ok služby senior</a:t>
            </a:r>
            <a:r>
              <a:rPr lang="cs-CZ" sz="4900" dirty="0">
                <a:latin typeface="Arial" panose="020B0604020202020204" pitchFamily="34" charset="0"/>
                <a:cs typeface="Arial" panose="020B0604020202020204" pitchFamily="34" charset="0"/>
              </a:rPr>
              <a:t> – přístup: (</a:t>
            </a:r>
            <a:r>
              <a:rPr lang="cs-CZ" sz="49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https://www.mpsv.cz/web/</a:t>
            </a:r>
            <a:r>
              <a:rPr lang="cs-CZ" sz="4900" u="sng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cz</a:t>
            </a:r>
            <a:r>
              <a:rPr lang="cs-CZ" sz="49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/aplikace-</a:t>
            </a:r>
            <a:r>
              <a:rPr lang="cs-CZ" sz="4900" u="sng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oksluzby</a:t>
            </a:r>
            <a:r>
              <a:rPr lang="cs-CZ" sz="49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-senior</a:t>
            </a:r>
            <a:r>
              <a:rPr lang="cs-CZ" sz="4900" dirty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 algn="just"/>
            <a:r>
              <a:rPr lang="cs-CZ" sz="4900" b="1" dirty="0">
                <a:latin typeface="Arial" panose="020B0604020202020204" pitchFamily="34" charset="0"/>
                <a:cs typeface="Arial" panose="020B0604020202020204" pitchFamily="34" charset="0"/>
              </a:rPr>
              <a:t>Formulář a další informace o zřízení přístupu</a:t>
            </a:r>
            <a:r>
              <a:rPr lang="cs-CZ" sz="4900" dirty="0">
                <a:latin typeface="Arial" panose="020B0604020202020204" pitchFamily="34" charset="0"/>
                <a:cs typeface="Arial" panose="020B0604020202020204" pitchFamily="34" charset="0"/>
              </a:rPr>
              <a:t> nalezne žadatel o dotaci na </a:t>
            </a:r>
            <a:r>
              <a:rPr lang="cs-CZ" sz="49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https://www.mpsv.cz/web/</a:t>
            </a:r>
            <a:r>
              <a:rPr lang="cs-CZ" sz="4900" u="sng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cz</a:t>
            </a:r>
            <a:r>
              <a:rPr lang="cs-CZ" sz="49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/aplikace-</a:t>
            </a:r>
            <a:r>
              <a:rPr lang="cs-CZ" sz="4900" u="sng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oksluzby</a:t>
            </a:r>
            <a:r>
              <a:rPr lang="cs-CZ" sz="49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-senior</a:t>
            </a:r>
            <a:r>
              <a:rPr lang="cs-CZ" sz="4900" u="sng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4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4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4900" dirty="0">
                <a:latin typeface="Arial" panose="020B0604020202020204" pitchFamily="34" charset="0"/>
                <a:cs typeface="Arial" panose="020B0604020202020204" pitchFamily="34" charset="0"/>
              </a:rPr>
              <a:t>Pravidelné </a:t>
            </a:r>
            <a:r>
              <a:rPr lang="cs-CZ" sz="4900" b="1" dirty="0">
                <a:latin typeface="Arial" panose="020B0604020202020204" pitchFamily="34" charset="0"/>
                <a:cs typeface="Arial" panose="020B0604020202020204" pitchFamily="34" charset="0"/>
              </a:rPr>
              <a:t>odstávky</a:t>
            </a:r>
            <a:r>
              <a:rPr lang="cs-CZ" sz="4900" dirty="0">
                <a:latin typeface="Arial" panose="020B0604020202020204" pitchFamily="34" charset="0"/>
                <a:cs typeface="Arial" panose="020B0604020202020204" pitchFamily="34" charset="0"/>
              </a:rPr>
              <a:t> OK systému (servisní hodiny) jsou vždy v </a:t>
            </a:r>
            <a:r>
              <a:rPr lang="cs-CZ" sz="4900" b="1" dirty="0">
                <a:latin typeface="Arial" panose="020B0604020202020204" pitchFamily="34" charset="0"/>
                <a:cs typeface="Arial" panose="020B0604020202020204" pitchFamily="34" charset="0"/>
              </a:rPr>
              <a:t>úterý a ve čtvrtek </a:t>
            </a:r>
            <a:r>
              <a:rPr lang="cs-CZ" sz="4900" dirty="0">
                <a:latin typeface="Arial" panose="020B0604020202020204" pitchFamily="34" charset="0"/>
                <a:cs typeface="Arial" panose="020B0604020202020204" pitchFamily="34" charset="0"/>
              </a:rPr>
              <a:t>od 17:00 do 24:00 hod. </a:t>
            </a:r>
            <a:br>
              <a:rPr lang="cs-CZ" sz="4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9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Pozor při podávání žádosti</a:t>
            </a:r>
          </a:p>
          <a:p>
            <a:pPr algn="just"/>
            <a:r>
              <a:rPr lang="cs-CZ" sz="4900" dirty="0">
                <a:latin typeface="Arial" panose="020B0604020202020204" pitchFamily="34" charset="0"/>
                <a:cs typeface="Arial" panose="020B0604020202020204" pitchFamily="34" charset="0"/>
              </a:rPr>
              <a:t>V případě technických problémů s aplikací OK služby – rodina lze kontaktovat zaměstnance OK systému na </a:t>
            </a:r>
            <a:br>
              <a:rPr lang="cs-CZ" sz="4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900" dirty="0">
                <a:latin typeface="Arial" panose="020B0604020202020204" pitchFamily="34" charset="0"/>
                <a:cs typeface="Arial" panose="020B0604020202020204" pitchFamily="34" charset="0"/>
              </a:rPr>
              <a:t>e-mailové adrese: </a:t>
            </a:r>
            <a:r>
              <a:rPr lang="cs-CZ" sz="49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hotline.oknouze@oksystem.cz</a:t>
            </a:r>
            <a:r>
              <a:rPr lang="cs-CZ" sz="4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4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900" dirty="0">
                <a:latin typeface="Arial" panose="020B0604020202020204" pitchFamily="34" charset="0"/>
                <a:cs typeface="Arial" panose="020B0604020202020204" pitchFamily="34" charset="0"/>
              </a:rPr>
              <a:t>nebo na tel.: +420 236 072 280 každý pracovní den od 8:00 do 16:00 hod.</a:t>
            </a:r>
          </a:p>
          <a:p>
            <a:pPr algn="just"/>
            <a:endParaRPr lang="cs-CZ" sz="4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71E52F-EAD4-4C84-8027-F564EE0D6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Odbor sociálních služeb a sociální práce (22), MPSV ČR</a:t>
            </a:r>
          </a:p>
        </p:txBody>
      </p:sp>
    </p:spTree>
    <p:extLst>
      <p:ext uri="{BB962C8B-B14F-4D97-AF65-F5344CB8AC3E}">
        <p14:creationId xmlns:p14="http://schemas.microsoft.com/office/powerpoint/2010/main" val="264825046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47FC313192FC34DA0BCE8115FCBAA8E" ma:contentTypeVersion="2" ma:contentTypeDescription="Vytvoří nový dokument" ma:contentTypeScope="" ma:versionID="2f314f6e1897d29ccd8c85142793c7ff">
  <xsd:schema xmlns:xsd="http://www.w3.org/2001/XMLSchema" xmlns:xs="http://www.w3.org/2001/XMLSchema" xmlns:p="http://schemas.microsoft.com/office/2006/metadata/properties" xmlns:ns3="f09a657f-cdd9-4f31-9d01-e0257c49c6e0" targetNamespace="http://schemas.microsoft.com/office/2006/metadata/properties" ma:root="true" ma:fieldsID="9d7a6486a60ada0b011545cb666b893d" ns3:_="">
    <xsd:import namespace="f09a657f-cdd9-4f31-9d01-e0257c49c6e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9a657f-cdd9-4f31-9d01-e0257c49c6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DAB04CD-EDCD-42AF-8703-7BCF3D9489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09a657f-cdd9-4f31-9d01-e0257c49c6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C2A64ED-B4B6-432B-93DF-CE931E89FB1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1978221-28B8-4488-B990-6A5E55B3716C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f09a657f-cdd9-4f31-9d01-e0257c49c6e0"/>
    <ds:schemaRef ds:uri="http://purl.org/dc/dcmitype/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4318</TotalTime>
  <Words>4946</Words>
  <Application>Microsoft Office PowerPoint</Application>
  <PresentationFormat>Předvádění na obrazovce (4:3)</PresentationFormat>
  <Paragraphs>406</Paragraphs>
  <Slides>32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6" baseType="lpstr">
      <vt:lpstr>Arial</vt:lpstr>
      <vt:lpstr>Calibri</vt:lpstr>
      <vt:lpstr>Times New Roman</vt:lpstr>
      <vt:lpstr>Motiv systému Office</vt:lpstr>
      <vt:lpstr>Prezentace aplikace PowerPoint</vt:lpstr>
      <vt:lpstr>Cíl a účel</vt:lpstr>
      <vt:lpstr>I. Podprogram na podporu veřejně účelných aktivit seniorských a proseniorských organizací– příklady podporovaných aktivit</vt:lpstr>
      <vt:lpstr>Příklady podporovaných témat</vt:lpstr>
      <vt:lpstr>Další podporované aktivity pro 2. kolo dotačního řízení VÚA </vt:lpstr>
      <vt:lpstr>II. Podprogram na podporu kapacit střešních seniorských a proseniorských organizací</vt:lpstr>
      <vt:lpstr>Podmínky pro poskytnutí dotace střešním NNO</vt:lpstr>
      <vt:lpstr>Nepodporované aktivity a nejčastější chyby při podání projektu</vt:lpstr>
      <vt:lpstr>Oprávněné subjekty a podmínky oprávněnosti žadatele o dotaci</vt:lpstr>
      <vt:lpstr>Žádost o dotaci</vt:lpstr>
      <vt:lpstr>Povinné přílohy</vt:lpstr>
      <vt:lpstr> Nová povinná příloha</vt:lpstr>
      <vt:lpstr>Nepovinné přílohy</vt:lpstr>
      <vt:lpstr>Hodnotící kritéria</vt:lpstr>
      <vt:lpstr>Žádost o dotaci popis projektu a zadání do  Ok systému- bodové hodnocení</vt:lpstr>
      <vt:lpstr>Žádost o dotaci popis projektu a zadání do  Ok systému- bodové hodnocení</vt:lpstr>
      <vt:lpstr>Spolufinancování z krajských a obecních úřadů</vt:lpstr>
      <vt:lpstr>Rozpočet a aktuální změny pro rok 2021 </vt:lpstr>
      <vt:lpstr>Rozpočet</vt:lpstr>
      <vt:lpstr> Rozpočet</vt:lpstr>
      <vt:lpstr>Rozpočet</vt:lpstr>
      <vt:lpstr>   Rozpočet</vt:lpstr>
      <vt:lpstr>Rozpočet</vt:lpstr>
      <vt:lpstr>Rozpočet</vt:lpstr>
      <vt:lpstr>Rozpočet</vt:lpstr>
      <vt:lpstr>Rozpočet</vt:lpstr>
      <vt:lpstr>Rozpočet</vt:lpstr>
      <vt:lpstr>Hodnotící proces</vt:lpstr>
      <vt:lpstr>Povinnosti příjemců</vt:lpstr>
      <vt:lpstr>Důležité kontakty: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Sýkorová Miluše Mgr. (MPSV)</dc:creator>
  <cp:lastModifiedBy>Sýkorová Miluše Mgr. (MPSV)</cp:lastModifiedBy>
  <cp:revision>62</cp:revision>
  <dcterms:created xsi:type="dcterms:W3CDTF">2020-10-11T11:30:58Z</dcterms:created>
  <dcterms:modified xsi:type="dcterms:W3CDTF">2021-05-21T13:08:36Z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0x010100C47FC313192FC34DA0BCE8115FCBAA8E</vt:lpwstr>
  </property>
</Properties>
</file>