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0" r:id="rId3"/>
    <p:sldId id="285" r:id="rId4"/>
    <p:sldId id="266" r:id="rId5"/>
    <p:sldId id="267" r:id="rId6"/>
    <p:sldId id="268" r:id="rId7"/>
    <p:sldId id="286" r:id="rId8"/>
    <p:sldId id="269" r:id="rId9"/>
    <p:sldId id="287" r:id="rId10"/>
    <p:sldId id="279" r:id="rId11"/>
    <p:sldId id="282" r:id="rId12"/>
    <p:sldId id="283" r:id="rId13"/>
    <p:sldId id="289" r:id="rId14"/>
    <p:sldId id="290" r:id="rId15"/>
    <p:sldId id="284" r:id="rId16"/>
    <p:sldId id="270" r:id="rId17"/>
    <p:sldId id="291" r:id="rId18"/>
    <p:sldId id="265" r:id="rId19"/>
  </p:sldIdLst>
  <p:sldSz cx="9144000" cy="6858000" type="screen4x3"/>
  <p:notesSz cx="6669088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bor Kolář, Ing. Bc." initials="LK" lastIdx="1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53" autoAdjust="0"/>
    <p:restoredTop sz="94636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399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96C52-57F9-419A-8E93-106C0C1B746C}" type="datetimeFigureOut">
              <a:rPr lang="cs-CZ" smtClean="0"/>
              <a:pPr/>
              <a:t>4.10.2017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6"/>
            <a:ext cx="2889938" cy="4980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28586"/>
            <a:ext cx="2889938" cy="4980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77D780-CFD7-4CDE-B07A-84C30ECFD9A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7060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706EEF-B12D-4BBC-BD65-2233F5740D02}" type="datetimeFigureOut">
              <a:rPr lang="cs-CZ" smtClean="0"/>
              <a:pPr/>
              <a:t>4.10.2017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39838"/>
            <a:ext cx="4465638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77195"/>
            <a:ext cx="533527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6"/>
            <a:ext cx="2889938" cy="4980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28586"/>
            <a:ext cx="2889938" cy="4980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F6885-2F8A-404D-8719-065780D83C6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016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F6885-2F8A-404D-8719-065780D83C64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23614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F6885-2F8A-404D-8719-065780D83C64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4923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F6885-2F8A-404D-8719-065780D83C64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3412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F6885-2F8A-404D-8719-065780D83C64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01640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F6885-2F8A-404D-8719-065780D83C64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51378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F6885-2F8A-404D-8719-065780D83C64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6808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F6885-2F8A-404D-8719-065780D83C64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48629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F6885-2F8A-404D-8719-065780D83C64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11478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F6885-2F8A-404D-8719-065780D83C64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0417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F6885-2F8A-404D-8719-065780D83C64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1759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F6885-2F8A-404D-8719-065780D83C64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600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F6885-2F8A-404D-8719-065780D83C64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9684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F6885-2F8A-404D-8719-065780D83C64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845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F6885-2F8A-404D-8719-065780D83C64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354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F6885-2F8A-404D-8719-065780D83C64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5413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F6885-2F8A-404D-8719-065780D83C64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17243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F6885-2F8A-404D-8719-065780D83C64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4101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F6885-2F8A-404D-8719-065780D83C64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9210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91FC0-D5F1-45F9-8D06-B05CAAE185A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14969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C69F-BD8C-4340-B0D4-AA0EABEF104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42568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07D2-44C5-4DC3-8F0B-31D6B684F994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84955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4303-BEFA-42FC-901B-21820B147FC3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69301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45786-D49E-47B5-8C1A-BFAD14D8D42B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6610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9FCD9-47A8-44E5-AA0F-780879C465B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935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3945F-C6CB-4786-A219-A03EEBA0EC32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7287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BE90D-C9BC-48F3-B194-2276DD4FBE3D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73306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D4E6-06CA-454F-97D7-92B76DC88E05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94107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AF4C-FBE9-430D-A71A-455A32C10D1C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90526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2745-5A7D-4ED5-89FE-516F8EFA8E3E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25672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F5420-ECDF-43A8-ADDC-8A7D1DC8051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50039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5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9000">
              <a:schemeClr val="accent1">
                <a:lumMod val="45000"/>
                <a:lumOff val="5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349041"/>
            <a:ext cx="712310" cy="803741"/>
          </a:xfrm>
          <a:prstGeom prst="rect">
            <a:avLst/>
          </a:prstGeom>
        </p:spPr>
      </p:pic>
      <p:sp>
        <p:nvSpPr>
          <p:cNvPr id="6" name="Zástupný symbol pro obsah 5">
            <a:extLst>
              <a:ext uri="{FF2B5EF4-FFF2-40B4-BE49-F238E27FC236}">
                <a16:creationId xmlns="" xmlns:a16="http://schemas.microsoft.com/office/drawing/2014/main" id="{69B5F1BB-3164-4235-97F9-3E231C9CB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764704"/>
            <a:ext cx="7886700" cy="550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5200" b="1" dirty="0"/>
          </a:p>
          <a:p>
            <a:pPr marL="0" indent="0" algn="ctr">
              <a:buNone/>
            </a:pPr>
            <a:endParaRPr lang="cs-CZ" sz="2800" b="1" dirty="0"/>
          </a:p>
          <a:p>
            <a:pPr marL="0" indent="0" algn="ctr">
              <a:buNone/>
            </a:pPr>
            <a:r>
              <a:rPr lang="cs-CZ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Typy sociálního šetření</a:t>
            </a:r>
          </a:p>
          <a:p>
            <a:pPr marL="0" indent="0" algn="ctr">
              <a:buNone/>
            </a:pPr>
            <a:endParaRPr lang="cs-CZ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Městský úřad Valašské Meziříčí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Bc. Helena Mynarčíková</a:t>
            </a:r>
          </a:p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vedoucí oddělení sociální práce a sociálních služeb</a:t>
            </a:r>
          </a:p>
          <a:p>
            <a:pPr marL="0" indent="0">
              <a:buNone/>
            </a:pP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31C98454-E4BE-4C60-AE4F-CBFE158D28A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08" y="312700"/>
            <a:ext cx="3630952" cy="87642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9000">
              <a:schemeClr val="accent1">
                <a:lumMod val="45000"/>
                <a:lumOff val="5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="" xmlns:a16="http://schemas.microsoft.com/office/drawing/2014/main" id="{31E91B06-9C83-4053-9084-40BC2EEF0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365126"/>
            <a:ext cx="754375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Šetření pro účely přidělování </a:t>
            </a:r>
            <a:br>
              <a:rPr lang="cs-CZ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pronájmu městského bytu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cs-CZ" alt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-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420 bytů (z toho 158 v penzionech pro důchodce) v 6 hlavních lokalitách</a:t>
            </a:r>
          </a:p>
          <a:p>
            <a:pPr algn="just">
              <a:buFont typeface="Arial" panose="020B0604020202020204" pitchFamily="34" charset="0"/>
              <a:buChar char="-"/>
            </a:pP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-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nájem dle znaleckého posudku pro rok 2017 = 64,40,-Kč m²</a:t>
            </a:r>
          </a:p>
          <a:p>
            <a:pPr algn="just">
              <a:buFont typeface="Arial" panose="020B0604020202020204" pitchFamily="34" charset="0"/>
              <a:buChar char="-"/>
            </a:pP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-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správce bytů firma Aval, spol. s r. o.</a:t>
            </a:r>
          </a:p>
          <a:p>
            <a:pPr algn="just">
              <a:buFont typeface="Arial" panose="020B0604020202020204" pitchFamily="34" charset="0"/>
              <a:buChar char="-"/>
            </a:pP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-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podmínky pro podání žádosti – trvalý pobyt na území města Valašské Meziříčí + žadatel nemá nesplacené dluhy vůči městu Valašské Meziříčí</a:t>
            </a:r>
          </a:p>
          <a:p>
            <a:pPr algn="just">
              <a:buFont typeface="Arial" panose="020B0604020202020204" pitchFamily="34" charset="0"/>
              <a:buChar char="-"/>
            </a:pPr>
            <a:endParaRPr lang="cs-CZ" alt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-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podání žádosti 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  <a:sym typeface="Wingdings 3" panose="05040102010807070707" pitchFamily="18" charset="2"/>
              </a:rPr>
              <a:t> 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zpracování (vyhodnocení splnění podmínek) 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  <a:sym typeface="Wingdings 3" panose="05040102010807070707" pitchFamily="18" charset="2"/>
              </a:rPr>
              <a:t>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zařazení do seznamu žadatelů o byt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7" y="360606"/>
            <a:ext cx="712310" cy="80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266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9000">
              <a:schemeClr val="accent1">
                <a:lumMod val="45000"/>
                <a:lumOff val="5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="" xmlns:a16="http://schemas.microsoft.com/office/drawing/2014/main" id="{C2CD7310-F59E-4BE5-B462-E7DF8A71C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365126"/>
            <a:ext cx="7471742" cy="1325563"/>
          </a:xfrm>
        </p:spPr>
        <p:txBody>
          <a:bodyPr>
            <a:normAutofit fontScale="90000"/>
          </a:bodyPr>
          <a:lstStyle/>
          <a:p>
            <a:pPr lvl="0" algn="ctr"/>
            <a:r>
              <a:rPr lang="cs-CZ" sz="2200" dirty="0"/>
              <a:t/>
            </a:r>
            <a:br>
              <a:rPr lang="cs-CZ" sz="2200" dirty="0"/>
            </a:br>
            <a:r>
              <a:rPr lang="cs-CZ" sz="1100" dirty="0"/>
              <a:t> </a:t>
            </a:r>
            <a:r>
              <a:rPr lang="cs-CZ" sz="2200" dirty="0"/>
              <a:t/>
            </a:r>
            <a:br>
              <a:rPr lang="cs-CZ" sz="2200" dirty="0"/>
            </a:br>
            <a:r>
              <a:rPr lang="cs-CZ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Sociální šetření - byty</a:t>
            </a: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/>
              <a:t>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="" xmlns:a16="http://schemas.microsoft.com/office/drawing/2014/main" id="{4B216730-90C9-4BC9-9200-7D3C1401F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764187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lnSpc>
                <a:spcPct val="11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Cílem tohoto sociálního šetření je seznámení se s přirozeným prostředím žadatele popř. žadatelů a jeho životní situací. Výstupy jsou použity nejen pro přidělování bytů ale je to také prostředek pro zjištění potřebnosti, nabídku a dále poskytování sociální práce.</a:t>
            </a:r>
          </a:p>
          <a:p>
            <a:pPr marL="0" lvl="0" indent="0" algn="just">
              <a:lnSpc>
                <a:spcPct val="110000"/>
              </a:lnSpc>
              <a:buNone/>
            </a:pP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0000"/>
              </a:lnSpc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 rámci šetření u bytů sociální pracovnice zjišťují tzv.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okolnosti zvláštního zřetele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lvl="0" indent="0" algn="just">
              <a:lnSpc>
                <a:spcPct val="11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U bytů v penzionech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jsou to např. zdravotní důvody, osamělost, výše příjmu, zvláštní důvody jako jsou např. neshody v rodině, soudní výpověď z bytu, ukončení nájemního vztahu, hygienicky závadný byt.</a:t>
            </a:r>
          </a:p>
          <a:p>
            <a:pPr marL="0" lvl="0" indent="0" algn="just">
              <a:lnSpc>
                <a:spcPct val="110000"/>
              </a:lnSpc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U bytů v bytovém domě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jde např. o pobyt v azylovém domě, na ubytovně, návrat z VTOS, dosažení plnoletosti a opuštění ústavního zařízení nebo náhradní rodinné péče, ukončení nájemního vztahu, v rámci transformace opuštění ústavního zařízení, vyhrocené vztahy v rodině.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7" y="360606"/>
            <a:ext cx="712310" cy="80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533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9000">
              <a:schemeClr val="accent1">
                <a:lumMod val="45000"/>
                <a:lumOff val="5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="" xmlns:a16="http://schemas.microsoft.com/office/drawing/2014/main" id="{D91325AC-134B-425C-9C46-7C1E466DF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365126"/>
            <a:ext cx="7543750" cy="1325563"/>
          </a:xfrm>
        </p:spPr>
        <p:txBody>
          <a:bodyPr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Obodování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 lnSpcReduction="10000"/>
          </a:bodyPr>
          <a:lstStyle/>
          <a:p>
            <a:pPr lvl="0" algn="just">
              <a:buFont typeface="Arial" panose="020B0604020202020204" pitchFamily="34" charset="0"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zápis z šetření v terénu je využíván pouze pro účely záznamu ze šetření, bytové referentce je sdělen počet bodů u zjištěných okolností zvláštního zřetele</a:t>
            </a:r>
          </a:p>
          <a:p>
            <a:pPr lvl="0" algn="just">
              <a:buFont typeface="Arial" panose="020B0604020202020204" pitchFamily="34" charset="0"/>
              <a:buChar char="-"/>
            </a:pP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bytová referentka oboduje dosavadní způsob bydlení žadatelů, kdy zjišťuje např. nevhodnou polohu bydlení, nedostupnost služeb, byt v patře bez výtahu, nevhodný způsob vytápění, nadměrná velikost bytu a dále délku podání žádosti aj. </a:t>
            </a:r>
          </a:p>
          <a:p>
            <a:pPr algn="just">
              <a:buFont typeface="Arial" panose="020B0604020202020204" pitchFamily="34" charset="0"/>
              <a:buChar char="-"/>
            </a:pP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bytová referentka připraví návrh na přidělení  nájmu  městského bytu (penzion či byt) do bytové komise a následně Rady města Valašské Meziříčí </a:t>
            </a:r>
          </a:p>
          <a:p>
            <a:pPr algn="just">
              <a:buFont typeface="Arial" panose="020B0604020202020204" pitchFamily="34" charset="0"/>
              <a:buChar char="-"/>
            </a:pP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uzavření smlouvy o nájmu bytu schvaluje na návrh bytové komise Rada města</a:t>
            </a:r>
          </a:p>
          <a:p>
            <a:endParaRPr lang="cs-CZ" altLang="cs-CZ" sz="2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7" y="360606"/>
            <a:ext cx="712310" cy="80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67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9000">
              <a:schemeClr val="accent1">
                <a:lumMod val="45000"/>
                <a:lumOff val="5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="" xmlns:a16="http://schemas.microsoft.com/office/drawing/2014/main" id="{D91325AC-134B-425C-9C46-7C1E466DF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365126"/>
            <a:ext cx="7543750" cy="1325563"/>
          </a:xfrm>
        </p:spPr>
        <p:txBody>
          <a:bodyPr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Pozitiva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-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bytová referentka je pracovnicí odboru sociálních věcí, je možné 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 ní konzultovat situaci jednotlivých klientů (se souhlasem klienta nebo anonymně), aktuální možnosti přidělení bytů</a:t>
            </a:r>
          </a:p>
          <a:p>
            <a:pPr algn="just">
              <a:buFont typeface="Arial" panose="020B0604020202020204" pitchFamily="34" charset="0"/>
              <a:buChar char="-"/>
            </a:pP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-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možnost požádat o přednostní přidělení bytu (často vychází 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 podnětu sociálního pracovníka na základě spolupráce 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 klientem, provedeného sociálního šetření)</a:t>
            </a:r>
          </a:p>
          <a:p>
            <a:pPr algn="just">
              <a:buFont typeface="Arial" panose="020B0604020202020204" pitchFamily="34" charset="0"/>
              <a:buChar char="-"/>
            </a:pP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Pracovníci v rámci preventivní práce s klienty sledují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 základě sdělení správce bytů úhrady nájemného. Operativně s klienty řeší případné dluhy na nájmu a intenzivně spolupracují s bytovou referentkou popř. s úřadem práce. </a:t>
            </a:r>
          </a:p>
          <a:p>
            <a:pPr marL="0" indent="176213" algn="just">
              <a:buNone/>
            </a:pP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(předávání informací ošetřeno souhlasem klienta)</a:t>
            </a:r>
            <a:endParaRPr lang="cs-CZ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7" y="360606"/>
            <a:ext cx="712310" cy="80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68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9000">
              <a:schemeClr val="accent1">
                <a:lumMod val="45000"/>
                <a:lumOff val="5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="" xmlns:a16="http://schemas.microsoft.com/office/drawing/2014/main" id="{D91325AC-134B-425C-9C46-7C1E466DF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365126"/>
            <a:ext cx="7543750" cy="1325563"/>
          </a:xfrm>
        </p:spPr>
        <p:txBody>
          <a:bodyPr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Příklad dobré praxe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-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šedesátiletý muž</a:t>
            </a:r>
          </a:p>
          <a:p>
            <a:pPr algn="just">
              <a:buFont typeface="Arial" panose="020B0604020202020204" pitchFamily="34" charset="0"/>
              <a:buChar char="-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samoživitel, pracující</a:t>
            </a:r>
          </a:p>
          <a:p>
            <a:pPr algn="just">
              <a:buFont typeface="Arial" panose="020B0604020202020204" pitchFamily="34" charset="0"/>
              <a:buChar char="-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společně s nezl. synem bydlel v nebytových prostorách pily, 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 změně majitele nemovitosti ukončení možnosti ubytování</a:t>
            </a:r>
          </a:p>
          <a:p>
            <a:pPr algn="just">
              <a:buFont typeface="Arial" panose="020B0604020202020204" pitchFamily="34" charset="0"/>
              <a:buChar char="-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sociální práce směřovala k podání žádosti o přidělení nájmu 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 městském bytě</a:t>
            </a:r>
          </a:p>
          <a:p>
            <a:pPr algn="just">
              <a:buFont typeface="Arial" panose="020B0604020202020204" pitchFamily="34" charset="0"/>
              <a:buChar char="-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dále podání žádosti o přednostní přidělení bytu</a:t>
            </a:r>
          </a:p>
          <a:p>
            <a:pPr algn="just">
              <a:buFont typeface="Arial" panose="020B0604020202020204" pitchFamily="34" charset="0"/>
              <a:buChar char="-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provedeno sociální šetření (v původním bydlišti na pile 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 v současném provizorním bydlení)</a:t>
            </a:r>
          </a:p>
          <a:p>
            <a:pPr algn="just">
              <a:buFont typeface="Arial" panose="020B0604020202020204" pitchFamily="34" charset="0"/>
              <a:buChar char="-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 přidělení nájmu poradenství a nápomoc při vyřízení příspěvku na bydlení a přídavku na dítě, nápomoc při získání potřebných potvrzení (např. potvrzení o studiu syna)</a:t>
            </a:r>
          </a:p>
          <a:p>
            <a:pPr>
              <a:buFont typeface="Arial" panose="020B0604020202020204" pitchFamily="34" charset="0"/>
              <a:buChar char="-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směřování k podání insolvenčního návrhu a povolení k oddlužení (exekuce)</a:t>
            </a:r>
          </a:p>
          <a:p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7" y="360606"/>
            <a:ext cx="712310" cy="80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23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9000">
              <a:schemeClr val="accent1">
                <a:lumMod val="45000"/>
                <a:lumOff val="5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A8BDFA2-BC01-4BDC-AC21-E4C397489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365126"/>
            <a:ext cx="7543750" cy="1325563"/>
          </a:xfrm>
        </p:spPr>
        <p:txBody>
          <a:bodyPr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Šetření opatrovnické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556792"/>
            <a:ext cx="7886700" cy="462017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Sociální šetření související s problematikou opatrovnictví je zahájeno nejčastěji na podnět soudu a to u osob, které jsou již omezeny ve svéprávnosti a mají soudem ustanoveného opatrovníka, nebo se jedná o osoby, u kterých je zahájeno řízení ve věci opatrovnictví. </a:t>
            </a:r>
          </a:p>
          <a:p>
            <a:pPr marL="0" indent="0" algn="just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Šetření probíhá nejčastěji v domácím prostředí klienta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za přítomnosti opatrovníka a opatrovance.</a:t>
            </a:r>
          </a:p>
          <a:p>
            <a:pPr marL="0" indent="0" algn="just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Cíl šetření: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Font typeface="Arial" panose="020B0604020202020204" pitchFamily="34" charset="0"/>
              <a:buChar char="-"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 případě omezení svéprávnosti a ustanovení opatrovníka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 zjistit, zda si opatrovník řádně plní své povinnosti vyplývající z funkce opatrovníka </a:t>
            </a:r>
          </a:p>
          <a:p>
            <a:pPr lvl="0" algn="just">
              <a:buFont typeface="Arial" panose="020B0604020202020204" pitchFamily="34" charset="0"/>
              <a:buChar char="-"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 případě řízení o omezení svéprávnosti a ustanovení opatrovníka či změny opatrovníka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– zjistit, zda je navrhovaná osoba vhodná pro výkon funkce opatrovníka</a:t>
            </a:r>
          </a:p>
          <a:p>
            <a:endParaRPr lang="cs-CZ" altLang="cs-CZ" sz="2200" i="1" dirty="0"/>
          </a:p>
          <a:p>
            <a:endParaRPr lang="cs-CZ" altLang="cs-CZ" sz="2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7" y="360606"/>
            <a:ext cx="712310" cy="80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834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9000">
              <a:schemeClr val="accent1">
                <a:lumMod val="45000"/>
                <a:lumOff val="5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="" xmlns:a16="http://schemas.microsoft.com/office/drawing/2014/main" id="{0903C628-DD22-4103-ABC7-EDCF050D8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365126"/>
            <a:ext cx="747174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 rámci šetření se sociální pracovnice zaměřuje zejména na tyto oblasti: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>
              <a:buFont typeface="Arial" panose="020B0604020202020204" pitchFamily="34" charset="0"/>
              <a:buChar char="-"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zdravotní stav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opatrovance a případné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projevy nemoci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Font typeface="Arial" panose="020B0604020202020204" pitchFamily="34" charset="0"/>
              <a:buChar char="-"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soběstačnost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(v jakých oblastech potřebuje opatrovanec pomoc, dohled jiné osoby, zda a jakým způsobem je tato péče zajištěna)</a:t>
            </a:r>
          </a:p>
          <a:p>
            <a:pPr lvl="0" algn="just">
              <a:buFont typeface="Arial" panose="020B0604020202020204" pitchFamily="34" charset="0"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kde, jak, s kým opatrovanec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bydlí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(jak jsou obstarávány záležitosti, které si opatrovanec není schopen obstarat sám)</a:t>
            </a:r>
          </a:p>
          <a:p>
            <a:pPr lvl="0" algn="just">
              <a:buFont typeface="Arial" panose="020B0604020202020204" pitchFamily="34" charset="0"/>
              <a:buChar char="-"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sociální poměry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Font typeface="Arial" panose="020B0604020202020204" pitchFamily="34" charset="0"/>
              <a:buChar char="-"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pravidelné příjmy opatrovance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– (důchodová dávka, příspěvek na péči, příspěvek na mobilitu, jiný příjem z pracovního poměru)</a:t>
            </a:r>
          </a:p>
          <a:p>
            <a:pPr lvl="0" algn="just">
              <a:buFont typeface="Arial" panose="020B0604020202020204" pitchFamily="34" charset="0"/>
              <a:buChar char="-"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pravidelné výdaje opatrovance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(nájem, úhrada pobytu, povinné platby spojené s bydlením, léky, výdaje za stravu), zda je vše pravidelně hrazeno</a:t>
            </a:r>
          </a:p>
          <a:p>
            <a:pPr lvl="0" algn="just">
              <a:buFont typeface="Arial" panose="020B0604020202020204" pitchFamily="34" charset="0"/>
              <a:buChar char="-"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nepravidelné výdaje opatrovance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(poplatky za odpad, daně, pojistné)</a:t>
            </a:r>
          </a:p>
          <a:p>
            <a:pPr lvl="0" algn="just">
              <a:buFont typeface="Arial" panose="020B0604020202020204" pitchFamily="34" charset="0"/>
              <a:buChar char="-"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majetek opatrovance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– účet, vkladní knížka, životní pojištění, stavební spoření, movitý a nemovitý majetek</a:t>
            </a:r>
          </a:p>
          <a:p>
            <a:pPr lvl="0" algn="just">
              <a:buFont typeface="Arial" panose="020B0604020202020204" pitchFamily="34" charset="0"/>
              <a:buChar char="-"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sociální poradenství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– v případě, že během šetření vyvstane problém, se kterým si opatrovník nebo opatrovanec neví rady</a:t>
            </a:r>
          </a:p>
          <a:p>
            <a:pPr marL="0" lvl="0" indent="0" algn="just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 účely šetření v terénu je využíván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záznam ze sociálního šetření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 strukturovaný dle jednotlivých požadavků soudu. Na základě záznamu ze šetření je vypracovaná zpráva pro soud.</a:t>
            </a:r>
          </a:p>
          <a:p>
            <a:pPr lvl="0"/>
            <a:endParaRPr lang="cs-CZ" dirty="0"/>
          </a:p>
          <a:p>
            <a:endParaRPr lang="cs-CZ" altLang="cs-CZ" sz="2200" i="1" dirty="0"/>
          </a:p>
          <a:p>
            <a:endParaRPr lang="cs-CZ" altLang="cs-CZ" sz="2000" i="1" dirty="0"/>
          </a:p>
          <a:p>
            <a:endParaRPr lang="cs-CZ" altLang="cs-CZ" sz="2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7" y="360606"/>
            <a:ext cx="712310" cy="80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949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9000">
              <a:schemeClr val="accent1">
                <a:lumMod val="45000"/>
                <a:lumOff val="5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="" xmlns:a16="http://schemas.microsoft.com/office/drawing/2014/main" id="{BE417A77-EC90-4B1E-AC9F-A69AD8B31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365126"/>
            <a:ext cx="7471742" cy="1325563"/>
          </a:xfrm>
        </p:spPr>
        <p:txBody>
          <a:bodyPr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Příklad dobré praxe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556792"/>
            <a:ext cx="7886700" cy="4620171"/>
          </a:xfrm>
        </p:spPr>
        <p:txBody>
          <a:bodyPr>
            <a:normAutofit fontScale="92500"/>
          </a:bodyPr>
          <a:lstStyle/>
          <a:p>
            <a:pPr algn="just">
              <a:buFontTx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dvacetiletá žena s kvadruparesou a lehkým mentálním postižením </a:t>
            </a:r>
          </a:p>
          <a:p>
            <a:pPr algn="just">
              <a:buFontTx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 smrti matky bez přístřeší, zneužívání bezdomovci</a:t>
            </a:r>
          </a:p>
          <a:p>
            <a:pPr algn="just">
              <a:buFontTx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zprostředkování bydlení </a:t>
            </a:r>
          </a:p>
          <a:p>
            <a:pPr algn="just">
              <a:buFontTx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zprostředkování sociální rehabilitace</a:t>
            </a:r>
          </a:p>
          <a:p>
            <a:pPr algn="just">
              <a:buFontTx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zvláštní příjemce důchodové dávky, nápomoc při hospodaření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 penězi</a:t>
            </a:r>
          </a:p>
          <a:p>
            <a:pPr algn="just">
              <a:buFontTx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doprovod na úřady a pomoc s vyřizováním potřebných záležitostí</a:t>
            </a:r>
          </a:p>
          <a:p>
            <a:pPr algn="just">
              <a:buFontTx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podání (se souhlasem klientky) návrhu na omezení svéprávnosti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 jmenování opatrovníka</a:t>
            </a:r>
          </a:p>
          <a:p>
            <a:pPr algn="just">
              <a:buFontTx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následně omezení ve svéprávnosti na dobu 5 let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 opatrovníkem bylo ustanoveno město Valašské Meziříčí</a:t>
            </a:r>
          </a:p>
          <a:p>
            <a:pPr algn="just">
              <a:buFontTx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zprostředkování ergodiagnostického vyšetření v rámci pracovní rehabilitace, absolvování rekvalifikačního kurzu, následně práce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 podporou trenéra</a:t>
            </a:r>
          </a:p>
          <a:p>
            <a:endParaRPr lang="cs-CZ" altLang="cs-CZ" sz="2200" i="1" dirty="0"/>
          </a:p>
          <a:p>
            <a:endParaRPr lang="cs-CZ" altLang="cs-CZ" sz="2000" i="1" dirty="0"/>
          </a:p>
          <a:p>
            <a:endParaRPr lang="cs-CZ" altLang="cs-CZ" sz="2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7" y="360606"/>
            <a:ext cx="712310" cy="80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12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9000">
              <a:schemeClr val="accent1">
                <a:lumMod val="45000"/>
                <a:lumOff val="5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cs-CZ" altLang="cs-CZ" sz="4400" dirty="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060848"/>
            <a:ext cx="6400800" cy="3577952"/>
          </a:xfrm>
        </p:spPr>
        <p:txBody>
          <a:bodyPr/>
          <a:lstStyle/>
          <a:p>
            <a:r>
              <a:rPr lang="cs-CZ" alt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Děkujeme za pozornost</a:t>
            </a:r>
          </a:p>
          <a:p>
            <a:endParaRPr lang="cs-CZ" altLang="cs-CZ" sz="3200" dirty="0"/>
          </a:p>
          <a:p>
            <a:endParaRPr lang="cs-CZ" altLang="cs-CZ" sz="32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7" y="360606"/>
            <a:ext cx="712310" cy="803741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B6897C61-3BC5-44F0-AB7D-884007D3860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745" y="3894266"/>
            <a:ext cx="6084168" cy="204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773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9000">
              <a:schemeClr val="accent1">
                <a:lumMod val="45000"/>
                <a:lumOff val="5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974D2B2-7108-489D-8F5A-C7E043FC6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365127"/>
            <a:ext cx="7543750" cy="1191666"/>
          </a:xfrm>
        </p:spPr>
        <p:txBody>
          <a:bodyPr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Město Valašské Meziříčí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556793"/>
            <a:ext cx="7886700" cy="4639369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-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město Valašské Meziříčí leží na soutoku řek Rožnovská a Vsetínská Bečva, svou polohou představuje vstupní bránu do pohoří Moravskoslezské Beskydy</a:t>
            </a:r>
          </a:p>
          <a:p>
            <a:pPr algn="just">
              <a:buFont typeface="Arial" panose="020B0604020202020204" pitchFamily="34" charset="0"/>
              <a:buChar char="-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22 000 obyvatel, 35 km²</a:t>
            </a:r>
          </a:p>
          <a:p>
            <a:pPr algn="just">
              <a:buFont typeface="Arial" panose="020B0604020202020204" pitchFamily="34" charset="0"/>
              <a:buChar char="-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obec s rozšířenou působností</a:t>
            </a:r>
          </a:p>
          <a:p>
            <a:pPr algn="just">
              <a:buFont typeface="Arial" panose="020B0604020202020204" pitchFamily="34" charset="0"/>
              <a:buChar char="-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správní obvod obce 42 000 obyvatel, 18 obcí, 230 km²</a:t>
            </a:r>
          </a:p>
          <a:p>
            <a:pPr marL="0" indent="0" algn="just">
              <a:buNone/>
            </a:pPr>
            <a:r>
              <a:rPr lang="cs-CZ" sz="2800" dirty="0"/>
              <a:t/>
            </a:r>
            <a:br>
              <a:rPr lang="cs-CZ" sz="2800" dirty="0"/>
            </a:br>
            <a:r>
              <a:rPr lang="cs-CZ" sz="2400" dirty="0"/>
              <a:t/>
            </a:r>
            <a:br>
              <a:rPr lang="cs-CZ" sz="2400" dirty="0"/>
            </a:br>
            <a:endParaRPr lang="cs-CZ" altLang="cs-CZ" sz="2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7" y="360606"/>
            <a:ext cx="712310" cy="803741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9A074D22-AF0C-475E-90B2-4DD6861D5E6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571085"/>
            <a:ext cx="2880320" cy="1908212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8CC120DE-6BD5-4ED3-A251-CE9C3BDDD5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571085"/>
            <a:ext cx="2863230" cy="190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903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9000">
              <a:schemeClr val="accent1">
                <a:lumMod val="45000"/>
                <a:lumOff val="5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1D077675-B205-480C-A05A-4CD4AE7D8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365126"/>
            <a:ext cx="7327726" cy="1325563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Projekt Podpora sociální práce </a:t>
            </a:r>
            <a:b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 obci Valašské Meziříčí</a:t>
            </a:r>
            <a:b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č. CZ.03.2.63/0.0/0.0/16_128/0006178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Cílem projektu je zvýšení dostupnosti sociální práce klientům a její profesionalizace v rámci výkonu sociální práce </a:t>
            </a:r>
            <a:b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 přenesené působnosti.</a:t>
            </a:r>
          </a:p>
          <a:p>
            <a:pPr marL="0" indent="0" algn="just">
              <a:buNone/>
            </a:pP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Díky projektu:</a:t>
            </a:r>
          </a:p>
          <a:p>
            <a:pPr algn="just">
              <a:buFont typeface="Arial" panose="020B0604020202020204" pitchFamily="34" charset="0"/>
              <a:buChar char="-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vzniklo samostatné oddělení sociální práce a sociálních služeb odboru sociálních věcí</a:t>
            </a:r>
          </a:p>
          <a:p>
            <a:pPr algn="just">
              <a:buFont typeface="Arial" panose="020B0604020202020204" pitchFamily="34" charset="0"/>
              <a:buChar char="-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rozšíření týmu o tři sociální pracovníky</a:t>
            </a:r>
          </a:p>
          <a:p>
            <a:pPr algn="just">
              <a:buFont typeface="Arial" panose="020B0604020202020204" pitchFamily="34" charset="0"/>
              <a:buChar char="-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posílení terénní práce</a:t>
            </a:r>
          </a:p>
          <a:p>
            <a:pPr algn="just">
              <a:buFont typeface="Arial" panose="020B0604020202020204" pitchFamily="34" charset="0"/>
              <a:buChar char="-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typové pozice (casemanager, terénní sociální pracovník)</a:t>
            </a:r>
          </a:p>
          <a:p>
            <a:pPr marL="0" indent="0">
              <a:buNone/>
            </a:pPr>
            <a:endParaRPr lang="cs-CZ" altLang="cs-CZ" sz="2200" i="1" dirty="0"/>
          </a:p>
          <a:p>
            <a:endParaRPr lang="cs-CZ" altLang="cs-CZ" sz="2000" i="1" dirty="0"/>
          </a:p>
          <a:p>
            <a:pPr marL="0" indent="0">
              <a:buNone/>
            </a:pPr>
            <a:endParaRPr lang="cs-CZ" altLang="cs-CZ" sz="2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7" y="360606"/>
            <a:ext cx="712310" cy="80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775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9000">
              <a:schemeClr val="accent1">
                <a:lumMod val="45000"/>
                <a:lumOff val="5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C501671-9C63-46D4-AFFC-9972DC137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365126"/>
            <a:ext cx="7543750" cy="1325563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Sociální šetření – praxe město </a:t>
            </a:r>
            <a:b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Valašské Meziříčí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556792"/>
            <a:ext cx="7886700" cy="468051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cs-CZ" altLang="cs-CZ" sz="5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altLang="cs-CZ" sz="4500" b="1" dirty="0">
                <a:latin typeface="Arial" panose="020B0604020202020204" pitchFamily="34" charset="0"/>
                <a:cs typeface="Arial" panose="020B0604020202020204" pitchFamily="34" charset="0"/>
              </a:rPr>
              <a:t>Sociální šetření</a:t>
            </a:r>
          </a:p>
          <a:p>
            <a:pPr marL="0" indent="0">
              <a:buNone/>
            </a:pPr>
            <a:endParaRPr lang="cs-CZ" alt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cs-CZ" altLang="cs-CZ" sz="3800" dirty="0">
                <a:latin typeface="Arial" panose="020B0604020202020204" pitchFamily="34" charset="0"/>
                <a:cs typeface="Arial" panose="020B0604020202020204" pitchFamily="34" charset="0"/>
              </a:rPr>
              <a:t>provádí sociální pracovník (ukotveno v popisu pracovní činnosti bez ohledu na typové pozice)</a:t>
            </a:r>
          </a:p>
          <a:p>
            <a:pPr algn="just">
              <a:buFontTx/>
              <a:buChar char="-"/>
            </a:pPr>
            <a:r>
              <a:rPr lang="cs-CZ" altLang="cs-CZ" sz="3800" dirty="0">
                <a:latin typeface="Arial" panose="020B0604020202020204" pitchFamily="34" charset="0"/>
                <a:cs typeface="Arial" panose="020B0604020202020204" pitchFamily="34" charset="0"/>
              </a:rPr>
              <a:t>pracovníci mají svůj terén (město Valašské Meziříčí a ORP)</a:t>
            </a:r>
          </a:p>
          <a:p>
            <a:pPr algn="just">
              <a:buFontTx/>
              <a:buChar char="-"/>
            </a:pPr>
            <a:r>
              <a:rPr lang="cs-CZ" altLang="cs-CZ" sz="3800" dirty="0">
                <a:latin typeface="Arial" panose="020B0604020202020204" pitchFamily="34" charset="0"/>
                <a:cs typeface="Arial" panose="020B0604020202020204" pitchFamily="34" charset="0"/>
              </a:rPr>
              <a:t>k dispozici motorové vozidlo (systém sdílené ex. tabulky </a:t>
            </a:r>
            <a:br>
              <a:rPr lang="cs-CZ" altLang="cs-CZ" sz="3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800" dirty="0">
                <a:latin typeface="Arial" panose="020B0604020202020204" pitchFamily="34" charset="0"/>
                <a:cs typeface="Arial" panose="020B0604020202020204" pitchFamily="34" charset="0"/>
              </a:rPr>
              <a:t>pro rezervaci), nejvzdálenější obec 20 km</a:t>
            </a:r>
          </a:p>
          <a:p>
            <a:pPr algn="just">
              <a:buFontTx/>
              <a:buChar char="-"/>
            </a:pPr>
            <a:r>
              <a:rPr lang="cs-CZ" altLang="cs-CZ" sz="3800" dirty="0">
                <a:latin typeface="Arial" panose="020B0604020202020204" pitchFamily="34" charset="0"/>
                <a:cs typeface="Arial" panose="020B0604020202020204" pitchFamily="34" charset="0"/>
              </a:rPr>
              <a:t>pracovníci mají služební mobilní telefony, k dispozici vizitky, letáčky</a:t>
            </a:r>
          </a:p>
          <a:p>
            <a:pPr algn="just">
              <a:buFontTx/>
              <a:buChar char="-"/>
            </a:pPr>
            <a:r>
              <a:rPr lang="cs-CZ" altLang="cs-CZ" sz="3800" dirty="0">
                <a:latin typeface="Arial" panose="020B0604020202020204" pitchFamily="34" charset="0"/>
                <a:cs typeface="Arial" panose="020B0604020202020204" pitchFamily="34" charset="0"/>
              </a:rPr>
              <a:t>pracovník se prokazuje průkazem zaměstnance města Valašské Meziříčí</a:t>
            </a:r>
          </a:p>
          <a:p>
            <a:pPr algn="just">
              <a:buFontTx/>
              <a:buChar char="-"/>
            </a:pPr>
            <a:r>
              <a:rPr lang="cs-CZ" altLang="cs-CZ" sz="3800" dirty="0">
                <a:latin typeface="Arial" panose="020B0604020202020204" pitchFamily="34" charset="0"/>
                <a:cs typeface="Arial" panose="020B0604020202020204" pitchFamily="34" charset="0"/>
              </a:rPr>
              <a:t>společná šetření např. s pracovníky OSPODu, sociálními pracovníky poskytovatelů sociálních služeb</a:t>
            </a:r>
          </a:p>
          <a:p>
            <a:pPr algn="just">
              <a:buFontTx/>
              <a:buChar char="-"/>
            </a:pPr>
            <a:r>
              <a:rPr lang="cs-CZ" altLang="cs-CZ" sz="3800" dirty="0">
                <a:latin typeface="Arial" panose="020B0604020202020204" pitchFamily="34" charset="0"/>
                <a:cs typeface="Arial" panose="020B0604020202020204" pitchFamily="34" charset="0"/>
              </a:rPr>
              <a:t>standardizovaný záznam </a:t>
            </a:r>
          </a:p>
          <a:p>
            <a:pPr marL="0" indent="0">
              <a:buNone/>
            </a:pPr>
            <a:endParaRPr lang="cs-CZ" altLang="cs-CZ" sz="2200" dirty="0"/>
          </a:p>
          <a:p>
            <a:pPr marL="0" indent="0">
              <a:buNone/>
            </a:pPr>
            <a:endParaRPr lang="cs-CZ" altLang="cs-CZ" sz="2200" dirty="0"/>
          </a:p>
          <a:p>
            <a:endParaRPr lang="cs-CZ" altLang="cs-CZ" sz="2000" dirty="0"/>
          </a:p>
          <a:p>
            <a:endParaRPr lang="cs-CZ" altLang="cs-CZ" sz="2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7" y="360606"/>
            <a:ext cx="712310" cy="80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406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9000">
              <a:schemeClr val="accent1">
                <a:lumMod val="45000"/>
                <a:lumOff val="5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="" xmlns:a16="http://schemas.microsoft.com/office/drawing/2014/main" id="{80612E42-DA26-4593-8896-6CEAAA980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365127"/>
            <a:ext cx="7543750" cy="1119658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Podněty k provedení sociálního šetření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556792"/>
            <a:ext cx="7886700" cy="4620171"/>
          </a:xfrm>
        </p:spPr>
        <p:txBody>
          <a:bodyPr>
            <a:normAutofit fontScale="92500" lnSpcReduction="10000"/>
          </a:bodyPr>
          <a:lstStyle/>
          <a:p>
            <a:pPr algn="just">
              <a:buFontTx/>
              <a:buChar char="-"/>
            </a:pPr>
            <a:endParaRPr lang="cs-CZ" alt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úřad práce (zpravidla oddělení hmotné nouze)</a:t>
            </a:r>
          </a:p>
          <a:p>
            <a:pPr algn="just">
              <a:buFontTx/>
              <a:buChar char="-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bytová komise města (v souvislosti s přidělováním pronájmu městského bytu)</a:t>
            </a:r>
          </a:p>
          <a:p>
            <a:pPr>
              <a:buFontTx/>
              <a:buChar char="-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soud (zpravidla v souvislosti s problematikou opatrovnictví)</a:t>
            </a:r>
          </a:p>
          <a:p>
            <a:pPr algn="just">
              <a:buFontTx/>
              <a:buChar char="-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správce městských bytů</a:t>
            </a:r>
          </a:p>
          <a:p>
            <a:pPr algn="just">
              <a:buFontTx/>
              <a:buChar char="-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sousedé, rodina</a:t>
            </a:r>
          </a:p>
          <a:p>
            <a:pPr algn="just">
              <a:buFontTx/>
              <a:buChar char="-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poskytovatelé sociálních služeb (zpravidla jako součást podnětu k zahájení sociální práce, dále pro účely zástupu při podpisu smlouvy o poskytnutí sociální služby)</a:t>
            </a:r>
          </a:p>
          <a:p>
            <a:pPr algn="just">
              <a:buFontTx/>
              <a:buChar char="-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nemocnice, lékaři</a:t>
            </a:r>
          </a:p>
          <a:p>
            <a:pPr algn="just">
              <a:buFontTx/>
              <a:buChar char="-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představitelé politické reprezentace města</a:t>
            </a:r>
          </a:p>
          <a:p>
            <a:pPr algn="just">
              <a:buFontTx/>
              <a:buChar char="-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navazuje i na depistážní činnost</a:t>
            </a:r>
          </a:p>
          <a:p>
            <a:pPr algn="just">
              <a:buFontTx/>
              <a:buChar char="-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podnět pro sociální služby</a:t>
            </a:r>
          </a:p>
          <a:p>
            <a:pPr marL="0" indent="0">
              <a:buNone/>
            </a:pPr>
            <a:endParaRPr lang="cs-CZ" altLang="cs-CZ" sz="2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7" y="360606"/>
            <a:ext cx="712310" cy="80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519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9000">
              <a:schemeClr val="accent1">
                <a:lumMod val="45000"/>
                <a:lumOff val="5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340768"/>
            <a:ext cx="7886700" cy="48361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alt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alt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Provedené sociální šetření a poznatky z něj jsou využívány zejména jako</a:t>
            </a:r>
          </a:p>
          <a:p>
            <a:pPr marL="0" indent="0" algn="just">
              <a:buNone/>
            </a:pPr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jeden z možných podkladů při rozhodování o dávkách pomoci v hmotné nouzi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podklad pro přidělování pronájmu v městských bytech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výkon opatrovnictví resp. dohled nad výkonem opatrovnictví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výkon samotné sociální práce (navázání kontaktu </a:t>
            </a:r>
            <a:b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 klientem, poradenství, individuální plánování, …)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často se jedná o první kontakt s klientem, je to jeden </a:t>
            </a:r>
            <a:b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 důležitých zdrojů informací o klientovi, jeho životní situaci</a:t>
            </a:r>
            <a:endParaRPr lang="cs-CZ" altLang="cs-CZ" sz="2000" i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7" y="360606"/>
            <a:ext cx="712310" cy="80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153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9000">
              <a:schemeClr val="accent1">
                <a:lumMod val="45000"/>
                <a:lumOff val="5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8D02C758-70AE-4A77-A58B-C0B8CA47D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365126"/>
            <a:ext cx="7543750" cy="1325563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Sociální šetření – osoby žijící </a:t>
            </a:r>
            <a:b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 ubytovnách</a:t>
            </a: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628800"/>
            <a:ext cx="7886700" cy="4548163"/>
          </a:xfrm>
        </p:spPr>
        <p:txBody>
          <a:bodyPr>
            <a:normAutofit/>
          </a:bodyPr>
          <a:lstStyle/>
          <a:p>
            <a:endParaRPr lang="cs-CZ" altLang="cs-CZ" sz="2000" i="1" dirty="0"/>
          </a:p>
          <a:p>
            <a:pPr algn="just">
              <a:buFont typeface="Arial" panose="020B0604020202020204" pitchFamily="34" charset="0"/>
              <a:buChar char="-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ve městě je 9 ubytoven se schváleným provozním řádem</a:t>
            </a:r>
          </a:p>
          <a:p>
            <a:pPr>
              <a:buFont typeface="Arial" panose="020B0604020202020204" pitchFamily="34" charset="0"/>
              <a:buChar char="-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celková kapacita cca 500 lůžek</a:t>
            </a:r>
          </a:p>
          <a:p>
            <a:pPr marL="0" indent="0"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Cílem tohoto sociálního šetření je seznámení se 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 životní situací osoby žijící na ubytovně.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Situace těchto osob jsou různorodé, často velmi specifické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stejně jako příčiny bydlení na ubytovně. Právě proto je provedení sociálního šetření zpravidla jedním z prvních kroků po navázání kontaktu s klientem, dále při plánování a směřování sociální práce.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7" y="360606"/>
            <a:ext cx="712310" cy="80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82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9000">
              <a:schemeClr val="accent1">
                <a:lumMod val="45000"/>
                <a:lumOff val="5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="" xmlns:a16="http://schemas.microsoft.com/office/drawing/2014/main" id="{1D7B96AC-7654-4D9E-8A08-1B217B9FB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91666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412776"/>
            <a:ext cx="7886700" cy="4764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Zjišťování specifických údajů:</a:t>
            </a:r>
          </a:p>
          <a:p>
            <a:pPr marL="0" indent="0">
              <a:buNone/>
            </a:pPr>
            <a:endParaRPr 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Font typeface="Arial" panose="020B0604020202020204" pitchFamily="34" charset="0"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ubytovací zařízení, popis ubytování konkrétního klienta</a:t>
            </a:r>
          </a:p>
          <a:p>
            <a:pPr lvl="0" algn="just">
              <a:buFont typeface="Arial" panose="020B0604020202020204" pitchFamily="34" charset="0"/>
              <a:buChar char="-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ekonomické vazby k místu pobytu (zaměstnání, evidence uchazečů o zaměstnání)</a:t>
            </a:r>
          </a:p>
          <a:p>
            <a:pPr lvl="0" algn="just">
              <a:buFont typeface="Arial" panose="020B0604020202020204" pitchFamily="34" charset="0"/>
              <a:buChar char="-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sociální vazby k místu pobytu (hlášení k trvalému pobytu, rodinné vazby, lékaři, školy, …)</a:t>
            </a:r>
          </a:p>
          <a:p>
            <a:pPr algn="just">
              <a:buFont typeface="Arial" panose="020B0604020202020204" pitchFamily="34" charset="0"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subjektivní překážky standartní formy bydlení jako ekonomické překážky (vysoké náklady na bydlení, vysoké kauce, nájmy předem)  nebo osobní překážky (zadluženost, exekuce, snížená schopnost samostatně hospodařit apod.)</a:t>
            </a:r>
          </a:p>
          <a:p>
            <a:pPr algn="just">
              <a:buFont typeface="Arial" panose="020B0604020202020204" pitchFamily="34" charset="0"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objektivní překážky standartní formy bydlení (nedostupnost bytů ve vhodnější a standartní formě/dostupnost, ale osoba neprojevuje zájem o možnost přiměřeného bydlení)</a:t>
            </a:r>
          </a:p>
          <a:p>
            <a:pPr marL="0" indent="0" algn="just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7" y="360606"/>
            <a:ext cx="712310" cy="80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608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9000">
              <a:schemeClr val="accent1">
                <a:lumMod val="45000"/>
                <a:lumOff val="5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="" xmlns:a16="http://schemas.microsoft.com/office/drawing/2014/main" id="{1D7B96AC-7654-4D9E-8A08-1B217B9FB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365127"/>
            <a:ext cx="7471742" cy="1191666"/>
          </a:xfrm>
        </p:spPr>
        <p:txBody>
          <a:bodyPr/>
          <a:lstStyle/>
          <a:p>
            <a:pPr algn="ctr"/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Příklad dobré praxe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412776"/>
            <a:ext cx="7886700" cy="4764187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odbor sociálních věcí se dozvěděl, že ve Valašském Meziříčí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se v dohledné době bude rušit jedna z ubytoven</a:t>
            </a:r>
          </a:p>
          <a:p>
            <a:pPr marL="0" indent="0" algn="just">
              <a:buNone/>
            </a:pP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 rámci depistáže navštívil její obyvatele</a:t>
            </a:r>
          </a:p>
          <a:p>
            <a:pPr marL="0" indent="0" algn="just">
              <a:buNone/>
            </a:pP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 zastižených klientů bylo provedeno sociální šetření a to za účelem zjištění jejich celkové životní situace a dále zejména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 smyslu návazného ubytování v případě zrušení ubytovny</a:t>
            </a:r>
          </a:p>
          <a:p>
            <a:pPr marL="0" indent="0" algn="just">
              <a:buNone/>
            </a:pP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několik klientů si ve spolupráci se sociálními pracovníky podalo žádost o pronájem městského bytu</a:t>
            </a:r>
          </a:p>
          <a:p>
            <a:pPr marL="0" indent="0" algn="just">
              <a:buNone/>
            </a:pP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-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 několika klientů bylo zahájeno poskytování sociální práce, není řešena pouze oblast bydlení</a:t>
            </a:r>
          </a:p>
          <a:p>
            <a:pPr algn="just">
              <a:buFont typeface="Arial" panose="020B0604020202020204" pitchFamily="34" charset="0"/>
              <a:buChar char="-"/>
            </a:pPr>
            <a:endParaRPr lang="cs-CZ" b="1" dirty="0">
              <a:solidFill>
                <a:srgbClr val="3A3A3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7" y="360606"/>
            <a:ext cx="712310" cy="80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387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4249</TotalTime>
  <Words>714</Words>
  <Application>Microsoft Office PowerPoint</Application>
  <PresentationFormat>Předvádění na obrazovce (4:3)</PresentationFormat>
  <Paragraphs>176</Paragraphs>
  <Slides>18</Slides>
  <Notes>18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Office</vt:lpstr>
      <vt:lpstr>Prezentace aplikace PowerPoint</vt:lpstr>
      <vt:lpstr>Město Valašské Meziříčí</vt:lpstr>
      <vt:lpstr>Projekt Podpora sociální práce  v obci Valašské Meziříčí č. CZ.03.2.63/0.0/0.0/16_128/0006178</vt:lpstr>
      <vt:lpstr>Sociální šetření – praxe město  Valašské Meziříčí</vt:lpstr>
      <vt:lpstr>Podněty k provedení sociálního šetření</vt:lpstr>
      <vt:lpstr>Prezentace aplikace PowerPoint</vt:lpstr>
      <vt:lpstr>Sociální šetření – osoby žijící  na ubytovnách </vt:lpstr>
      <vt:lpstr> </vt:lpstr>
      <vt:lpstr>Příklad dobré praxe </vt:lpstr>
      <vt:lpstr>Šetření pro účely přidělování  pronájmu městského bytu </vt:lpstr>
      <vt:lpstr>   Sociální šetření - byty   </vt:lpstr>
      <vt:lpstr>Obodování </vt:lpstr>
      <vt:lpstr>Pozitiva</vt:lpstr>
      <vt:lpstr>Příklad dobré praxe</vt:lpstr>
      <vt:lpstr>Šetření opatrovnické</vt:lpstr>
      <vt:lpstr>V rámci šetření se sociální pracovnice zaměřuje zejména na tyto oblasti: </vt:lpstr>
      <vt:lpstr>Příklad dobré praxe </vt:lpstr>
      <vt:lpstr>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Městský úřad Valašské meziříčí Odbor kanceláře starosty (KaS)</dc:title>
  <dc:creator>Libor Kolář, Ing. Bc.</dc:creator>
  <cp:lastModifiedBy>Votruba Petr</cp:lastModifiedBy>
  <cp:revision>291</cp:revision>
  <cp:lastPrinted>2015-09-30T06:41:15Z</cp:lastPrinted>
  <dcterms:created xsi:type="dcterms:W3CDTF">2015-09-14T12:09:41Z</dcterms:created>
  <dcterms:modified xsi:type="dcterms:W3CDTF">2017-10-04T06:59:29Z</dcterms:modified>
</cp:coreProperties>
</file>