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poradna@opvm.cz" TargetMode="External"/><Relationship Id="rId2" Type="http://schemas.openxmlformats.org/officeDocument/2006/relationships/hyperlink" Target="http://www.opvm.cz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456872"/>
          </a:xfrm>
        </p:spPr>
        <p:txBody>
          <a:bodyPr>
            <a:normAutofit fontScale="85000" lnSpcReduction="20000"/>
          </a:bodyPr>
          <a:lstStyle/>
          <a:p>
            <a:r>
              <a:rPr lang="cs-CZ" sz="2800" b="1" dirty="0" smtClean="0"/>
              <a:t>Co každý z nás na své pozici může udělat …</a:t>
            </a:r>
          </a:p>
          <a:p>
            <a:r>
              <a:rPr lang="cs-CZ" sz="2800" dirty="0" smtClean="0"/>
              <a:t>Sociální pracovník – kl. od něj očekávají pomoc, </a:t>
            </a:r>
          </a:p>
          <a:p>
            <a:r>
              <a:rPr lang="cs-CZ" sz="2800" dirty="0"/>
              <a:t>ř</a:t>
            </a:r>
            <a:r>
              <a:rPr lang="cs-CZ" sz="2800" dirty="0" smtClean="0"/>
              <a:t>ešení své situace, převzetí odpovědnosti, zázrak …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ždy </a:t>
            </a:r>
            <a:r>
              <a:rPr lang="cs-CZ" sz="2800" dirty="0"/>
              <a:t>je potřeba kl. vést k převzetí vlastní zodpovědnosti, ale podpořit jej a míra podpory může být </a:t>
            </a:r>
            <a:r>
              <a:rPr lang="cs-CZ" sz="2800" dirty="0" smtClean="0"/>
              <a:t>různá.</a:t>
            </a:r>
            <a:endParaRPr lang="cs-CZ" sz="2800" dirty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9551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299854"/>
          </a:xfrm>
        </p:spPr>
        <p:txBody>
          <a:bodyPr>
            <a:normAutofit fontScale="92500"/>
          </a:bodyPr>
          <a:lstStyle/>
          <a:p>
            <a:pPr marL="457200" indent="-457200">
              <a:buFontTx/>
              <a:buChar char="-"/>
            </a:pPr>
            <a:r>
              <a:rPr lang="cs-CZ" sz="2800" dirty="0"/>
              <a:t>v</a:t>
            </a:r>
            <a:r>
              <a:rPr lang="cs-CZ" sz="2800" dirty="0" smtClean="0"/>
              <a:t>ždy by mělo být veškeré úsilí vyvinuto k tomu, aby kl. zůstal bydlet ve standartní formě bydlení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okud kl. neuhradí nájemné za jeden měsíc – řešit to ihned, pomoc hledat zdroje k úhradě závazků. </a:t>
            </a:r>
          </a:p>
          <a:p>
            <a:pPr marL="457200" indent="-457200"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94096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798618"/>
            <a:ext cx="8637072" cy="3205017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Tx/>
              <a:buChar char="-"/>
            </a:pPr>
            <a:r>
              <a:rPr lang="cs-CZ" sz="2800" b="1" dirty="0"/>
              <a:t>d</a:t>
            </a:r>
            <a:r>
              <a:rPr lang="cs-CZ" sz="2800" b="1" dirty="0" smtClean="0"/>
              <a:t>luhy za místní poplatky </a:t>
            </a:r>
            <a:r>
              <a:rPr lang="cs-CZ" sz="2800" dirty="0" smtClean="0"/>
              <a:t>– často bývají překážkou k tomu (pokud je na nich dluh), aby žadatel dostal obecní nájemní byt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ž</a:t>
            </a:r>
            <a:r>
              <a:rPr lang="cs-CZ" sz="2800" dirty="0" smtClean="0"/>
              <a:t>ádost o osvobození od hrazení poplatků se zpravidla musí zasílat každý rok opakovaně (kl. ve výkonu trestu, dlouhodobě hospitalizovaní)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v</a:t>
            </a:r>
            <a:r>
              <a:rPr lang="cs-CZ" sz="2800" dirty="0" smtClean="0"/>
              <a:t> případě exekuce jsou tyto závazky vedeny jako přednostní exekuce</a:t>
            </a:r>
          </a:p>
          <a:p>
            <a:pPr marL="457200" indent="-457200">
              <a:buFontTx/>
              <a:buChar char="-"/>
            </a:pP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66641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456873"/>
            <a:ext cx="8637072" cy="3094182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cs-CZ" sz="2800" dirty="0"/>
              <a:t>d</a:t>
            </a:r>
            <a:r>
              <a:rPr lang="cs-CZ" sz="2800" dirty="0" smtClean="0"/>
              <a:t>alší nejčastější situace </a:t>
            </a:r>
          </a:p>
          <a:p>
            <a:pPr marL="457200" indent="-457200">
              <a:buFontTx/>
              <a:buChar char="-"/>
            </a:pPr>
            <a:r>
              <a:rPr lang="cs-CZ" sz="2800" b="1" dirty="0"/>
              <a:t>p</a:t>
            </a:r>
            <a:r>
              <a:rPr lang="cs-CZ" sz="2800" b="1" dirty="0" smtClean="0"/>
              <a:t>latební rozkaz </a:t>
            </a:r>
            <a:r>
              <a:rPr lang="cs-CZ" sz="2800" dirty="0" smtClean="0"/>
              <a:t>– žaloba na zaplacení dlužné částky – žaloba je postavena na listinných důkazech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d</a:t>
            </a:r>
            <a:r>
              <a:rPr lang="cs-CZ" sz="2800" dirty="0" smtClean="0"/>
              <a:t>oručování, trvalý pobyt</a:t>
            </a:r>
          </a:p>
          <a:p>
            <a:pPr marL="457200" indent="-457200">
              <a:buFontTx/>
              <a:buChar char="-"/>
            </a:pP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97288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567709"/>
          </a:xfrm>
        </p:spPr>
        <p:txBody>
          <a:bodyPr>
            <a:normAutofit fontScale="92500" lnSpcReduction="20000"/>
          </a:bodyPr>
          <a:lstStyle/>
          <a:p>
            <a:r>
              <a:rPr lang="cs-CZ" sz="2800" b="1" dirty="0" smtClean="0"/>
              <a:t>Promlčecí doby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obecná 3 roky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u</a:t>
            </a:r>
            <a:r>
              <a:rPr lang="cs-CZ" sz="2800" dirty="0" smtClean="0"/>
              <a:t>znání dluhu 10 let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o</a:t>
            </a:r>
            <a:r>
              <a:rPr lang="cs-CZ" sz="2800" dirty="0" smtClean="0"/>
              <a:t>bčanský zákoník umožňuje ujednat smluvně – min. 1rok a maximálně 10 let.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23871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336800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Proti platebnímu rozkazu – lze uplatnit </a:t>
            </a:r>
            <a:r>
              <a:rPr lang="cs-CZ" sz="2800" b="1" dirty="0" smtClean="0"/>
              <a:t>ODPOR </a:t>
            </a:r>
            <a:r>
              <a:rPr lang="cs-CZ" sz="2800" dirty="0" smtClean="0"/>
              <a:t>– ve lhůtě 15 dnů </a:t>
            </a:r>
          </a:p>
          <a:p>
            <a:pPr marL="457200" indent="-457200">
              <a:buFontTx/>
              <a:buChar char="-"/>
            </a:pPr>
            <a:r>
              <a:rPr lang="cs-CZ" sz="2800" b="1" dirty="0" smtClean="0"/>
              <a:t>námitka promlčení </a:t>
            </a:r>
            <a:r>
              <a:rPr lang="cs-CZ" sz="2800" dirty="0" smtClean="0"/>
              <a:t>je subjektivním právem dlužníka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č</a:t>
            </a:r>
            <a:r>
              <a:rPr lang="cs-CZ" sz="2800" dirty="0" smtClean="0"/>
              <a:t>astý problém klientů – trvalý pobyt x faktická adresa pobytu.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22418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3094182"/>
          </a:xfrm>
        </p:spPr>
        <p:txBody>
          <a:bodyPr>
            <a:normAutofit fontScale="70000" lnSpcReduction="20000"/>
          </a:bodyPr>
          <a:lstStyle/>
          <a:p>
            <a:r>
              <a:rPr lang="cs-CZ" sz="2800" b="1" dirty="0" smtClean="0"/>
              <a:t>Energetické společnosti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častá záměna uzavření smlouvy X vstup do energetické aukce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s</a:t>
            </a:r>
            <a:r>
              <a:rPr lang="cs-CZ" sz="2800" dirty="0" smtClean="0"/>
              <a:t>mlouvu lze vypovědět jen pokud byla sjednána mimo místo obvyklé k podnikání  X výslovné sjednání návštěvy zástupce v domácnosti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cíleno na seniory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m</a:t>
            </a:r>
            <a:r>
              <a:rPr lang="cs-CZ" sz="2800" dirty="0" smtClean="0"/>
              <a:t>ožnost odstoupení od smlouvy podle energetického zákona.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66915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807854"/>
          </a:xfrm>
        </p:spPr>
        <p:txBody>
          <a:bodyPr>
            <a:normAutofit fontScale="85000" lnSpcReduction="10000"/>
          </a:bodyPr>
          <a:lstStyle/>
          <a:p>
            <a:r>
              <a:rPr lang="cs-CZ" sz="2800" b="1" dirty="0" smtClean="0"/>
              <a:t>EXEKUCE</a:t>
            </a:r>
            <a:r>
              <a:rPr lang="cs-CZ" sz="2800" dirty="0" smtClean="0"/>
              <a:t> – cílem je rychlé a efektivní vymožení závazku dlužníka. </a:t>
            </a:r>
          </a:p>
          <a:p>
            <a:r>
              <a:rPr lang="cs-CZ" sz="2800" dirty="0" smtClean="0"/>
              <a:t>Exekuce podle exekučního řádu jsou vedeny exekutory na základě pověření příslušných soudu. </a:t>
            </a:r>
          </a:p>
          <a:p>
            <a:r>
              <a:rPr lang="cs-CZ" sz="2800" dirty="0" smtClean="0"/>
              <a:t>Exekuce je vždy obecně vedena na majetek dlužníka.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09937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3177309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 smtClean="0"/>
              <a:t>Správní daňová exekuce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vedena podle daňového správního řádu – využívají např. obce k vymožení svých poplatků, dále OSSZ, FÚ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ředpokladem pro vedení  každé exekuce je existence EXEKUČNÍHO TITULU – vykonatelného rozhodnutí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e</a:t>
            </a:r>
            <a:r>
              <a:rPr lang="cs-CZ" sz="2800" dirty="0" smtClean="0"/>
              <a:t>xekuce může být </a:t>
            </a:r>
            <a:r>
              <a:rPr lang="cs-CZ" sz="2800" b="1" dirty="0" smtClean="0"/>
              <a:t>nařízena do 10- ti let </a:t>
            </a:r>
            <a:r>
              <a:rPr lang="cs-CZ" sz="2800" dirty="0" smtClean="0"/>
              <a:t>od vydání exekučního titulu  (PM).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33315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1670689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Co každý z nás na své pozici může udělat …</a:t>
            </a:r>
          </a:p>
          <a:p>
            <a:r>
              <a:rPr lang="cs-CZ" sz="2800" dirty="0" smtClean="0"/>
              <a:t>Sociální pracovník – kl. od něj očekávají pomoc, </a:t>
            </a:r>
          </a:p>
          <a:p>
            <a:r>
              <a:rPr lang="cs-CZ" sz="2800" dirty="0"/>
              <a:t>ř</a:t>
            </a:r>
            <a:r>
              <a:rPr lang="cs-CZ" sz="2800" dirty="0" smtClean="0"/>
              <a:t>ešení své situace, převzetí odpovědnosti, zázrak.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75376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761672"/>
          </a:xfrm>
        </p:spPr>
        <p:txBody>
          <a:bodyPr>
            <a:normAutofit fontScale="70000" lnSpcReduction="20000"/>
          </a:bodyPr>
          <a:lstStyle/>
          <a:p>
            <a:r>
              <a:rPr lang="cs-CZ" sz="2800" b="1" dirty="0" smtClean="0"/>
              <a:t>Nejčastější způsoby provedení exekuce: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srážkami z příjmu povinného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řikázáním pohledávky z účtu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řikázáním jiné peněžité pohledávky – daňový bonus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e</a:t>
            </a:r>
            <a:r>
              <a:rPr lang="cs-CZ" sz="2800" dirty="0" smtClean="0"/>
              <a:t>xekuce řidičského oprávnění – jen u výživného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rodej movitého a nemovitého majetku.  </a:t>
            </a:r>
          </a:p>
          <a:p>
            <a:pPr marL="457200" indent="-457200"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9147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308494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Na každé pozici považuji roli sociálního pracovníka za klíčovou – soc. pracovník by měl být schopen poskytnout kl. základní poradenství, zprostředkovat mu odbornou pomoc. </a:t>
            </a:r>
          </a:p>
          <a:p>
            <a:r>
              <a:rPr lang="cs-CZ" sz="2800" dirty="0" smtClean="0"/>
              <a:t>- Musí znát dostupné služby a možnosti lokality 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4962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456873"/>
            <a:ext cx="8637072" cy="3583709"/>
          </a:xfrm>
        </p:spPr>
        <p:txBody>
          <a:bodyPr>
            <a:normAutofit fontScale="70000" lnSpcReduction="20000"/>
          </a:bodyPr>
          <a:lstStyle/>
          <a:p>
            <a:r>
              <a:rPr lang="cs-CZ" sz="2800" b="1" dirty="0" smtClean="0"/>
              <a:t>Sociální pracovníci ÚP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m</a:t>
            </a:r>
            <a:r>
              <a:rPr lang="cs-CZ" sz="2800" dirty="0" smtClean="0"/>
              <a:t>otivace kl. k hledání zaměstnání,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z</a:t>
            </a:r>
            <a:r>
              <a:rPr lang="cs-CZ" sz="2800" dirty="0" smtClean="0"/>
              <a:t>ajištění kl. včasnou výplatou dávek, neprohlubování jeho nepříznivé  situace,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revence předlužení – zejména na bydlení – důsledná kontrola vyplacených DHN – zejména účel užití,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o</a:t>
            </a:r>
            <a:r>
              <a:rPr lang="cs-CZ" sz="2800" dirty="0" smtClean="0"/>
              <a:t>dkaz na další sociální služby – odborné poradny, dluhové poradny,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t</a:t>
            </a:r>
            <a:r>
              <a:rPr lang="cs-CZ" sz="2800" dirty="0" smtClean="0"/>
              <a:t>ýmová spolupráce.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44902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456874"/>
            <a:ext cx="8637072" cy="3371272"/>
          </a:xfrm>
        </p:spPr>
        <p:txBody>
          <a:bodyPr>
            <a:normAutofit fontScale="85000" lnSpcReduction="20000"/>
          </a:bodyPr>
          <a:lstStyle/>
          <a:p>
            <a:r>
              <a:rPr lang="cs-CZ" sz="2800" b="1" dirty="0" smtClean="0"/>
              <a:t>Sociální pracovníci na krajích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zejména metodické vedení soc. pracovníků obcí,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přehled o dostupných soc. službách v krajích  a jejich kapacitách,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Podpora spolupráce soc. </a:t>
            </a:r>
            <a:r>
              <a:rPr lang="cs-CZ" sz="2800" dirty="0" err="1" smtClean="0"/>
              <a:t>prac</a:t>
            </a:r>
            <a:r>
              <a:rPr lang="cs-CZ" sz="2800" dirty="0" smtClean="0"/>
              <a:t>. obcí a poskytovatelů soc. služeb,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z</a:t>
            </a:r>
            <a:r>
              <a:rPr lang="cs-CZ" sz="2800" dirty="0" smtClean="0"/>
              <a:t>ajištění odborného vzdělávání.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7947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2"/>
            <a:ext cx="8637072" cy="3112655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 smtClean="0"/>
              <a:t>Společné úsilí: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upozorňovat na „bílá místa v legislativě“,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v</a:t>
            </a:r>
            <a:r>
              <a:rPr lang="cs-CZ" sz="2800" dirty="0" smtClean="0"/>
              <a:t>yvíjet tlak na změnu legislativy – dlužníci mají dluhy platit, ale nemůže to vést k jejich sociální smrti,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rezentovat příklady dobré praxe ,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n</a:t>
            </a:r>
            <a:r>
              <a:rPr lang="cs-CZ" sz="2800" dirty="0" smtClean="0"/>
              <a:t>ejsme konkurence, naším společným úsilím by měla být kooperace.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9503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650837"/>
            <a:ext cx="8637072" cy="2382982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Děkuji Vám za pozornost </a:t>
            </a:r>
          </a:p>
          <a:p>
            <a:r>
              <a:rPr lang="cs-CZ" sz="2800" dirty="0" smtClean="0"/>
              <a:t>Mgr. Tereza Ševčíková</a:t>
            </a:r>
          </a:p>
          <a:p>
            <a:r>
              <a:rPr lang="cs-CZ" sz="2800" dirty="0" smtClean="0"/>
              <a:t>Občanská poradna Pod křídly, Valašské Meziříčí</a:t>
            </a:r>
          </a:p>
          <a:p>
            <a:r>
              <a:rPr lang="cs-CZ" sz="2800" dirty="0" smtClean="0">
                <a:hlinkClick r:id="rId2"/>
              </a:rPr>
              <a:t>www.opvm.cz</a:t>
            </a:r>
            <a:r>
              <a:rPr lang="cs-CZ" sz="2800" dirty="0" smtClean="0"/>
              <a:t>, </a:t>
            </a:r>
            <a:r>
              <a:rPr lang="cs-CZ" sz="2800" dirty="0" smtClean="0">
                <a:hlinkClick r:id="rId3"/>
              </a:rPr>
              <a:t>poradna@opvm.cz</a:t>
            </a:r>
            <a:r>
              <a:rPr lang="cs-CZ" sz="2800" dirty="0" smtClean="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0827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456874"/>
            <a:ext cx="8637072" cy="337127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Dluhová problematika – velmi široká oblast. </a:t>
            </a:r>
          </a:p>
          <a:p>
            <a:r>
              <a:rPr lang="cs-CZ" sz="2800" dirty="0" smtClean="0"/>
              <a:t>Předlužení je nejen ekonomický, ale především sociální problém, který vede k rozvoji sociálně patologických jevů (závislosti, bezdomovectví, kriminalita…).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68648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724727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Předluženost klientů – nevyplývá ani tak z nízké finanční gramotnosti, ale především z velmi nízké znalosti práva – neznalost zákona neomlouvá – na tomto byly postaveny řady nekalých praktik nebankovních predátorů, a dalších subjektů.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5388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290618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Situace se pomalu začíná narovnávat, ale kroky se dějí velmi pomalu.</a:t>
            </a:r>
          </a:p>
          <a:p>
            <a:r>
              <a:rPr lang="cs-CZ" sz="2800" dirty="0" smtClean="0"/>
              <a:t>Dluhový poradce – musí dobře znát příslušnou legislativu, provázanost jednotlivých právních norem, neustále se vzdělávat a „ být připraven“.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2112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318327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Velmi často je potřeba pro řešení dluhové situace (předlužení) u klientů zapojit více aktérů – obec, ÚP, poskytovatelé služeb, advokáty ….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0906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2"/>
            <a:ext cx="8637072" cy="3075709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Nejčastější důvody předluženosti :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n</a:t>
            </a:r>
            <a:r>
              <a:rPr lang="cs-CZ" sz="2800" dirty="0" smtClean="0"/>
              <a:t>eplnění zákonných povinností – dluhy na zdravotním pojištění, poplatcích, pokutách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d</a:t>
            </a:r>
            <a:r>
              <a:rPr lang="cs-CZ" sz="2800" dirty="0" smtClean="0"/>
              <a:t>luhy spojené s bydlením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s</a:t>
            </a:r>
            <a:r>
              <a:rPr lang="cs-CZ" sz="2800" dirty="0" smtClean="0"/>
              <a:t>mluvní závazky.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5353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39221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Důležitá je prevence</a:t>
            </a:r>
            <a:r>
              <a:rPr lang="cs-CZ" sz="2800" dirty="0" smtClean="0"/>
              <a:t> – zachytit vznik problémů včas – toto se daří zejména u klientů, se kterými spolupracujeme dlouhodobě, daří se to díky osvětě –přednášky, články, apod.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05743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151096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Rychlé intervence v dluhovém poradenství 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2964873"/>
            <a:ext cx="8637072" cy="2974109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Sociální pracovníci obce 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mají znalost místní komunity 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m</a:t>
            </a:r>
            <a:r>
              <a:rPr lang="cs-CZ" sz="2800" dirty="0" smtClean="0"/>
              <a:t>ěli by být důležitým aktérem </a:t>
            </a:r>
            <a:r>
              <a:rPr lang="cs-CZ" sz="2800" b="1" dirty="0" smtClean="0"/>
              <a:t>prevence vzniku dluhů spojených s bydlením </a:t>
            </a:r>
            <a:r>
              <a:rPr lang="cs-CZ" sz="2800" dirty="0" smtClean="0"/>
              <a:t>(obecní, městské, nájemní byty).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522086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89</TotalTime>
  <Words>925</Words>
  <Application>Microsoft Office PowerPoint</Application>
  <PresentationFormat>Širokoúhlá obrazovka</PresentationFormat>
  <Paragraphs>101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Century Gothic</vt:lpstr>
      <vt:lpstr>Gallery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  <vt:lpstr>Rychlé intervence v dluhovém poradenství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Rychlé intervence v dluhovém poradenství</dc:title>
  <dc:creator>terka</dc:creator>
  <cp:lastModifiedBy>Tovt Šárka Mgr. (MPSV)</cp:lastModifiedBy>
  <cp:revision>11</cp:revision>
  <dcterms:created xsi:type="dcterms:W3CDTF">2019-06-07T03:58:28Z</dcterms:created>
  <dcterms:modified xsi:type="dcterms:W3CDTF">2019-07-31T07:08:40Z</dcterms:modified>
</cp:coreProperties>
</file>