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2">
  <p:sldMasterIdLst>
    <p:sldMasterId id="2147483671" r:id="rId1"/>
  </p:sldMasterIdLst>
  <p:notesMasterIdLst>
    <p:notesMasterId r:id="rId24"/>
  </p:notesMasterIdLst>
  <p:handoutMasterIdLst>
    <p:handoutMasterId r:id="rId25"/>
  </p:handoutMasterIdLst>
  <p:sldIdLst>
    <p:sldId id="256" r:id="rId2"/>
    <p:sldId id="461" r:id="rId3"/>
    <p:sldId id="462" r:id="rId4"/>
    <p:sldId id="463" r:id="rId5"/>
    <p:sldId id="465" r:id="rId6"/>
    <p:sldId id="464" r:id="rId7"/>
    <p:sldId id="466" r:id="rId8"/>
    <p:sldId id="468" r:id="rId9"/>
    <p:sldId id="469" r:id="rId10"/>
    <p:sldId id="467" r:id="rId11"/>
    <p:sldId id="470" r:id="rId12"/>
    <p:sldId id="471" r:id="rId13"/>
    <p:sldId id="472" r:id="rId14"/>
    <p:sldId id="475" r:id="rId15"/>
    <p:sldId id="473" r:id="rId16"/>
    <p:sldId id="476" r:id="rId17"/>
    <p:sldId id="477" r:id="rId18"/>
    <p:sldId id="478" r:id="rId19"/>
    <p:sldId id="479" r:id="rId20"/>
    <p:sldId id="480" r:id="rId21"/>
    <p:sldId id="481" r:id="rId22"/>
    <p:sldId id="331" r:id="rId2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9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1469" autoAdjust="0"/>
  </p:normalViewPr>
  <p:slideViewPr>
    <p:cSldViewPr showGuides="1">
      <p:cViewPr varScale="1">
        <p:scale>
          <a:sx n="59" d="100"/>
          <a:sy n="59" d="100"/>
        </p:scale>
        <p:origin x="-1452" y="-90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461DA7-E657-494B-BA42-A4B876D56CD6}" type="doc">
      <dgm:prSet loTypeId="urn:microsoft.com/office/officeart/2005/8/layout/radial1" loCatId="cycle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76F0B58D-7DA9-40CD-9E14-DEA766A23A9F}">
      <dgm:prSet phldrT="[Text]"/>
      <dgm:spPr>
        <a:xfrm>
          <a:off x="0" y="0"/>
          <a:ext cx="2646034" cy="2595760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 dirty="0" smtClean="0">
              <a:solidFill>
                <a:srgbClr val="9BBB59">
                  <a:lumMod val="75000"/>
                </a:srgbClr>
              </a:solidFill>
              <a:latin typeface="Calibri"/>
              <a:ea typeface="+mn-ea"/>
              <a:cs typeface="+mn-cs"/>
            </a:rPr>
            <a:t>SOCIÁLNÍ ŠETŘENÍ</a:t>
          </a:r>
          <a:endParaRPr lang="cs-CZ" dirty="0">
            <a:solidFill>
              <a:srgbClr val="9BBB59">
                <a:lumMod val="75000"/>
              </a:srgbClr>
            </a:solidFill>
            <a:latin typeface="Calibri"/>
            <a:ea typeface="+mn-ea"/>
            <a:cs typeface="+mn-cs"/>
          </a:endParaRPr>
        </a:p>
      </dgm:t>
    </dgm:pt>
    <dgm:pt modelId="{B236A951-8CA6-4B70-91B0-F884BD991B11}" type="parTrans" cxnId="{6CDE5C22-F716-4C42-80DE-6034BECB8C90}">
      <dgm:prSet/>
      <dgm:spPr/>
      <dgm:t>
        <a:bodyPr/>
        <a:lstStyle/>
        <a:p>
          <a:endParaRPr lang="cs-CZ"/>
        </a:p>
      </dgm:t>
    </dgm:pt>
    <dgm:pt modelId="{0D964BC9-FFB2-4886-B709-1927291F63BE}" type="sibTrans" cxnId="{6CDE5C22-F716-4C42-80DE-6034BECB8C90}">
      <dgm:prSet/>
      <dgm:spPr/>
      <dgm:t>
        <a:bodyPr/>
        <a:lstStyle/>
        <a:p>
          <a:endParaRPr lang="cs-CZ"/>
        </a:p>
      </dgm:t>
    </dgm:pt>
    <dgm:pt modelId="{D78B128C-138B-49B1-8726-4560DA7EDFCD}">
      <dgm:prSet phldrT="[Text]"/>
      <dgm:spPr>
        <a:xfrm>
          <a:off x="3898777" y="28598"/>
          <a:ext cx="1098409" cy="1098409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CO?</a:t>
          </a:r>
          <a:endParaRPr lang="cs-CZ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ED3D6BB0-0433-42B7-879F-9905ED76F84B}" type="parTrans" cxnId="{CB649B82-7C99-4B16-B450-E740E26C7C54}">
      <dgm:prSet/>
      <dgm:spPr>
        <a:xfrm rot="20821439">
          <a:off x="2593923" y="839098"/>
          <a:ext cx="1335935" cy="24024"/>
        </a:xfrm>
        <a:custGeom>
          <a:avLst/>
          <a:gdLst/>
          <a:ahLst/>
          <a:cxnLst/>
          <a:rect l="0" t="0" r="0" b="0"/>
          <a:pathLst>
            <a:path>
              <a:moveTo>
                <a:pt x="0" y="12012"/>
              </a:moveTo>
              <a:lnTo>
                <a:pt x="1335935" y="12012"/>
              </a:lnTo>
            </a:path>
          </a:pathLst>
        </a:custGeom>
        <a:noFill/>
        <a:ln w="25400" cap="flat" cmpd="sng" algn="ctr">
          <a:solidFill>
            <a:srgbClr val="9BBB59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cs-CZ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B6F8AEF-4BD6-428E-8C1B-0F1CCD9526D8}" type="sibTrans" cxnId="{CB649B82-7C99-4B16-B450-E740E26C7C54}">
      <dgm:prSet/>
      <dgm:spPr/>
      <dgm:t>
        <a:bodyPr/>
        <a:lstStyle/>
        <a:p>
          <a:endParaRPr lang="cs-CZ"/>
        </a:p>
      </dgm:t>
    </dgm:pt>
    <dgm:pt modelId="{8F604FDC-E629-4349-A3E9-CE3289C2253B}">
      <dgm:prSet phldrT="[Text]"/>
      <dgm:spPr>
        <a:xfrm>
          <a:off x="4834880" y="2188841"/>
          <a:ext cx="1098409" cy="1098409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PROČ?</a:t>
          </a:r>
          <a:endParaRPr lang="cs-CZ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73F9B40-A7B3-464D-ACEA-F9379CAE10FD}" type="parTrans" cxnId="{0F74BA91-A799-4035-983E-6C4D34BD1AA6}">
      <dgm:prSet/>
      <dgm:spPr>
        <a:xfrm rot="1171554">
          <a:off x="2497085" y="2134786"/>
          <a:ext cx="2439527" cy="24024"/>
        </a:xfrm>
        <a:custGeom>
          <a:avLst/>
          <a:gdLst/>
          <a:ahLst/>
          <a:cxnLst/>
          <a:rect l="0" t="0" r="0" b="0"/>
          <a:pathLst>
            <a:path>
              <a:moveTo>
                <a:pt x="0" y="12012"/>
              </a:moveTo>
              <a:lnTo>
                <a:pt x="2439527" y="12012"/>
              </a:lnTo>
            </a:path>
          </a:pathLst>
        </a:custGeom>
        <a:noFill/>
        <a:ln w="25400" cap="flat" cmpd="sng" algn="ctr">
          <a:solidFill>
            <a:srgbClr val="9BBB59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cs-CZ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246A389-66B4-463D-B501-9D9039108A8B}" type="sibTrans" cxnId="{0F74BA91-A799-4035-983E-6C4D34BD1AA6}">
      <dgm:prSet/>
      <dgm:spPr/>
      <dgm:t>
        <a:bodyPr/>
        <a:lstStyle/>
        <a:p>
          <a:endParaRPr lang="cs-CZ"/>
        </a:p>
      </dgm:t>
    </dgm:pt>
    <dgm:pt modelId="{3E8AADE1-9CEB-4561-974A-5F144EFB9BA0}">
      <dgm:prSet phldrT="[Text]"/>
      <dgm:spPr>
        <a:xfrm>
          <a:off x="3565595" y="2875374"/>
          <a:ext cx="1098409" cy="1098409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JAK?</a:t>
          </a:r>
          <a:endParaRPr lang="cs-CZ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2EEB3CF7-82E1-4F32-9F26-0020975CA00E}" type="parTrans" cxnId="{8DD80748-8C27-4D02-AE5E-DEB30A993572}">
      <dgm:prSet/>
      <dgm:spPr>
        <a:xfrm rot="2237946">
          <a:off x="2199586" y="2580825"/>
          <a:ext cx="1646721" cy="24024"/>
        </a:xfrm>
        <a:custGeom>
          <a:avLst/>
          <a:gdLst/>
          <a:ahLst/>
          <a:cxnLst/>
          <a:rect l="0" t="0" r="0" b="0"/>
          <a:pathLst>
            <a:path>
              <a:moveTo>
                <a:pt x="0" y="12012"/>
              </a:moveTo>
              <a:lnTo>
                <a:pt x="1646721" y="12012"/>
              </a:lnTo>
            </a:path>
          </a:pathLst>
        </a:custGeom>
        <a:noFill/>
        <a:ln w="25400" cap="flat" cmpd="sng" algn="ctr">
          <a:solidFill>
            <a:srgbClr val="9BBB59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cs-CZ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A3FC90C-79BC-4662-9D25-7DCA252B88E0}" type="sibTrans" cxnId="{8DD80748-8C27-4D02-AE5E-DEB30A993572}">
      <dgm:prSet/>
      <dgm:spPr/>
      <dgm:t>
        <a:bodyPr/>
        <a:lstStyle/>
        <a:p>
          <a:endParaRPr lang="cs-CZ"/>
        </a:p>
      </dgm:t>
    </dgm:pt>
    <dgm:pt modelId="{A890EA13-36B9-4FF1-A36D-932DC193179F}">
      <dgm:prSet phldrT="[Text]"/>
      <dgm:spPr>
        <a:xfrm>
          <a:off x="4834888" y="892698"/>
          <a:ext cx="1098409" cy="1098409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KDO?</a:t>
          </a:r>
          <a:endParaRPr lang="cs-CZ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678B68B-A69D-4B75-BBAD-B048F0438C33}" type="parTrans" cxnId="{10986A8B-1D50-46C2-B69C-04179A57DBA6}">
      <dgm:prSet/>
      <dgm:spPr>
        <a:xfrm rot="121866">
          <a:off x="2644482" y="1371591"/>
          <a:ext cx="2191439" cy="24024"/>
        </a:xfrm>
        <a:custGeom>
          <a:avLst/>
          <a:gdLst/>
          <a:ahLst/>
          <a:cxnLst/>
          <a:rect l="0" t="0" r="0" b="0"/>
          <a:pathLst>
            <a:path>
              <a:moveTo>
                <a:pt x="0" y="12012"/>
              </a:moveTo>
              <a:lnTo>
                <a:pt x="2191439" y="12012"/>
              </a:lnTo>
            </a:path>
          </a:pathLst>
        </a:custGeom>
        <a:noFill/>
        <a:ln w="25400" cap="flat" cmpd="sng" algn="ctr">
          <a:solidFill>
            <a:srgbClr val="9BBB59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cs-CZ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ABE09DB2-C264-4658-AA9B-B440E6C5B533}" type="sibTrans" cxnId="{10986A8B-1D50-46C2-B69C-04179A57DBA6}">
      <dgm:prSet/>
      <dgm:spPr/>
      <dgm:t>
        <a:bodyPr/>
        <a:lstStyle/>
        <a:p>
          <a:endParaRPr lang="cs-CZ"/>
        </a:p>
      </dgm:t>
    </dgm:pt>
    <dgm:pt modelId="{2F5B8E58-BC87-43AA-982F-3385A5A251B1}" type="pres">
      <dgm:prSet presAssocID="{B9461DA7-E657-494B-BA42-A4B876D56CD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8BCF06C-4B76-4804-8313-A084A10A2D02}" type="pres">
      <dgm:prSet presAssocID="{76F0B58D-7DA9-40CD-9E14-DEA766A23A9F}" presName="centerShape" presStyleLbl="node0" presStyleIdx="0" presStyleCnt="1" custScaleX="240897" custScaleY="236320" custLinFactX="-14248" custLinFactNeighborX="-100000" custLinFactNeighborY="-31920"/>
      <dgm:spPr/>
      <dgm:t>
        <a:bodyPr/>
        <a:lstStyle/>
        <a:p>
          <a:endParaRPr lang="cs-CZ"/>
        </a:p>
      </dgm:t>
    </dgm:pt>
    <dgm:pt modelId="{042A2714-B842-49D6-AD69-13F8AE30D812}" type="pres">
      <dgm:prSet presAssocID="{ED3D6BB0-0433-42B7-879F-9905ED76F84B}" presName="Name9" presStyleLbl="parChTrans1D2" presStyleIdx="0" presStyleCnt="4"/>
      <dgm:spPr/>
      <dgm:t>
        <a:bodyPr/>
        <a:lstStyle/>
        <a:p>
          <a:endParaRPr lang="cs-CZ"/>
        </a:p>
      </dgm:t>
    </dgm:pt>
    <dgm:pt modelId="{18789C09-E709-411A-92E3-9AA54B537BE7}" type="pres">
      <dgm:prSet presAssocID="{ED3D6BB0-0433-42B7-879F-9905ED76F84B}" presName="connTx" presStyleLbl="parChTrans1D2" presStyleIdx="0" presStyleCnt="4"/>
      <dgm:spPr/>
      <dgm:t>
        <a:bodyPr/>
        <a:lstStyle/>
        <a:p>
          <a:endParaRPr lang="cs-CZ"/>
        </a:p>
      </dgm:t>
    </dgm:pt>
    <dgm:pt modelId="{C6E4E565-3810-420E-8D58-91A4A13EA90C}" type="pres">
      <dgm:prSet presAssocID="{D78B128C-138B-49B1-8726-4560DA7EDFCD}" presName="node" presStyleLbl="node1" presStyleIdx="0" presStyleCnt="4" custRadScaleRad="101794" custRadScaleInc="2940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F212AE-B9EC-413B-8788-B81D74AFC6E5}" type="pres">
      <dgm:prSet presAssocID="{F73F9B40-A7B3-464D-ACEA-F9379CAE10FD}" presName="Name9" presStyleLbl="parChTrans1D2" presStyleIdx="1" presStyleCnt="4"/>
      <dgm:spPr/>
      <dgm:t>
        <a:bodyPr/>
        <a:lstStyle/>
        <a:p>
          <a:endParaRPr lang="cs-CZ"/>
        </a:p>
      </dgm:t>
    </dgm:pt>
    <dgm:pt modelId="{8235909B-565B-4951-BCCD-35B2C36B5680}" type="pres">
      <dgm:prSet presAssocID="{F73F9B40-A7B3-464D-ACEA-F9379CAE10FD}" presName="connTx" presStyleLbl="parChTrans1D2" presStyleIdx="1" presStyleCnt="4"/>
      <dgm:spPr/>
      <dgm:t>
        <a:bodyPr/>
        <a:lstStyle/>
        <a:p>
          <a:endParaRPr lang="cs-CZ"/>
        </a:p>
      </dgm:t>
    </dgm:pt>
    <dgm:pt modelId="{3EE6A571-2C91-44DC-A135-E629A596ACF2}" type="pres">
      <dgm:prSet presAssocID="{8F604FDC-E629-4349-A3E9-CE3289C2253B}" presName="node" presStyleLbl="node1" presStyleIdx="1" presStyleCnt="4" custRadScaleRad="102871" custRadScaleInc="6745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EFC5B8-7C3C-475D-8141-4A2A8CC867B3}" type="pres">
      <dgm:prSet presAssocID="{2EEB3CF7-82E1-4F32-9F26-0020975CA00E}" presName="Name9" presStyleLbl="parChTrans1D2" presStyleIdx="2" presStyleCnt="4"/>
      <dgm:spPr/>
      <dgm:t>
        <a:bodyPr/>
        <a:lstStyle/>
        <a:p>
          <a:endParaRPr lang="cs-CZ"/>
        </a:p>
      </dgm:t>
    </dgm:pt>
    <dgm:pt modelId="{B2F68273-6234-44FC-ABE6-EF2F856FB3A9}" type="pres">
      <dgm:prSet presAssocID="{2EEB3CF7-82E1-4F32-9F26-0020975CA00E}" presName="connTx" presStyleLbl="parChTrans1D2" presStyleIdx="2" presStyleCnt="4"/>
      <dgm:spPr/>
      <dgm:t>
        <a:bodyPr/>
        <a:lstStyle/>
        <a:p>
          <a:endParaRPr lang="cs-CZ"/>
        </a:p>
      </dgm:t>
    </dgm:pt>
    <dgm:pt modelId="{A8D9F517-0643-4275-84C1-B374A19B2653}" type="pres">
      <dgm:prSet presAssocID="{3E8AADE1-9CEB-4561-974A-5F144EFB9BA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7B61517-74D9-466B-AFED-A160C72CE81F}" type="pres">
      <dgm:prSet presAssocID="{8678B68B-A69D-4B75-BBAD-B048F0438C33}" presName="Name9" presStyleLbl="parChTrans1D2" presStyleIdx="3" presStyleCnt="4"/>
      <dgm:spPr/>
      <dgm:t>
        <a:bodyPr/>
        <a:lstStyle/>
        <a:p>
          <a:endParaRPr lang="cs-CZ"/>
        </a:p>
      </dgm:t>
    </dgm:pt>
    <dgm:pt modelId="{B4858EFF-F8F1-40BB-AE51-54E48B5CD80C}" type="pres">
      <dgm:prSet presAssocID="{8678B68B-A69D-4B75-BBAD-B048F0438C33}" presName="connTx" presStyleLbl="parChTrans1D2" presStyleIdx="3" presStyleCnt="4"/>
      <dgm:spPr/>
      <dgm:t>
        <a:bodyPr/>
        <a:lstStyle/>
        <a:p>
          <a:endParaRPr lang="cs-CZ"/>
        </a:p>
      </dgm:t>
    </dgm:pt>
    <dgm:pt modelId="{828CDAE7-873A-40EC-B704-7A2F71EC30D5}" type="pres">
      <dgm:prSet presAssocID="{A890EA13-36B9-4FF1-A36D-932DC193179F}" presName="node" presStyleLbl="node1" presStyleIdx="3" presStyleCnt="4" custRadScaleRad="96822" custRadScaleInc="34770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9564A6C-CA5B-48B2-86B6-BCCA2BCC10F3}" type="presOf" srcId="{2EEB3CF7-82E1-4F32-9F26-0020975CA00E}" destId="{B2F68273-6234-44FC-ABE6-EF2F856FB3A9}" srcOrd="1" destOrd="0" presId="urn:microsoft.com/office/officeart/2005/8/layout/radial1"/>
    <dgm:cxn modelId="{9B23425F-34A2-4EE3-8E65-AC2F7AB1A13E}" type="presOf" srcId="{8F604FDC-E629-4349-A3E9-CE3289C2253B}" destId="{3EE6A571-2C91-44DC-A135-E629A596ACF2}" srcOrd="0" destOrd="0" presId="urn:microsoft.com/office/officeart/2005/8/layout/radial1"/>
    <dgm:cxn modelId="{0F74BA91-A799-4035-983E-6C4D34BD1AA6}" srcId="{76F0B58D-7DA9-40CD-9E14-DEA766A23A9F}" destId="{8F604FDC-E629-4349-A3E9-CE3289C2253B}" srcOrd="1" destOrd="0" parTransId="{F73F9B40-A7B3-464D-ACEA-F9379CAE10FD}" sibTransId="{2246A389-66B4-463D-B501-9D9039108A8B}"/>
    <dgm:cxn modelId="{9AEC06C5-DDA8-4AD9-95AF-50FB1F6886F2}" type="presOf" srcId="{B9461DA7-E657-494B-BA42-A4B876D56CD6}" destId="{2F5B8E58-BC87-43AA-982F-3385A5A251B1}" srcOrd="0" destOrd="0" presId="urn:microsoft.com/office/officeart/2005/8/layout/radial1"/>
    <dgm:cxn modelId="{47532577-D265-49F2-BFF6-2C62EBC07F19}" type="presOf" srcId="{3E8AADE1-9CEB-4561-974A-5F144EFB9BA0}" destId="{A8D9F517-0643-4275-84C1-B374A19B2653}" srcOrd="0" destOrd="0" presId="urn:microsoft.com/office/officeart/2005/8/layout/radial1"/>
    <dgm:cxn modelId="{3C2063ED-51B0-42C2-B1BF-847AC7ADA16A}" type="presOf" srcId="{D78B128C-138B-49B1-8726-4560DA7EDFCD}" destId="{C6E4E565-3810-420E-8D58-91A4A13EA90C}" srcOrd="0" destOrd="0" presId="urn:microsoft.com/office/officeart/2005/8/layout/radial1"/>
    <dgm:cxn modelId="{C7FA821F-5F01-4E0E-AE9C-6FF9096592B1}" type="presOf" srcId="{8678B68B-A69D-4B75-BBAD-B048F0438C33}" destId="{07B61517-74D9-466B-AFED-A160C72CE81F}" srcOrd="0" destOrd="0" presId="urn:microsoft.com/office/officeart/2005/8/layout/radial1"/>
    <dgm:cxn modelId="{EE24D966-D4BF-459B-A724-7287D70162E6}" type="presOf" srcId="{F73F9B40-A7B3-464D-ACEA-F9379CAE10FD}" destId="{6CF212AE-B9EC-413B-8788-B81D74AFC6E5}" srcOrd="0" destOrd="0" presId="urn:microsoft.com/office/officeart/2005/8/layout/radial1"/>
    <dgm:cxn modelId="{01E34AA2-D9EB-4E47-B395-6BF0C9540A03}" type="presOf" srcId="{2EEB3CF7-82E1-4F32-9F26-0020975CA00E}" destId="{8FEFC5B8-7C3C-475D-8141-4A2A8CC867B3}" srcOrd="0" destOrd="0" presId="urn:microsoft.com/office/officeart/2005/8/layout/radial1"/>
    <dgm:cxn modelId="{2B798C68-CE4B-44EF-9D33-C7D378839E73}" type="presOf" srcId="{ED3D6BB0-0433-42B7-879F-9905ED76F84B}" destId="{18789C09-E709-411A-92E3-9AA54B537BE7}" srcOrd="1" destOrd="0" presId="urn:microsoft.com/office/officeart/2005/8/layout/radial1"/>
    <dgm:cxn modelId="{2F89DAFE-A3BF-46EC-BDC1-856729B52DA3}" type="presOf" srcId="{A890EA13-36B9-4FF1-A36D-932DC193179F}" destId="{828CDAE7-873A-40EC-B704-7A2F71EC30D5}" srcOrd="0" destOrd="0" presId="urn:microsoft.com/office/officeart/2005/8/layout/radial1"/>
    <dgm:cxn modelId="{C9C16E72-5A5B-4040-B67E-EC49B334CA3C}" type="presOf" srcId="{F73F9B40-A7B3-464D-ACEA-F9379CAE10FD}" destId="{8235909B-565B-4951-BCCD-35B2C36B5680}" srcOrd="1" destOrd="0" presId="urn:microsoft.com/office/officeart/2005/8/layout/radial1"/>
    <dgm:cxn modelId="{CB649B82-7C99-4B16-B450-E740E26C7C54}" srcId="{76F0B58D-7DA9-40CD-9E14-DEA766A23A9F}" destId="{D78B128C-138B-49B1-8726-4560DA7EDFCD}" srcOrd="0" destOrd="0" parTransId="{ED3D6BB0-0433-42B7-879F-9905ED76F84B}" sibTransId="{CB6F8AEF-4BD6-428E-8C1B-0F1CCD9526D8}"/>
    <dgm:cxn modelId="{6CDE5C22-F716-4C42-80DE-6034BECB8C90}" srcId="{B9461DA7-E657-494B-BA42-A4B876D56CD6}" destId="{76F0B58D-7DA9-40CD-9E14-DEA766A23A9F}" srcOrd="0" destOrd="0" parTransId="{B236A951-8CA6-4B70-91B0-F884BD991B11}" sibTransId="{0D964BC9-FFB2-4886-B709-1927291F63BE}"/>
    <dgm:cxn modelId="{10986A8B-1D50-46C2-B69C-04179A57DBA6}" srcId="{76F0B58D-7DA9-40CD-9E14-DEA766A23A9F}" destId="{A890EA13-36B9-4FF1-A36D-932DC193179F}" srcOrd="3" destOrd="0" parTransId="{8678B68B-A69D-4B75-BBAD-B048F0438C33}" sibTransId="{ABE09DB2-C264-4658-AA9B-B440E6C5B533}"/>
    <dgm:cxn modelId="{8DD80748-8C27-4D02-AE5E-DEB30A993572}" srcId="{76F0B58D-7DA9-40CD-9E14-DEA766A23A9F}" destId="{3E8AADE1-9CEB-4561-974A-5F144EFB9BA0}" srcOrd="2" destOrd="0" parTransId="{2EEB3CF7-82E1-4F32-9F26-0020975CA00E}" sibTransId="{CA3FC90C-79BC-4662-9D25-7DCA252B88E0}"/>
    <dgm:cxn modelId="{3DC21E1F-0232-401E-82A0-5F698D2DD09B}" type="presOf" srcId="{8678B68B-A69D-4B75-BBAD-B048F0438C33}" destId="{B4858EFF-F8F1-40BB-AE51-54E48B5CD80C}" srcOrd="1" destOrd="0" presId="urn:microsoft.com/office/officeart/2005/8/layout/radial1"/>
    <dgm:cxn modelId="{E5507264-88EE-4161-A5E3-54F7B3945DF7}" type="presOf" srcId="{ED3D6BB0-0433-42B7-879F-9905ED76F84B}" destId="{042A2714-B842-49D6-AD69-13F8AE30D812}" srcOrd="0" destOrd="0" presId="urn:microsoft.com/office/officeart/2005/8/layout/radial1"/>
    <dgm:cxn modelId="{E62E6D28-47CD-499A-90E9-63B3FAD4F627}" type="presOf" srcId="{76F0B58D-7DA9-40CD-9E14-DEA766A23A9F}" destId="{08BCF06C-4B76-4804-8313-A084A10A2D02}" srcOrd="0" destOrd="0" presId="urn:microsoft.com/office/officeart/2005/8/layout/radial1"/>
    <dgm:cxn modelId="{D00BE211-DB76-4FAD-818D-44FC462FD741}" type="presParOf" srcId="{2F5B8E58-BC87-43AA-982F-3385A5A251B1}" destId="{08BCF06C-4B76-4804-8313-A084A10A2D02}" srcOrd="0" destOrd="0" presId="urn:microsoft.com/office/officeart/2005/8/layout/radial1"/>
    <dgm:cxn modelId="{4C1D1414-FF8E-4457-96D2-1C94994BEDD2}" type="presParOf" srcId="{2F5B8E58-BC87-43AA-982F-3385A5A251B1}" destId="{042A2714-B842-49D6-AD69-13F8AE30D812}" srcOrd="1" destOrd="0" presId="urn:microsoft.com/office/officeart/2005/8/layout/radial1"/>
    <dgm:cxn modelId="{AD645016-2168-4E19-A91A-291AFF8DBBB1}" type="presParOf" srcId="{042A2714-B842-49D6-AD69-13F8AE30D812}" destId="{18789C09-E709-411A-92E3-9AA54B537BE7}" srcOrd="0" destOrd="0" presId="urn:microsoft.com/office/officeart/2005/8/layout/radial1"/>
    <dgm:cxn modelId="{5EF388F4-6C72-4EC9-A953-352C84BCF2B6}" type="presParOf" srcId="{2F5B8E58-BC87-43AA-982F-3385A5A251B1}" destId="{C6E4E565-3810-420E-8D58-91A4A13EA90C}" srcOrd="2" destOrd="0" presId="urn:microsoft.com/office/officeart/2005/8/layout/radial1"/>
    <dgm:cxn modelId="{F42E4FB9-2FB6-4942-82DF-E38496CF0C86}" type="presParOf" srcId="{2F5B8E58-BC87-43AA-982F-3385A5A251B1}" destId="{6CF212AE-B9EC-413B-8788-B81D74AFC6E5}" srcOrd="3" destOrd="0" presId="urn:microsoft.com/office/officeart/2005/8/layout/radial1"/>
    <dgm:cxn modelId="{685F7E37-ACB5-4AC2-A8C2-DC7020AA4B41}" type="presParOf" srcId="{6CF212AE-B9EC-413B-8788-B81D74AFC6E5}" destId="{8235909B-565B-4951-BCCD-35B2C36B5680}" srcOrd="0" destOrd="0" presId="urn:microsoft.com/office/officeart/2005/8/layout/radial1"/>
    <dgm:cxn modelId="{C3EE6BB7-D797-4655-B074-44BBED5A8BC7}" type="presParOf" srcId="{2F5B8E58-BC87-43AA-982F-3385A5A251B1}" destId="{3EE6A571-2C91-44DC-A135-E629A596ACF2}" srcOrd="4" destOrd="0" presId="urn:microsoft.com/office/officeart/2005/8/layout/radial1"/>
    <dgm:cxn modelId="{66F1A48A-2586-49C4-80D3-E71F89A48EC3}" type="presParOf" srcId="{2F5B8E58-BC87-43AA-982F-3385A5A251B1}" destId="{8FEFC5B8-7C3C-475D-8141-4A2A8CC867B3}" srcOrd="5" destOrd="0" presId="urn:microsoft.com/office/officeart/2005/8/layout/radial1"/>
    <dgm:cxn modelId="{02ABFA38-3DE3-4A09-BF47-904D90141E6A}" type="presParOf" srcId="{8FEFC5B8-7C3C-475D-8141-4A2A8CC867B3}" destId="{B2F68273-6234-44FC-ABE6-EF2F856FB3A9}" srcOrd="0" destOrd="0" presId="urn:microsoft.com/office/officeart/2005/8/layout/radial1"/>
    <dgm:cxn modelId="{4865DCDE-ECDD-485E-A981-7A75872C0781}" type="presParOf" srcId="{2F5B8E58-BC87-43AA-982F-3385A5A251B1}" destId="{A8D9F517-0643-4275-84C1-B374A19B2653}" srcOrd="6" destOrd="0" presId="urn:microsoft.com/office/officeart/2005/8/layout/radial1"/>
    <dgm:cxn modelId="{268274C5-4CFD-415D-A5A5-D8B1A392666A}" type="presParOf" srcId="{2F5B8E58-BC87-43AA-982F-3385A5A251B1}" destId="{07B61517-74D9-466B-AFED-A160C72CE81F}" srcOrd="7" destOrd="0" presId="urn:microsoft.com/office/officeart/2005/8/layout/radial1"/>
    <dgm:cxn modelId="{E0FB172E-7687-4C02-9547-1F9FD7B87C40}" type="presParOf" srcId="{07B61517-74D9-466B-AFED-A160C72CE81F}" destId="{B4858EFF-F8F1-40BB-AE51-54E48B5CD80C}" srcOrd="0" destOrd="0" presId="urn:microsoft.com/office/officeart/2005/8/layout/radial1"/>
    <dgm:cxn modelId="{5E4EAE82-7EDE-47EC-A48B-3A1275AEA06D}" type="presParOf" srcId="{2F5B8E58-BC87-43AA-982F-3385A5A251B1}" destId="{828CDAE7-873A-40EC-B704-7A2F71EC30D5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30F010-09FB-4843-B8E3-751FFDDB22DC}" type="doc">
      <dgm:prSet loTypeId="urn:microsoft.com/office/officeart/2005/8/layout/pyramid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cs-CZ"/>
        </a:p>
      </dgm:t>
    </dgm:pt>
    <dgm:pt modelId="{4884F001-C417-46C2-8E81-6415CBBC4378}">
      <dgm:prSet phldrT="[Text]"/>
      <dgm:spPr>
        <a:solidFill>
          <a:schemeClr val="tx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Praxe</a:t>
          </a:r>
          <a:endParaRPr lang="cs-CZ" dirty="0"/>
        </a:p>
      </dgm:t>
    </dgm:pt>
    <dgm:pt modelId="{271CF6E6-18EE-4CDB-B36F-09D9ACBD07C4}" type="parTrans" cxnId="{7B08640D-E235-41F2-BBCE-4FC7F21C5C95}">
      <dgm:prSet/>
      <dgm:spPr/>
      <dgm:t>
        <a:bodyPr/>
        <a:lstStyle/>
        <a:p>
          <a:endParaRPr lang="cs-CZ"/>
        </a:p>
      </dgm:t>
    </dgm:pt>
    <dgm:pt modelId="{4ACD3B80-7327-4A98-AB16-AE04BCF1134A}" type="sibTrans" cxnId="{7B08640D-E235-41F2-BBCE-4FC7F21C5C95}">
      <dgm:prSet/>
      <dgm:spPr/>
      <dgm:t>
        <a:bodyPr/>
        <a:lstStyle/>
        <a:p>
          <a:endParaRPr lang="cs-CZ"/>
        </a:p>
      </dgm:t>
    </dgm:pt>
    <dgm:pt modelId="{7511CE06-D58D-4329-A151-7456F02C866F}">
      <dgm:prSet phldrT="[Text]"/>
      <dgm:spPr>
        <a:solidFill>
          <a:schemeClr val="tx2">
            <a:alpha val="90000"/>
          </a:schemeClr>
        </a:solidFill>
      </dgm:spPr>
      <dgm:t>
        <a:bodyPr/>
        <a:lstStyle/>
        <a:p>
          <a:r>
            <a:rPr lang="cs-CZ" dirty="0" smtClean="0"/>
            <a:t>Osobní kompetence</a:t>
          </a:r>
          <a:endParaRPr lang="cs-CZ" dirty="0"/>
        </a:p>
      </dgm:t>
    </dgm:pt>
    <dgm:pt modelId="{19173F70-2566-4C47-B830-BF530C06B8CC}" type="parTrans" cxnId="{E809F762-82F2-4D9F-940D-C0C948131916}">
      <dgm:prSet/>
      <dgm:spPr/>
      <dgm:t>
        <a:bodyPr/>
        <a:lstStyle/>
        <a:p>
          <a:endParaRPr lang="cs-CZ"/>
        </a:p>
      </dgm:t>
    </dgm:pt>
    <dgm:pt modelId="{FE146AAC-B205-467B-A802-D1CFF42E1B3E}" type="sibTrans" cxnId="{E809F762-82F2-4D9F-940D-C0C948131916}">
      <dgm:prSet/>
      <dgm:spPr/>
      <dgm:t>
        <a:bodyPr/>
        <a:lstStyle/>
        <a:p>
          <a:endParaRPr lang="cs-CZ"/>
        </a:p>
      </dgm:t>
    </dgm:pt>
    <dgm:pt modelId="{70685C39-ADF1-414A-A209-8829FA3B3531}">
      <dgm:prSet phldrT="[Text]"/>
      <dgm:spPr>
        <a:solidFill>
          <a:schemeClr val="tx2">
            <a:lumMod val="50000"/>
            <a:alpha val="90000"/>
          </a:schemeClr>
        </a:solidFill>
      </dgm:spPr>
      <dgm:t>
        <a:bodyPr/>
        <a:lstStyle/>
        <a:p>
          <a:r>
            <a:rPr lang="cs-CZ" dirty="0" smtClean="0">
              <a:solidFill>
                <a:schemeClr val="bg2">
                  <a:lumMod val="25000"/>
                </a:schemeClr>
              </a:solidFill>
            </a:rPr>
            <a:t>Odborná způsobilost</a:t>
          </a:r>
        </a:p>
      </dgm:t>
    </dgm:pt>
    <dgm:pt modelId="{06D38C47-C0FE-45EA-B6B6-17DFC83605E0}" type="parTrans" cxnId="{5C69883F-EE68-4D6C-B549-97F5E41AB458}">
      <dgm:prSet/>
      <dgm:spPr/>
      <dgm:t>
        <a:bodyPr/>
        <a:lstStyle/>
        <a:p>
          <a:endParaRPr lang="cs-CZ"/>
        </a:p>
      </dgm:t>
    </dgm:pt>
    <dgm:pt modelId="{FB52E593-F7A7-482D-93CB-8583917824D1}" type="sibTrans" cxnId="{5C69883F-EE68-4D6C-B549-97F5E41AB458}">
      <dgm:prSet/>
      <dgm:spPr/>
      <dgm:t>
        <a:bodyPr/>
        <a:lstStyle/>
        <a:p>
          <a:endParaRPr lang="cs-CZ"/>
        </a:p>
      </dgm:t>
    </dgm:pt>
    <dgm:pt modelId="{43BB7D8B-F452-4F04-B0C9-5FDF843875CE}" type="pres">
      <dgm:prSet presAssocID="{1B30F010-09FB-4843-B8E3-751FFDDB22DC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cs-CZ"/>
        </a:p>
      </dgm:t>
    </dgm:pt>
    <dgm:pt modelId="{872949C9-40FC-4C60-9B1F-7422BE76485C}" type="pres">
      <dgm:prSet presAssocID="{1B30F010-09FB-4843-B8E3-751FFDDB22DC}" presName="pyramid" presStyleLbl="node1" presStyleIdx="0" presStyleCnt="1" custLinFactNeighborX="-1935" custLinFactNeighborY="-1088"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cs-CZ"/>
        </a:p>
      </dgm:t>
    </dgm:pt>
    <dgm:pt modelId="{879F2F3B-E3B6-439E-A36A-906D3E658D39}" type="pres">
      <dgm:prSet presAssocID="{1B30F010-09FB-4843-B8E3-751FFDDB22DC}" presName="theList" presStyleCnt="0"/>
      <dgm:spPr/>
    </dgm:pt>
    <dgm:pt modelId="{07B274DE-2C09-40F1-9428-2161E07B4E46}" type="pres">
      <dgm:prSet presAssocID="{4884F001-C417-46C2-8E81-6415CBBC4378}" presName="aNode" presStyleLbl="fgAcc1" presStyleIdx="0" presStyleCnt="3" custScaleX="84537" custLinFactY="100000" custLinFactNeighborX="-1547" custLinFactNeighborY="10446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50A815-25B5-4A01-ABF5-213A7E138A55}" type="pres">
      <dgm:prSet presAssocID="{4884F001-C417-46C2-8E81-6415CBBC4378}" presName="aSpace" presStyleCnt="0"/>
      <dgm:spPr/>
    </dgm:pt>
    <dgm:pt modelId="{34DF8B99-DB0A-412E-84D2-868D89674F2B}" type="pres">
      <dgm:prSet presAssocID="{7511CE06-D58D-4329-A151-7456F02C866F}" presName="aNode" presStyleLbl="fgAcc1" presStyleIdx="1" presStyleCnt="3" custScaleX="65416" custLinFactY="-100000" custLinFactNeighborX="-1547" custLinFactNeighborY="-17153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1FC0E7-6DF4-4564-AD05-7B316D7FA1D2}" type="pres">
      <dgm:prSet presAssocID="{7511CE06-D58D-4329-A151-7456F02C866F}" presName="aSpace" presStyleCnt="0"/>
      <dgm:spPr/>
    </dgm:pt>
    <dgm:pt modelId="{A39AF259-825D-4B09-86DA-F3A380E992AA}" type="pres">
      <dgm:prSet presAssocID="{70685C39-ADF1-414A-A209-8829FA3B3531}" presName="aNode" presStyleLbl="fgAcc1" presStyleIdx="2" presStyleCnt="3" custScaleX="11190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A6ED2B-929D-413B-BBF6-B70806354F6B}" type="pres">
      <dgm:prSet presAssocID="{70685C39-ADF1-414A-A209-8829FA3B3531}" presName="aSpace" presStyleCnt="0"/>
      <dgm:spPr/>
    </dgm:pt>
  </dgm:ptLst>
  <dgm:cxnLst>
    <dgm:cxn modelId="{8D7EC5A3-7577-48E3-A5D8-64F35224F69D}" type="presOf" srcId="{7511CE06-D58D-4329-A151-7456F02C866F}" destId="{34DF8B99-DB0A-412E-84D2-868D89674F2B}" srcOrd="0" destOrd="0" presId="urn:microsoft.com/office/officeart/2005/8/layout/pyramid2"/>
    <dgm:cxn modelId="{E809F762-82F2-4D9F-940D-C0C948131916}" srcId="{1B30F010-09FB-4843-B8E3-751FFDDB22DC}" destId="{7511CE06-D58D-4329-A151-7456F02C866F}" srcOrd="1" destOrd="0" parTransId="{19173F70-2566-4C47-B830-BF530C06B8CC}" sibTransId="{FE146AAC-B205-467B-A802-D1CFF42E1B3E}"/>
    <dgm:cxn modelId="{1087F358-4A49-4E90-B3FD-765E3F216505}" type="presOf" srcId="{4884F001-C417-46C2-8E81-6415CBBC4378}" destId="{07B274DE-2C09-40F1-9428-2161E07B4E46}" srcOrd="0" destOrd="0" presId="urn:microsoft.com/office/officeart/2005/8/layout/pyramid2"/>
    <dgm:cxn modelId="{5C69883F-EE68-4D6C-B549-97F5E41AB458}" srcId="{1B30F010-09FB-4843-B8E3-751FFDDB22DC}" destId="{70685C39-ADF1-414A-A209-8829FA3B3531}" srcOrd="2" destOrd="0" parTransId="{06D38C47-C0FE-45EA-B6B6-17DFC83605E0}" sibTransId="{FB52E593-F7A7-482D-93CB-8583917824D1}"/>
    <dgm:cxn modelId="{5D1218D5-3CA1-4514-8C9C-5C7A0E3F28B2}" type="presOf" srcId="{70685C39-ADF1-414A-A209-8829FA3B3531}" destId="{A39AF259-825D-4B09-86DA-F3A380E992AA}" srcOrd="0" destOrd="0" presId="urn:microsoft.com/office/officeart/2005/8/layout/pyramid2"/>
    <dgm:cxn modelId="{368EDBAE-1C73-4B45-8AA9-2408D7383E5A}" type="presOf" srcId="{1B30F010-09FB-4843-B8E3-751FFDDB22DC}" destId="{43BB7D8B-F452-4F04-B0C9-5FDF843875CE}" srcOrd="0" destOrd="0" presId="urn:microsoft.com/office/officeart/2005/8/layout/pyramid2"/>
    <dgm:cxn modelId="{7B08640D-E235-41F2-BBCE-4FC7F21C5C95}" srcId="{1B30F010-09FB-4843-B8E3-751FFDDB22DC}" destId="{4884F001-C417-46C2-8E81-6415CBBC4378}" srcOrd="0" destOrd="0" parTransId="{271CF6E6-18EE-4CDB-B36F-09D9ACBD07C4}" sibTransId="{4ACD3B80-7327-4A98-AB16-AE04BCF1134A}"/>
    <dgm:cxn modelId="{BE81FCE1-7824-404C-ACD2-2FB09AF9CF85}" type="presParOf" srcId="{43BB7D8B-F452-4F04-B0C9-5FDF843875CE}" destId="{872949C9-40FC-4C60-9B1F-7422BE76485C}" srcOrd="0" destOrd="0" presId="urn:microsoft.com/office/officeart/2005/8/layout/pyramid2"/>
    <dgm:cxn modelId="{B1CE795A-77C9-4109-B249-1F476882596E}" type="presParOf" srcId="{43BB7D8B-F452-4F04-B0C9-5FDF843875CE}" destId="{879F2F3B-E3B6-439E-A36A-906D3E658D39}" srcOrd="1" destOrd="0" presId="urn:microsoft.com/office/officeart/2005/8/layout/pyramid2"/>
    <dgm:cxn modelId="{F0A7F0F8-CCE4-485B-861B-101DFF12E423}" type="presParOf" srcId="{879F2F3B-E3B6-439E-A36A-906D3E658D39}" destId="{07B274DE-2C09-40F1-9428-2161E07B4E46}" srcOrd="0" destOrd="0" presId="urn:microsoft.com/office/officeart/2005/8/layout/pyramid2"/>
    <dgm:cxn modelId="{1E4E85B2-F83D-417F-A3E9-6123AF96D88B}" type="presParOf" srcId="{879F2F3B-E3B6-439E-A36A-906D3E658D39}" destId="{D550A815-25B5-4A01-ABF5-213A7E138A55}" srcOrd="1" destOrd="0" presId="urn:microsoft.com/office/officeart/2005/8/layout/pyramid2"/>
    <dgm:cxn modelId="{2E53DEC7-E9BC-4998-89B7-E6C7F5F41ECF}" type="presParOf" srcId="{879F2F3B-E3B6-439E-A36A-906D3E658D39}" destId="{34DF8B99-DB0A-412E-84D2-868D89674F2B}" srcOrd="2" destOrd="0" presId="urn:microsoft.com/office/officeart/2005/8/layout/pyramid2"/>
    <dgm:cxn modelId="{F2B96428-EFC0-4C38-910A-B4C7EB2329B2}" type="presParOf" srcId="{879F2F3B-E3B6-439E-A36A-906D3E658D39}" destId="{971FC0E7-6DF4-4564-AD05-7B316D7FA1D2}" srcOrd="3" destOrd="0" presId="urn:microsoft.com/office/officeart/2005/8/layout/pyramid2"/>
    <dgm:cxn modelId="{43188D94-B48F-4B30-8C9C-6C3A63BB65D3}" type="presParOf" srcId="{879F2F3B-E3B6-439E-A36A-906D3E658D39}" destId="{A39AF259-825D-4B09-86DA-F3A380E992AA}" srcOrd="4" destOrd="0" presId="urn:microsoft.com/office/officeart/2005/8/layout/pyramid2"/>
    <dgm:cxn modelId="{9F65E8B2-AB42-4C4C-9378-DDFFACE4EDA0}" type="presParOf" srcId="{879F2F3B-E3B6-439E-A36A-906D3E658D39}" destId="{B4A6ED2B-929D-413B-BBF6-B70806354F6B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BCF06C-4B76-4804-8313-A084A10A2D02}">
      <dsp:nvSpPr>
        <dsp:cNvPr id="0" name=""/>
        <dsp:cNvSpPr/>
      </dsp:nvSpPr>
      <dsp:spPr>
        <a:xfrm>
          <a:off x="0" y="0"/>
          <a:ext cx="2646034" cy="2595760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smtClean="0">
              <a:solidFill>
                <a:srgbClr val="9BBB59">
                  <a:lumMod val="75000"/>
                </a:srgbClr>
              </a:solidFill>
              <a:latin typeface="Calibri"/>
              <a:ea typeface="+mn-ea"/>
              <a:cs typeface="+mn-cs"/>
            </a:rPr>
            <a:t>SOCIÁLNÍ ŠETŘENÍ</a:t>
          </a:r>
          <a:endParaRPr lang="cs-CZ" sz="3700" kern="1200" dirty="0">
            <a:solidFill>
              <a:srgbClr val="9BBB59">
                <a:lumMod val="75000"/>
              </a:srgbClr>
            </a:solidFill>
            <a:latin typeface="Calibri"/>
            <a:ea typeface="+mn-ea"/>
            <a:cs typeface="+mn-cs"/>
          </a:endParaRPr>
        </a:p>
      </dsp:txBody>
      <dsp:txXfrm>
        <a:off x="387503" y="380140"/>
        <a:ext cx="1871028" cy="1835480"/>
      </dsp:txXfrm>
    </dsp:sp>
    <dsp:sp modelId="{042A2714-B842-49D6-AD69-13F8AE30D812}">
      <dsp:nvSpPr>
        <dsp:cNvPr id="0" name=""/>
        <dsp:cNvSpPr/>
      </dsp:nvSpPr>
      <dsp:spPr>
        <a:xfrm rot="20821439">
          <a:off x="2593923" y="839098"/>
          <a:ext cx="1335935" cy="24024"/>
        </a:xfrm>
        <a:custGeom>
          <a:avLst/>
          <a:gdLst/>
          <a:ahLst/>
          <a:cxnLst/>
          <a:rect l="0" t="0" r="0" b="0"/>
          <a:pathLst>
            <a:path>
              <a:moveTo>
                <a:pt x="0" y="12012"/>
              </a:moveTo>
              <a:lnTo>
                <a:pt x="1335935" y="12012"/>
              </a:lnTo>
            </a:path>
          </a:pathLst>
        </a:custGeom>
        <a:noFill/>
        <a:ln w="25400" cap="flat" cmpd="sng" algn="ctr">
          <a:solidFill>
            <a:srgbClr val="9BBB59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3221847" y="826064"/>
        <a:ext cx="0" cy="0"/>
      </dsp:txXfrm>
    </dsp:sp>
    <dsp:sp modelId="{C6E4E565-3810-420E-8D58-91A4A13EA90C}">
      <dsp:nvSpPr>
        <dsp:cNvPr id="0" name=""/>
        <dsp:cNvSpPr/>
      </dsp:nvSpPr>
      <dsp:spPr>
        <a:xfrm>
          <a:off x="3898777" y="28598"/>
          <a:ext cx="1098409" cy="1098409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CO?</a:t>
          </a:r>
          <a:endParaRPr lang="cs-CZ" sz="21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059635" y="189456"/>
        <a:ext cx="776693" cy="776693"/>
      </dsp:txXfrm>
    </dsp:sp>
    <dsp:sp modelId="{6CF212AE-B9EC-413B-8788-B81D74AFC6E5}">
      <dsp:nvSpPr>
        <dsp:cNvPr id="0" name=""/>
        <dsp:cNvSpPr/>
      </dsp:nvSpPr>
      <dsp:spPr>
        <a:xfrm rot="1171554">
          <a:off x="2497085" y="2134786"/>
          <a:ext cx="2439527" cy="24024"/>
        </a:xfrm>
        <a:custGeom>
          <a:avLst/>
          <a:gdLst/>
          <a:ahLst/>
          <a:cxnLst/>
          <a:rect l="0" t="0" r="0" b="0"/>
          <a:pathLst>
            <a:path>
              <a:moveTo>
                <a:pt x="0" y="12012"/>
              </a:moveTo>
              <a:lnTo>
                <a:pt x="2439527" y="12012"/>
              </a:lnTo>
            </a:path>
          </a:pathLst>
        </a:custGeom>
        <a:noFill/>
        <a:ln w="25400" cap="flat" cmpd="sng" algn="ctr">
          <a:solidFill>
            <a:srgbClr val="9BBB59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3679753" y="2068933"/>
        <a:ext cx="0" cy="0"/>
      </dsp:txXfrm>
    </dsp:sp>
    <dsp:sp modelId="{3EE6A571-2C91-44DC-A135-E629A596ACF2}">
      <dsp:nvSpPr>
        <dsp:cNvPr id="0" name=""/>
        <dsp:cNvSpPr/>
      </dsp:nvSpPr>
      <dsp:spPr>
        <a:xfrm>
          <a:off x="4834880" y="2188841"/>
          <a:ext cx="1098409" cy="1098409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PROČ?</a:t>
          </a:r>
          <a:endParaRPr lang="cs-CZ" sz="21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995738" y="2349699"/>
        <a:ext cx="776693" cy="776693"/>
      </dsp:txXfrm>
    </dsp:sp>
    <dsp:sp modelId="{8FEFC5B8-7C3C-475D-8141-4A2A8CC867B3}">
      <dsp:nvSpPr>
        <dsp:cNvPr id="0" name=""/>
        <dsp:cNvSpPr/>
      </dsp:nvSpPr>
      <dsp:spPr>
        <a:xfrm rot="2237946">
          <a:off x="2199586" y="2580825"/>
          <a:ext cx="1646721" cy="24024"/>
        </a:xfrm>
        <a:custGeom>
          <a:avLst/>
          <a:gdLst/>
          <a:ahLst/>
          <a:cxnLst/>
          <a:rect l="0" t="0" r="0" b="0"/>
          <a:pathLst>
            <a:path>
              <a:moveTo>
                <a:pt x="0" y="12012"/>
              </a:moveTo>
              <a:lnTo>
                <a:pt x="1646721" y="12012"/>
              </a:lnTo>
            </a:path>
          </a:pathLst>
        </a:custGeom>
        <a:noFill/>
        <a:ln w="25400" cap="flat" cmpd="sng" algn="ctr">
          <a:solidFill>
            <a:srgbClr val="9BBB59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3015145" y="2535142"/>
        <a:ext cx="0" cy="0"/>
      </dsp:txXfrm>
    </dsp:sp>
    <dsp:sp modelId="{A8D9F517-0643-4275-84C1-B374A19B2653}">
      <dsp:nvSpPr>
        <dsp:cNvPr id="0" name=""/>
        <dsp:cNvSpPr/>
      </dsp:nvSpPr>
      <dsp:spPr>
        <a:xfrm>
          <a:off x="3565595" y="2875374"/>
          <a:ext cx="1098409" cy="1098409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JAK?</a:t>
          </a:r>
          <a:endParaRPr lang="cs-CZ" sz="21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726453" y="3036232"/>
        <a:ext cx="776693" cy="776693"/>
      </dsp:txXfrm>
    </dsp:sp>
    <dsp:sp modelId="{07B61517-74D9-466B-AFED-A160C72CE81F}">
      <dsp:nvSpPr>
        <dsp:cNvPr id="0" name=""/>
        <dsp:cNvSpPr/>
      </dsp:nvSpPr>
      <dsp:spPr>
        <a:xfrm rot="121866">
          <a:off x="2644482" y="1371591"/>
          <a:ext cx="2191439" cy="24024"/>
        </a:xfrm>
        <a:custGeom>
          <a:avLst/>
          <a:gdLst/>
          <a:ahLst/>
          <a:cxnLst/>
          <a:rect l="0" t="0" r="0" b="0"/>
          <a:pathLst>
            <a:path>
              <a:moveTo>
                <a:pt x="0" y="12012"/>
              </a:moveTo>
              <a:lnTo>
                <a:pt x="2191439" y="12012"/>
              </a:lnTo>
            </a:path>
          </a:pathLst>
        </a:custGeom>
        <a:noFill/>
        <a:ln w="25400" cap="flat" cmpd="sng" algn="ctr">
          <a:solidFill>
            <a:srgbClr val="9BBB59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3687392" y="1326910"/>
        <a:ext cx="0" cy="0"/>
      </dsp:txXfrm>
    </dsp:sp>
    <dsp:sp modelId="{828CDAE7-873A-40EC-B704-7A2F71EC30D5}">
      <dsp:nvSpPr>
        <dsp:cNvPr id="0" name=""/>
        <dsp:cNvSpPr/>
      </dsp:nvSpPr>
      <dsp:spPr>
        <a:xfrm>
          <a:off x="4834888" y="892698"/>
          <a:ext cx="1098409" cy="1098409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KDO?</a:t>
          </a:r>
          <a:endParaRPr lang="cs-CZ" sz="21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995746" y="1053556"/>
        <a:ext cx="776693" cy="7766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2949C9-40FC-4C60-9B1F-7422BE76485C}">
      <dsp:nvSpPr>
        <dsp:cNvPr id="0" name=""/>
        <dsp:cNvSpPr/>
      </dsp:nvSpPr>
      <dsp:spPr>
        <a:xfrm>
          <a:off x="1666517" y="0"/>
          <a:ext cx="3989388" cy="3989388"/>
        </a:xfrm>
        <a:prstGeom prst="triangl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B274DE-2C09-40F1-9428-2161E07B4E46}">
      <dsp:nvSpPr>
        <dsp:cNvPr id="0" name=""/>
        <dsp:cNvSpPr/>
      </dsp:nvSpPr>
      <dsp:spPr>
        <a:xfrm>
          <a:off x="3898776" y="1468760"/>
          <a:ext cx="2192130" cy="944362"/>
        </a:xfrm>
        <a:prstGeom prst="roundRect">
          <a:avLst/>
        </a:prstGeom>
        <a:solidFill>
          <a:schemeClr val="tx2">
            <a:lumMod val="75000"/>
            <a:alpha val="9000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Praxe</a:t>
          </a:r>
          <a:endParaRPr lang="cs-CZ" sz="1900" kern="1200" dirty="0"/>
        </a:p>
      </dsp:txBody>
      <dsp:txXfrm>
        <a:off x="3944876" y="1514860"/>
        <a:ext cx="2099930" cy="852162"/>
      </dsp:txXfrm>
    </dsp:sp>
    <dsp:sp modelId="{34DF8B99-DB0A-412E-84D2-868D89674F2B}">
      <dsp:nvSpPr>
        <dsp:cNvPr id="0" name=""/>
        <dsp:cNvSpPr/>
      </dsp:nvSpPr>
      <dsp:spPr>
        <a:xfrm>
          <a:off x="4146689" y="316633"/>
          <a:ext cx="1696303" cy="944362"/>
        </a:xfrm>
        <a:prstGeom prst="roundRect">
          <a:avLst/>
        </a:prstGeom>
        <a:solidFill>
          <a:schemeClr val="tx2">
            <a:alpha val="9000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Osobní kompetence</a:t>
          </a:r>
          <a:endParaRPr lang="cs-CZ" sz="1900" kern="1200" dirty="0"/>
        </a:p>
      </dsp:txBody>
      <dsp:txXfrm>
        <a:off x="4192789" y="362733"/>
        <a:ext cx="1604103" cy="852162"/>
      </dsp:txXfrm>
    </dsp:sp>
    <dsp:sp modelId="{A39AF259-825D-4B09-86DA-F3A380E992AA}">
      <dsp:nvSpPr>
        <dsp:cNvPr id="0" name=""/>
        <dsp:cNvSpPr/>
      </dsp:nvSpPr>
      <dsp:spPr>
        <a:xfrm>
          <a:off x="3584025" y="2525898"/>
          <a:ext cx="2901862" cy="944362"/>
        </a:xfrm>
        <a:prstGeom prst="roundRect">
          <a:avLst/>
        </a:prstGeom>
        <a:solidFill>
          <a:schemeClr val="tx2">
            <a:lumMod val="50000"/>
            <a:alpha val="9000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>
              <a:solidFill>
                <a:schemeClr val="bg2">
                  <a:lumMod val="25000"/>
                </a:schemeClr>
              </a:solidFill>
            </a:rPr>
            <a:t>Odborná způsobilost</a:t>
          </a:r>
        </a:p>
      </dsp:txBody>
      <dsp:txXfrm>
        <a:off x="3630125" y="2571998"/>
        <a:ext cx="2809662" cy="8521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837" y="1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r">
              <a:defRPr sz="1200"/>
            </a:lvl1pPr>
          </a:lstStyle>
          <a:p>
            <a:fld id="{F5A55B2B-CFB6-464F-A28B-D5EC47C9D70B}" type="datetimeFigureOut">
              <a:rPr lang="cs-CZ" smtClean="0"/>
              <a:pPr/>
              <a:t>1.10.2017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385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837" y="9428385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r">
              <a:defRPr sz="1200"/>
            </a:lvl1pPr>
          </a:lstStyle>
          <a:p>
            <a:fld id="{AECD3E60-F2AB-480B-8F06-3D18DCF9E1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663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pPr/>
              <a:t>1.10.2017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28" tIns="46214" rIns="92428" bIns="4621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2428" tIns="46214" rIns="92428" bIns="46214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25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71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071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687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A26C-5579-48D4-AB9D-342A124DD06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431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ni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404664"/>
            <a:ext cx="8208912" cy="2304256"/>
          </a:xfrm>
        </p:spPr>
        <p:txBody>
          <a:bodyPr/>
          <a:lstStyle>
            <a:lvl1pPr marL="0" indent="0">
              <a:spcAft>
                <a:spcPts val="1200"/>
              </a:spcAft>
              <a:buNone/>
              <a:defRPr sz="1400" b="1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sz="1100" b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0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543" y="3140968"/>
            <a:ext cx="8208912" cy="2304256"/>
          </a:xfrm>
        </p:spPr>
        <p:txBody>
          <a:bodyPr/>
          <a:lstStyle>
            <a:lvl1pPr marL="0" indent="0" algn="l">
              <a:spcAft>
                <a:spcPts val="1200"/>
              </a:spcAft>
              <a:buNone/>
              <a:defRPr sz="1400" b="1" baseline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11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l">
              <a:buNone/>
              <a:defRPr sz="20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l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985" y="5778000"/>
            <a:ext cx="3240031" cy="71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183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548472" y="2682008"/>
            <a:ext cx="7272000" cy="746992"/>
          </a:xfrm>
        </p:spPr>
        <p:txBody>
          <a:bodyPr/>
          <a:lstStyle/>
          <a:p>
            <a:pPr lvl="0">
              <a:spcBef>
                <a:spcPct val="20000"/>
              </a:spcBef>
              <a:spcAft>
                <a:spcPts val="1200"/>
              </a:spcAft>
            </a:pPr>
            <a:r>
              <a:rPr lang="cs-CZ" sz="2400" dirty="0"/>
              <a:t>Sociální </a:t>
            </a:r>
            <a:r>
              <a:rPr lang="cs-CZ" sz="2400" dirty="0" smtClean="0"/>
              <a:t>šetření v </a:t>
            </a:r>
            <a:r>
              <a:rPr lang="cs-CZ" sz="2400" dirty="0"/>
              <a:t>prostředí obecních úřadů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1619672" y="3501008"/>
            <a:ext cx="7416824" cy="1224136"/>
          </a:xfrm>
        </p:spPr>
        <p:txBody>
          <a:bodyPr/>
          <a:lstStyle/>
          <a:p>
            <a:pPr>
              <a:spcBef>
                <a:spcPts val="600"/>
              </a:spcBef>
            </a:pPr>
            <a:endParaRPr lang="cs-CZ" sz="2400" dirty="0"/>
          </a:p>
          <a:p>
            <a:pPr>
              <a:spcBef>
                <a:spcPts val="600"/>
              </a:spcBef>
            </a:pPr>
            <a:r>
              <a:rPr lang="cs-CZ" sz="2400" dirty="0" smtClean="0"/>
              <a:t>Mgr. Alžběta Šůstková</a:t>
            </a:r>
            <a:endParaRPr lang="cs-CZ" sz="24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547664" y="4797152"/>
            <a:ext cx="7308344" cy="504056"/>
          </a:xfrm>
        </p:spPr>
        <p:txBody>
          <a:bodyPr/>
          <a:lstStyle/>
          <a:p>
            <a:r>
              <a:rPr lang="cs-CZ" sz="2400" dirty="0" smtClean="0"/>
              <a:t>2. října </a:t>
            </a:r>
            <a:r>
              <a:rPr lang="cs-CZ" sz="2400" dirty="0"/>
              <a:t>2017</a:t>
            </a:r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  <p:pic>
        <p:nvPicPr>
          <p:cNvPr id="15" name="Zástupný symbol pro obrázek 14"/>
          <p:cNvPicPr>
            <a:picLocks noGrp="1" noChangeAspect="1"/>
          </p:cNvPicPr>
          <p:nvPr>
            <p:ph type="pic" sz="quarter" idx="16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149080"/>
            <a:ext cx="540000" cy="504056"/>
          </a:xfrm>
        </p:spPr>
      </p:pic>
      <p:pic>
        <p:nvPicPr>
          <p:cNvPr id="16" name="Zástupný symbol pro obrázek 15"/>
          <p:cNvPicPr>
            <a:picLocks noGrp="1" noChangeAspect="1"/>
          </p:cNvPicPr>
          <p:nvPr>
            <p:ph type="pic" sz="quarter" idx="17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48" y="4797152"/>
            <a:ext cx="540000" cy="504056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Průběh realizace sociálního šetření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467544" y="1988840"/>
            <a:ext cx="8352928" cy="368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ohlášení termínu sociálního šetření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vstup do přirozeného prostředí klienta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latin typeface="Calibri"/>
              </a:rPr>
              <a:t>předložení průkazu sociálního pracovníka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latin typeface="Calibri"/>
              </a:rPr>
              <a:t>objasnění cíle a průběhu sociálního šetření, práv klienta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latin typeface="Calibri"/>
              </a:rPr>
              <a:t>upozornění, že výstupem bude písemný záznam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rozhovor se všemi přítomnými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prohlídka prostor využívaných k bydlení</a:t>
            </a:r>
          </a:p>
        </p:txBody>
      </p:sp>
    </p:spTree>
    <p:extLst>
      <p:ext uri="{BB962C8B-B14F-4D97-AF65-F5344CB8AC3E}">
        <p14:creationId xmlns:p14="http://schemas.microsoft.com/office/powerpoint/2010/main" val="321048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Způsoby zjišťování informací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1484784"/>
            <a:ext cx="8280920" cy="442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rozhovor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latin typeface="Calibri"/>
              </a:rPr>
              <a:t>individuální nebo skupinový rozhovor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400" dirty="0" err="1">
                <a:latin typeface="Calibri"/>
              </a:rPr>
              <a:t>polostrukturovaný</a:t>
            </a:r>
            <a:r>
              <a:rPr lang="cs-CZ" sz="2400" dirty="0">
                <a:latin typeface="Calibri"/>
              </a:rPr>
              <a:t> nebo hloubkový rozhovor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telefonický rozhovor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pozorování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písemné získání informací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využití dokumentů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„vyzkoušení“ (ověření) schopností žadatele</a:t>
            </a:r>
          </a:p>
        </p:txBody>
      </p:sp>
    </p:spTree>
    <p:extLst>
      <p:ext uri="{BB962C8B-B14F-4D97-AF65-F5344CB8AC3E}">
        <p14:creationId xmlns:p14="http://schemas.microsoft.com/office/powerpoint/2010/main" val="391408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Principy využívání dalších zdrojů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601397" y="1412776"/>
            <a:ext cx="8136904" cy="442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sz="3200" dirty="0">
                <a:latin typeface="Calibri"/>
              </a:rPr>
              <a:t>Při spolupráci s dalšími subjekty sociální pracovník postupuje tak, aby klienta i spolupracující organizaci co nejméně zatěžoval a jeho postup byl transparentní</a:t>
            </a:r>
          </a:p>
          <a:p>
            <a:pPr lvl="0">
              <a:spcBef>
                <a:spcPct val="20000"/>
              </a:spcBef>
            </a:pPr>
            <a:endParaRPr lang="cs-CZ" sz="3200" dirty="0">
              <a:latin typeface="Calibri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zjišťování musí být cílené (CO? a PROČ?)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jasně formulované dotazy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odůvodnění, pro jaké účely informaci žádá</a:t>
            </a:r>
          </a:p>
        </p:txBody>
      </p:sp>
    </p:spTree>
    <p:extLst>
      <p:ext uri="{BB962C8B-B14F-4D97-AF65-F5344CB8AC3E}">
        <p14:creationId xmlns:p14="http://schemas.microsoft.com/office/powerpoint/2010/main" val="267455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Komunikace s klientem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38236" y="1268760"/>
            <a:ext cx="8582236" cy="485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600" dirty="0">
                <a:latin typeface="Calibri"/>
              </a:rPr>
              <a:t>sociální pracovník je v pozici profesionála, je zodpovědný </a:t>
            </a:r>
            <a:r>
              <a:rPr lang="cs-CZ" sz="3600" u="sng" dirty="0">
                <a:latin typeface="Calibri"/>
              </a:rPr>
              <a:t>za proces </a:t>
            </a:r>
            <a:r>
              <a:rPr lang="cs-CZ" sz="3600" dirty="0">
                <a:latin typeface="Calibri"/>
              </a:rPr>
              <a:t>komunikace s klientem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600" dirty="0">
                <a:latin typeface="Calibri"/>
              </a:rPr>
              <a:t>základem je úspěšné navázání a udržení kontaktu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600" dirty="0">
                <a:latin typeface="Calibri"/>
              </a:rPr>
              <a:t>respektující dialog s klientem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600" dirty="0">
                <a:latin typeface="Calibri"/>
              </a:rPr>
              <a:t>úprava komunikace v kontextu aktuální i životní situace klienta</a:t>
            </a:r>
          </a:p>
        </p:txBody>
      </p:sp>
    </p:spTree>
    <p:extLst>
      <p:ext uri="{BB962C8B-B14F-4D97-AF65-F5344CB8AC3E}">
        <p14:creationId xmlns:p14="http://schemas.microsoft.com/office/powerpoint/2010/main" val="210306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Komunikace s klientem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38" y="1340768"/>
            <a:ext cx="8229600" cy="504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385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Komunikace s klientem – vedení rozhovoru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23528" y="1268760"/>
            <a:ext cx="8352928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sociální pracovník uvážlivě vede rozhovor tak, aby se všichni mohli vyjádřit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ponechává prostor dotazovaným se vyjádřit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sleduje, od koho jakou informaci získal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hlídá, aby na položený dotaz odpověděla tázaná osoba (tendence rodinných příslušníků odpovídat za klienta atp.)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sleduje atmosféru při rozhovoru (strach odpovídat v přítomnosti příbuzných, dominance někoho z rodiny…)</a:t>
            </a:r>
          </a:p>
        </p:txBody>
      </p:sp>
    </p:spTree>
    <p:extLst>
      <p:ext uri="{BB962C8B-B14F-4D97-AF65-F5344CB8AC3E}">
        <p14:creationId xmlns:p14="http://schemas.microsoft.com/office/powerpoint/2010/main" val="40596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Komunikace s klientem – vedení rozhovoru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91460" y="1268760"/>
            <a:ext cx="895628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800" dirty="0">
                <a:latin typeface="Calibri"/>
              </a:rPr>
              <a:t>sociální pracovník se nenechá zatlačit do defenzivy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800" dirty="0">
                <a:latin typeface="Calibri"/>
              </a:rPr>
              <a:t>průběžně vyhodnocuje přesnost a konkrétnost informací, popř. předkládá doplňující otázky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800" dirty="0">
                <a:latin typeface="Calibri"/>
              </a:rPr>
              <a:t>zajišťuje, že je sociální šetření transparentním procesem pro všechny zúčastněné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800" dirty="0">
                <a:latin typeface="Calibri"/>
              </a:rPr>
              <a:t>přizpůsobuje své vyjadřování potřebám a schopnostem účastníků, vyhýbá se použití profesního žargonu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800" dirty="0">
                <a:latin typeface="Calibri"/>
              </a:rPr>
              <a:t>zohledňuje stud či rozpaky klienta, pro klienta citlivé otázky reformuluje, popř. se k nim vrací později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800" dirty="0">
                <a:latin typeface="Calibri"/>
              </a:rPr>
              <a:t>vyhýbá se hodnotícím vyjádřením, a to jak negativním, tak i pozitivním</a:t>
            </a:r>
          </a:p>
        </p:txBody>
      </p:sp>
    </p:spTree>
    <p:extLst>
      <p:ext uri="{BB962C8B-B14F-4D97-AF65-F5344CB8AC3E}">
        <p14:creationId xmlns:p14="http://schemas.microsoft.com/office/powerpoint/2010/main" val="148195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Skupiny klientů s vyšším nárokem na komunikační dovednosti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50883" y="1862318"/>
            <a:ext cx="894873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klient se smyslovým postižením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tělesně postižený klient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mentálně postižený klient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senior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klient s poruchou řeči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klient se sociálním anebo sociokulturním znevýhodněním</a:t>
            </a:r>
          </a:p>
        </p:txBody>
      </p:sp>
    </p:spTree>
    <p:extLst>
      <p:ext uri="{BB962C8B-B14F-4D97-AF65-F5344CB8AC3E}">
        <p14:creationId xmlns:p14="http://schemas.microsoft.com/office/powerpoint/2010/main" val="358790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Skupiny klientů s vyšším nárokem na komunikační dovednosti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28337" y="2204864"/>
            <a:ext cx="8694821" cy="2948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nespolupracující klient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klient závislý na drogách anebo alkoholu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manipulativní klient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klient s psychiatrickou diagnózou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nebezpečný klient</a:t>
            </a:r>
          </a:p>
        </p:txBody>
      </p:sp>
    </p:spTree>
    <p:extLst>
      <p:ext uri="{BB962C8B-B14F-4D97-AF65-F5344CB8AC3E}">
        <p14:creationId xmlns:p14="http://schemas.microsoft.com/office/powerpoint/2010/main" val="13526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Náležitosti písemného záznamu ze sociálního šetření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85011" y="1556792"/>
            <a:ext cx="8611562" cy="430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datum, čas, jméno SP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identifikační údaje klienta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informace, s kým byl při šetření veden rozhovor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Calibri"/>
              </a:rPr>
              <a:t>vlastní popis situace klienta – sociální pracovník NEPOSUZUJE, ale pouze </a:t>
            </a:r>
            <a:r>
              <a:rPr lang="cs-CZ" sz="3200" b="1" dirty="0">
                <a:latin typeface="Calibri"/>
              </a:rPr>
              <a:t>ZJIŠŤUJE A POPISUJE </a:t>
            </a:r>
            <a:r>
              <a:rPr lang="cs-CZ" sz="3200" dirty="0">
                <a:latin typeface="Calibri"/>
              </a:rPr>
              <a:t>situaci klienta</a:t>
            </a:r>
          </a:p>
          <a:p>
            <a:pPr lvl="0">
              <a:spcBef>
                <a:spcPct val="20000"/>
              </a:spcBef>
            </a:pPr>
            <a:r>
              <a:rPr lang="cs-CZ" sz="3200" dirty="0">
                <a:latin typeface="Calibri"/>
              </a:rPr>
              <a:t>	</a:t>
            </a:r>
            <a:r>
              <a:rPr lang="cs-CZ" sz="2400" dirty="0">
                <a:latin typeface="Calibri"/>
              </a:rPr>
              <a:t>rodinné vztahy, zdravotní stav, popis bydliště, popř. rozsah 	péče a její poskytovatel/é</a:t>
            </a:r>
          </a:p>
        </p:txBody>
      </p:sp>
    </p:spTree>
    <p:extLst>
      <p:ext uri="{BB962C8B-B14F-4D97-AF65-F5344CB8AC3E}">
        <p14:creationId xmlns:p14="http://schemas.microsoft.com/office/powerpoint/2010/main" val="224286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Sociální šetření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  <p:graphicFrame>
        <p:nvGraphicFramePr>
          <p:cNvPr id="5" name="Zástupný symbol pro obsah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4079044"/>
              </p:ext>
            </p:extLst>
          </p:nvPr>
        </p:nvGraphicFramePr>
        <p:xfrm>
          <a:off x="539552" y="2060848"/>
          <a:ext cx="8229600" cy="3989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809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Principy záznamu ze sociálního šetření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92506" y="1475874"/>
            <a:ext cx="8791074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accent1"/>
                </a:solidFill>
                <a:latin typeface="Calibri"/>
              </a:rPr>
              <a:t>vzniká průběžně po celou dobu procesu sociálního šetření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accent1"/>
                </a:solidFill>
                <a:latin typeface="Calibri"/>
              </a:rPr>
              <a:t>nehodnotí, ale popisuje, zachovává nejvyšší možnou míru objektivity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accent1"/>
                </a:solidFill>
                <a:latin typeface="Calibri"/>
              </a:rPr>
              <a:t>důsledně uváděné zdroje, včetně případného uvedení skutečnosti, že se jedná o vlastní pozorování SP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accent1"/>
                </a:solidFill>
                <a:latin typeface="Calibri"/>
              </a:rPr>
              <a:t>srozumitelný jazyk, přesné údaje (pozor na „občas“, „párkrát“, „někdy“ atp.)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accent1"/>
                </a:solidFill>
                <a:latin typeface="Calibri"/>
              </a:rPr>
              <a:t>revize nesrovnalostí ve vytvořeném záznamu, popř. doplnění informací</a:t>
            </a:r>
          </a:p>
        </p:txBody>
      </p:sp>
    </p:spTree>
    <p:extLst>
      <p:ext uri="{BB962C8B-B14F-4D97-AF65-F5344CB8AC3E}">
        <p14:creationId xmlns:p14="http://schemas.microsoft.com/office/powerpoint/2010/main" val="211536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Cíle záznamu ze sociálního šetření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43680" y="2004882"/>
            <a:ext cx="8804067" cy="3834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accent1"/>
                </a:solidFill>
                <a:latin typeface="Calibri"/>
              </a:rPr>
              <a:t>přehledné a věrohodné zachycení životní situace klienta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accent1"/>
                </a:solidFill>
                <a:latin typeface="Calibri"/>
              </a:rPr>
              <a:t>umožňuje vyhodnocení, zda klient využívá všechny dostupné nástroje sociálního systému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accent1"/>
                </a:solidFill>
                <a:latin typeface="Calibri"/>
              </a:rPr>
              <a:t>vyhodnocení přiměřenosti zajištění pomoci vzhledem k potřebám klienta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accent1"/>
                </a:solidFill>
                <a:latin typeface="Calibri"/>
              </a:rPr>
              <a:t>podklad pro jednání s dalšími profesionály</a:t>
            </a:r>
          </a:p>
        </p:txBody>
      </p:sp>
    </p:spTree>
    <p:extLst>
      <p:ext uri="{BB962C8B-B14F-4D97-AF65-F5344CB8AC3E}">
        <p14:creationId xmlns:p14="http://schemas.microsoft.com/office/powerpoint/2010/main" val="34018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67544" y="620688"/>
            <a:ext cx="8208912" cy="4824536"/>
          </a:xfrm>
        </p:spPr>
        <p:txBody>
          <a:bodyPr/>
          <a:lstStyle/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36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36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r>
              <a:rPr lang="pl-PL" altLang="cs-CZ" sz="3600" dirty="0">
                <a:solidFill>
                  <a:srgbClr val="14407E"/>
                </a:solidFill>
                <a:cs typeface="Times New Roman" pitchFamily="18" charset="0"/>
              </a:rPr>
              <a:t>Děkuji za pozornost a za Vaše cenné podněty.</a:t>
            </a: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r">
              <a:lnSpc>
                <a:spcPct val="80000"/>
              </a:lnSpc>
              <a:spcAft>
                <a:spcPts val="600"/>
              </a:spcAft>
            </a:pPr>
            <a:r>
              <a:rPr lang="cs-CZ" altLang="cs-CZ" sz="2000" dirty="0">
                <a:solidFill>
                  <a:srgbClr val="14407E"/>
                </a:solidFill>
                <a:cs typeface="Times New Roman" pitchFamily="18" charset="0"/>
              </a:rPr>
              <a:t>alzbeta.sustkova@mpsv.cz</a:t>
            </a:r>
          </a:p>
          <a:p>
            <a:pPr marL="57150" algn="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09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Legislativní rámec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1772816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/>
              <a:t>z. č. 108/2006 Sb. o sociálních službách, ve znění pozdějších předpisů </a:t>
            </a:r>
            <a:endParaRPr lang="cs-CZ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/>
              <a:t>z. č. 111/2006 Sb., o pomoci v hmotné nouzi, ve znění pozdějších předpisů </a:t>
            </a:r>
            <a:endParaRPr lang="cs-CZ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/>
              <a:t>Doporučený postup 1/2012 (MPSV</a:t>
            </a:r>
            <a:r>
              <a:rPr lang="cs-CZ" sz="3200" dirty="0" smtClean="0"/>
              <a:t>)</a:t>
            </a:r>
          </a:p>
          <a:p>
            <a:endParaRPr lang="cs-CZ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Instrukce </a:t>
            </a:r>
            <a:r>
              <a:rPr lang="cs-CZ" sz="3200" dirty="0"/>
              <a:t>5/2015 (vnitřní akt řízení, MPSV)</a:t>
            </a:r>
          </a:p>
        </p:txBody>
      </p:sp>
    </p:spTree>
    <p:extLst>
      <p:ext uri="{BB962C8B-B14F-4D97-AF65-F5344CB8AC3E}">
        <p14:creationId xmlns:p14="http://schemas.microsoft.com/office/powerpoint/2010/main" val="216279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Sociální práce v přirozeném prostředí klientů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124745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/>
              <a:t>Přirozený svět </a:t>
            </a:r>
            <a:r>
              <a:rPr lang="cs-CZ" sz="3200" dirty="0" smtClean="0"/>
              <a:t>klienta</a:t>
            </a:r>
          </a:p>
          <a:p>
            <a:endParaRPr lang="cs-CZ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je konstrukt – lidé, věci a prostředí dostávají významy závisle na klientových zájmech a </a:t>
            </a:r>
            <a:r>
              <a:rPr lang="cs-CZ" sz="3200" dirty="0" smtClean="0"/>
              <a:t>potřebách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„start </a:t>
            </a:r>
            <a:r>
              <a:rPr lang="cs-CZ" sz="3200" dirty="0" err="1"/>
              <a:t>where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client</a:t>
            </a:r>
            <a:r>
              <a:rPr lang="cs-CZ" sz="3200" dirty="0"/>
              <a:t> </a:t>
            </a:r>
            <a:r>
              <a:rPr lang="cs-CZ" sz="3200" dirty="0" err="1"/>
              <a:t>is</a:t>
            </a:r>
            <a:r>
              <a:rPr lang="cs-CZ" sz="3200" dirty="0" smtClean="0"/>
              <a:t>“</a:t>
            </a:r>
          </a:p>
          <a:p>
            <a:endParaRPr lang="cs-CZ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klient </a:t>
            </a:r>
            <a:r>
              <a:rPr lang="cs-CZ" sz="3200" dirty="0"/>
              <a:t>≠ klientův problém, diagnóza</a:t>
            </a:r>
          </a:p>
          <a:p>
            <a:endParaRPr lang="cs-CZ" sz="3200" dirty="0"/>
          </a:p>
          <a:p>
            <a:r>
              <a:rPr lang="cs-CZ" sz="3200" dirty="0"/>
              <a:t>	→ hodnocení potřeb klienta a jeho situace</a:t>
            </a:r>
          </a:p>
        </p:txBody>
      </p:sp>
    </p:spTree>
    <p:extLst>
      <p:ext uri="{BB962C8B-B14F-4D97-AF65-F5344CB8AC3E}">
        <p14:creationId xmlns:p14="http://schemas.microsoft.com/office/powerpoint/2010/main" val="105150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Osoba sociálního pracovníka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8644652"/>
              </p:ext>
            </p:extLst>
          </p:nvPr>
        </p:nvGraphicFramePr>
        <p:xfrm>
          <a:off x="457200" y="1600200"/>
          <a:ext cx="8229600" cy="3989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8764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Sociální šetření jako proces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20842" y="1283369"/>
            <a:ext cx="86948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Sociální šetření představuje jednu z metod sociální práce, jejímž obecným cílem je seznámení se s přirozeným prostředím jedince/rodiny a získání informací o jeho/její životní situaci.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Slouží jako východisko pro určení a vyjednání cílů pomoci poskytované jedinci/rodině za využití dalších činností sociální práce.</a:t>
            </a:r>
          </a:p>
        </p:txBody>
      </p:sp>
    </p:spTree>
    <p:extLst>
      <p:ext uri="{BB962C8B-B14F-4D97-AF65-F5344CB8AC3E}">
        <p14:creationId xmlns:p14="http://schemas.microsoft.com/office/powerpoint/2010/main" val="186956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Cíle sociálního šetření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88757" y="1309404"/>
            <a:ext cx="8667891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accent1"/>
                </a:solidFill>
                <a:latin typeface="Calibri"/>
              </a:rPr>
              <a:t>získání a ověření poznatků o životě klienta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accent1"/>
                </a:solidFill>
                <a:latin typeface="Calibri"/>
              </a:rPr>
              <a:t>zjišťování potřeb klienta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accent1"/>
                </a:solidFill>
                <a:latin typeface="Calibri"/>
              </a:rPr>
              <a:t>zmapování a podpora sociální sítě klienta</a:t>
            </a:r>
          </a:p>
          <a:p>
            <a:pPr lvl="0">
              <a:spcBef>
                <a:spcPct val="20000"/>
              </a:spcBef>
            </a:pPr>
            <a:endParaRPr lang="cs-CZ" sz="2800" dirty="0">
              <a:solidFill>
                <a:schemeClr val="accent1"/>
              </a:solidFill>
              <a:latin typeface="Calibri"/>
            </a:endParaRPr>
          </a:p>
          <a:p>
            <a:pPr lvl="0">
              <a:spcBef>
                <a:spcPct val="20000"/>
              </a:spcBef>
            </a:pPr>
            <a:r>
              <a:rPr lang="cs-CZ" sz="3200" dirty="0">
                <a:solidFill>
                  <a:schemeClr val="accent1"/>
                </a:solidFill>
                <a:latin typeface="Calibri"/>
              </a:rPr>
              <a:t>Zdroje informací využívané sociálním pracovníkem: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1"/>
                </a:solidFill>
                <a:latin typeface="Calibri"/>
              </a:rPr>
              <a:t>klient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1"/>
                </a:solidFill>
                <a:latin typeface="Calibri"/>
              </a:rPr>
              <a:t>nejbližší sociální prostředí klienta – rodina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1"/>
                </a:solidFill>
                <a:latin typeface="Calibri"/>
              </a:rPr>
              <a:t>širší sociální prostředí – příbuzní, sousedi, přátelé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1"/>
                </a:solidFill>
                <a:latin typeface="Calibri"/>
              </a:rPr>
              <a:t>instituce – škola, práce, lékař, soud</a:t>
            </a:r>
            <a:endParaRPr lang="cs-CZ" sz="2400" dirty="0">
              <a:solidFill>
                <a:schemeClr val="accent1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857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Struktura sociálního šetření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08793"/>
            <a:ext cx="4447725" cy="5580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bdélník 2"/>
          <p:cNvSpPr/>
          <p:nvPr/>
        </p:nvSpPr>
        <p:spPr>
          <a:xfrm>
            <a:off x="4922024" y="3861048"/>
            <a:ext cx="41636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</a:rPr>
              <a:t>Převzato </a:t>
            </a:r>
            <a:b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</a:rPr>
            </a:b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</a:rPr>
              <a:t>Metodika sociálního šetření v rámci řízení o příspěvku na péči, Musil L. a spol., VÚPS Brno, 2015</a:t>
            </a:r>
            <a:endParaRPr kumimoji="0" lang="cs-CZ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86380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Průběh sociálního šetření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24589" y="1283368"/>
            <a:ext cx="866789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/>
              <a:t>plán sociálního šetření, příprava na sociální </a:t>
            </a:r>
            <a:r>
              <a:rPr lang="cs-CZ" sz="3200" dirty="0" smtClean="0"/>
              <a:t>šetření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/>
              <a:t>ohlášení termínu sociálního šetření (lze i neohlášeně</a:t>
            </a:r>
            <a:r>
              <a:rPr lang="cs-CZ" sz="32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/>
              <a:t>realizace sociálního </a:t>
            </a:r>
            <a:r>
              <a:rPr lang="cs-CZ" sz="3200" dirty="0" smtClean="0"/>
              <a:t>šetření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/>
              <a:t>písemný záznam ze sociálního šetření, následná případová práce na řešení situace klienta</a:t>
            </a:r>
          </a:p>
        </p:txBody>
      </p:sp>
    </p:spTree>
    <p:extLst>
      <p:ext uri="{BB962C8B-B14F-4D97-AF65-F5344CB8AC3E}">
        <p14:creationId xmlns:p14="http://schemas.microsoft.com/office/powerpoint/2010/main" val="287763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795</Words>
  <Application>Microsoft Office PowerPoint</Application>
  <PresentationFormat>Předvádění na obrazovce (4:3)</PresentationFormat>
  <Paragraphs>162</Paragraphs>
  <Slides>22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prezentace</vt:lpstr>
      <vt:lpstr>Sociální šetření v prostředí obecních úřadů</vt:lpstr>
      <vt:lpstr>Sociální šetření</vt:lpstr>
      <vt:lpstr>Legislativní rámec</vt:lpstr>
      <vt:lpstr>Sociální práce v přirozeném prostředí klientů</vt:lpstr>
      <vt:lpstr>Osoba sociálního pracovníka</vt:lpstr>
      <vt:lpstr>Sociální šetření jako proces</vt:lpstr>
      <vt:lpstr>Cíle sociálního šetření</vt:lpstr>
      <vt:lpstr>Struktura sociálního šetření</vt:lpstr>
      <vt:lpstr>Průběh sociálního šetření</vt:lpstr>
      <vt:lpstr>Průběh realizace sociálního šetření</vt:lpstr>
      <vt:lpstr>Způsoby zjišťování informací</vt:lpstr>
      <vt:lpstr>Principy využívání dalších zdrojů</vt:lpstr>
      <vt:lpstr>Komunikace s klientem</vt:lpstr>
      <vt:lpstr>Komunikace s klientem</vt:lpstr>
      <vt:lpstr>Komunikace s klientem – vedení rozhovoru</vt:lpstr>
      <vt:lpstr>Komunikace s klientem – vedení rozhovoru</vt:lpstr>
      <vt:lpstr>Skupiny klientů s vyšším nárokem na komunikační dovednosti </vt:lpstr>
      <vt:lpstr>Skupiny klientů s vyšším nárokem na komunikační dovednosti </vt:lpstr>
      <vt:lpstr>Náležitosti písemného záznamu ze sociálního šetření</vt:lpstr>
      <vt:lpstr>Principy záznamu ze sociálního šetření</vt:lpstr>
      <vt:lpstr>Cíle záznamu ze sociálního šetření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2017-10-01T20:38:08Z</dcterms:modified>
</cp:coreProperties>
</file>