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470" r:id="rId4"/>
    <p:sldId id="471" r:id="rId5"/>
    <p:sldId id="472" r:id="rId6"/>
    <p:sldId id="469" r:id="rId7"/>
    <p:sldId id="473" r:id="rId8"/>
    <p:sldId id="474" r:id="rId9"/>
    <p:sldId id="331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1469" autoAdjust="0"/>
  </p:normalViewPr>
  <p:slideViewPr>
    <p:cSldViewPr showGuides="1">
      <p:cViewPr varScale="1">
        <p:scale>
          <a:sx n="95" d="100"/>
          <a:sy n="95" d="100"/>
        </p:scale>
        <p:origin x="-2082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75656" y="2708920"/>
            <a:ext cx="7272000" cy="792088"/>
          </a:xfrm>
        </p:spPr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Sociální šetření a legislativa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 smtClean="0"/>
              <a:t>Mgr. Andrea Faltysová, DiS., MBA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vedoucí oddělení koncepce sociální práce a vzdělávání, MPSV</a:t>
            </a:r>
            <a:endParaRPr lang="cs-CZ" sz="2400" dirty="0"/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75656" y="5013176"/>
            <a:ext cx="7272000" cy="540000"/>
          </a:xfrm>
        </p:spPr>
        <p:txBody>
          <a:bodyPr/>
          <a:lstStyle/>
          <a:p>
            <a:r>
              <a:rPr lang="cs-CZ" sz="2400" dirty="0" smtClean="0"/>
              <a:t>Olomouc. 2. 10. 2017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2780928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077072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94116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SOCIÁLNÍ ŠETŘENÍ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896544"/>
          </a:xfrm>
        </p:spPr>
        <p:txBody>
          <a:bodyPr/>
          <a:lstStyle/>
          <a:p>
            <a:r>
              <a:rPr lang="cs-CZ" dirty="0" smtClean="0"/>
              <a:t>Klíčová a </a:t>
            </a:r>
            <a:r>
              <a:rPr lang="cs-CZ" b="1" dirty="0" smtClean="0"/>
              <a:t>nezastupitelná metoda </a:t>
            </a:r>
            <a:r>
              <a:rPr lang="cs-CZ" b="1" dirty="0"/>
              <a:t>profesionální sociální práce </a:t>
            </a:r>
            <a:r>
              <a:rPr lang="cs-CZ" dirty="0" smtClean="0"/>
              <a:t>realizovaná za </a:t>
            </a:r>
            <a:r>
              <a:rPr lang="cs-CZ" dirty="0"/>
              <a:t>účelem seznámení se s přirozeným prostředím jedince/rodiny/členů společné domácnosti a </a:t>
            </a:r>
            <a:r>
              <a:rPr lang="cs-CZ" b="1" dirty="0"/>
              <a:t>získání informací </a:t>
            </a:r>
            <a:r>
              <a:rPr lang="cs-CZ" dirty="0"/>
              <a:t>o jeho/její/jejich </a:t>
            </a:r>
            <a:r>
              <a:rPr lang="cs-CZ" b="1" dirty="0"/>
              <a:t>životní </a:t>
            </a:r>
            <a:r>
              <a:rPr lang="cs-CZ" b="1" dirty="0" smtClean="0"/>
              <a:t>situaci </a:t>
            </a:r>
            <a:r>
              <a:rPr lang="cs-CZ" dirty="0" smtClean="0"/>
              <a:t>za účelem jejího posouzení</a:t>
            </a:r>
          </a:p>
          <a:p>
            <a:r>
              <a:rPr lang="cs-CZ" b="1" dirty="0" smtClean="0"/>
              <a:t>Přirozené prostředí jedince – </a:t>
            </a:r>
            <a:r>
              <a:rPr lang="cs-CZ" dirty="0" smtClean="0"/>
              <a:t>domácnost, případně také místo vzdělávání, výkonu práce, realizace běžné </a:t>
            </a:r>
            <a:r>
              <a:rPr lang="cs-CZ" dirty="0"/>
              <a:t>sociální </a:t>
            </a:r>
            <a:r>
              <a:rPr lang="cs-CZ" dirty="0" smtClean="0"/>
              <a:t>aktivity, dočasné či náhradní </a:t>
            </a:r>
            <a:r>
              <a:rPr lang="cs-CZ" dirty="0"/>
              <a:t>prostředí </a:t>
            </a:r>
            <a:r>
              <a:rPr lang="cs-CZ" dirty="0" smtClean="0"/>
              <a:t>- zdravotnické </a:t>
            </a:r>
            <a:r>
              <a:rPr lang="cs-CZ" dirty="0"/>
              <a:t>či sociální zařízení lůžkového typu </a:t>
            </a:r>
          </a:p>
          <a:p>
            <a:r>
              <a:rPr lang="cs-CZ" b="1" dirty="0" smtClean="0"/>
              <a:t>Východisko </a:t>
            </a:r>
            <a:r>
              <a:rPr lang="cs-CZ" b="1" dirty="0"/>
              <a:t>pro určení a vyjednání cílů </a:t>
            </a:r>
            <a:r>
              <a:rPr lang="cs-CZ" dirty="0"/>
              <a:t>poskytované pomoci ve vztahu k řešení nepříznivé sociální </a:t>
            </a:r>
            <a:r>
              <a:rPr lang="cs-CZ" dirty="0" smtClean="0"/>
              <a:t>události jedince, rodiny </a:t>
            </a:r>
            <a:r>
              <a:rPr lang="cs-CZ" dirty="0"/>
              <a:t>nebo </a:t>
            </a:r>
            <a:r>
              <a:rPr lang="cs-CZ" dirty="0" smtClean="0"/>
              <a:t>členů společné domácnosti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SOCIÁLNÍ ŠETŘENÍ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60851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Informace o </a:t>
            </a:r>
          </a:p>
          <a:p>
            <a:pPr>
              <a:lnSpc>
                <a:spcPct val="200000"/>
              </a:lnSpc>
            </a:pPr>
            <a:r>
              <a:rPr lang="cs-CZ" b="1" dirty="0" smtClean="0"/>
              <a:t>jedinci</a:t>
            </a:r>
            <a:r>
              <a:rPr lang="cs-CZ" b="1" dirty="0"/>
              <a:t>, skupině </a:t>
            </a:r>
            <a:r>
              <a:rPr lang="cs-CZ" b="1" dirty="0" smtClean="0"/>
              <a:t>jedinců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b="1" dirty="0" smtClean="0"/>
              <a:t>povaze fyzického prostředí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b="1" dirty="0" smtClean="0"/>
              <a:t>o </a:t>
            </a:r>
            <a:r>
              <a:rPr lang="cs-CZ" b="1" dirty="0"/>
              <a:t>povaze sociálního </a:t>
            </a:r>
            <a:r>
              <a:rPr lang="cs-CZ" b="1" dirty="0" smtClean="0"/>
              <a:t>prostředí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b="1" dirty="0" smtClean="0"/>
              <a:t>o </a:t>
            </a:r>
            <a:r>
              <a:rPr lang="cs-CZ" b="1" dirty="0"/>
              <a:t>situaci jedince v kontextu uvedených složek </a:t>
            </a:r>
            <a:r>
              <a:rPr lang="cs-CZ" b="1" dirty="0" smtClean="0"/>
              <a:t>prostředí</a:t>
            </a:r>
            <a:endParaRPr lang="cs-CZ" dirty="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5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SOCIÁLNÍ ŠETŘENÍ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Fáze sociálního šetření</a:t>
            </a:r>
          </a:p>
          <a:p>
            <a:pPr>
              <a:lnSpc>
                <a:spcPct val="200000"/>
              </a:lnSpc>
            </a:pPr>
            <a:r>
              <a:rPr lang="cs-CZ" b="1" dirty="0" smtClean="0"/>
              <a:t>Příprava </a:t>
            </a:r>
            <a:r>
              <a:rPr lang="cs-CZ" dirty="0" smtClean="0"/>
              <a:t>– informace, dojednání termínu, představa a příprava na realizaci</a:t>
            </a:r>
          </a:p>
          <a:p>
            <a:pPr>
              <a:lnSpc>
                <a:spcPct val="200000"/>
              </a:lnSpc>
            </a:pPr>
            <a:r>
              <a:rPr lang="cs-CZ" b="1" dirty="0" smtClean="0"/>
              <a:t>Realizace </a:t>
            </a:r>
            <a:r>
              <a:rPr lang="cs-CZ" dirty="0" smtClean="0"/>
              <a:t>– maximum informací, podpora v řešení, seznámení s náležitostmi řízení</a:t>
            </a:r>
          </a:p>
          <a:p>
            <a:pPr>
              <a:lnSpc>
                <a:spcPct val="200000"/>
              </a:lnSpc>
            </a:pPr>
            <a:r>
              <a:rPr lang="cs-CZ" b="1" dirty="0" smtClean="0"/>
              <a:t>Vyhodnocení </a:t>
            </a:r>
            <a:r>
              <a:rPr lang="cs-CZ" dirty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konečné </a:t>
            </a:r>
            <a:r>
              <a:rPr lang="cs-CZ" dirty="0"/>
              <a:t>zhodnocení a </a:t>
            </a:r>
            <a:r>
              <a:rPr lang="cs-CZ" dirty="0" smtClean="0"/>
              <a:t>návrh plánu </a:t>
            </a:r>
            <a:r>
              <a:rPr lang="cs-CZ" dirty="0"/>
              <a:t>další pomoci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SOCIÁLNÍ ŠETŘENÍ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96855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Požadavky na sociálního pracovníka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 smtClean="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předpoklady pro výkon povolání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další vzdělávání</a:t>
            </a:r>
          </a:p>
          <a:p>
            <a:r>
              <a:rPr lang="cs-CZ" dirty="0"/>
              <a:t>fyzickou </a:t>
            </a:r>
            <a:r>
              <a:rPr lang="cs-CZ" dirty="0" smtClean="0"/>
              <a:t>zdatnost, inteligence,</a:t>
            </a:r>
            <a:r>
              <a:rPr lang="cs-CZ" dirty="0"/>
              <a:t> vlastnosti zralé osobnosti, vztah k lidem, prosociální chování, emoční </a:t>
            </a:r>
            <a:r>
              <a:rPr lang="cs-CZ" dirty="0" smtClean="0"/>
              <a:t>inteligence, </a:t>
            </a:r>
            <a:r>
              <a:rPr lang="cs-CZ" dirty="0"/>
              <a:t>životní optimismus, </a:t>
            </a:r>
            <a:r>
              <a:rPr lang="cs-CZ" dirty="0" smtClean="0"/>
              <a:t>přirozená autorita, </a:t>
            </a:r>
            <a:r>
              <a:rPr lang="cs-CZ" dirty="0"/>
              <a:t>vlastní životní zkušenosti, respekt, </a:t>
            </a:r>
            <a:r>
              <a:rPr lang="cs-CZ" dirty="0" smtClean="0"/>
              <a:t>flexibilita, všeobecný </a:t>
            </a:r>
            <a:r>
              <a:rPr lang="cs-CZ" dirty="0"/>
              <a:t>přehled, </a:t>
            </a:r>
            <a:r>
              <a:rPr lang="cs-CZ" dirty="0" smtClean="0"/>
              <a:t>přitažlivost (i názorová, myšlenková), </a:t>
            </a:r>
            <a:r>
              <a:rPr lang="cs-CZ" dirty="0"/>
              <a:t>důvěryhodnost </a:t>
            </a:r>
            <a:r>
              <a:rPr lang="cs-CZ" dirty="0" smtClean="0"/>
              <a:t>, komunikační dovednosti, schopnost </a:t>
            </a:r>
            <a:r>
              <a:rPr lang="cs-CZ" dirty="0"/>
              <a:t>reflektovat adekvátně kontext a citlivě aplikovat hodnoty </a:t>
            </a:r>
            <a:r>
              <a:rPr lang="cs-CZ" dirty="0" smtClean="0"/>
              <a:t>profese.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6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LEGISLATIVA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r>
              <a:rPr lang="cs-CZ" dirty="0" smtClean="0"/>
              <a:t>Zákon č. </a:t>
            </a:r>
            <a:r>
              <a:rPr lang="cs-CZ" dirty="0"/>
              <a:t>108/2006 Sb</a:t>
            </a:r>
            <a:r>
              <a:rPr lang="cs-CZ" dirty="0" smtClean="0"/>
              <a:t>., </a:t>
            </a:r>
            <a:r>
              <a:rPr lang="cs-CZ" dirty="0"/>
              <a:t>o sociálních službách, ve znění pozdějších předpisů </a:t>
            </a:r>
            <a:r>
              <a:rPr lang="cs-CZ" dirty="0" smtClean="0"/>
              <a:t>– příspěvek na péči, řešení </a:t>
            </a:r>
            <a:r>
              <a:rPr lang="cs-CZ" dirty="0"/>
              <a:t>nepříznivé sociální situace klienta a podpory sociálního začlenění </a:t>
            </a:r>
            <a:r>
              <a:rPr lang="cs-CZ" dirty="0" smtClean="0"/>
              <a:t>SP OÚ a KÚ (novela POÚ), činnosti SP, odborná kvalifikace, další vzdělávání;</a:t>
            </a:r>
            <a:endParaRPr lang="cs-CZ" dirty="0"/>
          </a:p>
          <a:p>
            <a:r>
              <a:rPr lang="cs-CZ" dirty="0"/>
              <a:t>z. č. 111/2006 Sb., o pomoci v hmotné nouzi, ve znění pozdějších předpisů </a:t>
            </a:r>
            <a:r>
              <a:rPr lang="cs-CZ" dirty="0" smtClean="0"/>
              <a:t>– pomoc v hmotné nouzi a řešení nepříznivé sociální situace;</a:t>
            </a:r>
          </a:p>
          <a:p>
            <a:r>
              <a:rPr lang="cs-CZ" dirty="0" smtClean="0"/>
              <a:t>zákon </a:t>
            </a:r>
            <a:r>
              <a:rPr lang="cs-CZ" dirty="0"/>
              <a:t>č. 359/1999 Sb., o sociálně právní ochraně </a:t>
            </a:r>
            <a:r>
              <a:rPr lang="cs-CZ" dirty="0" smtClean="0"/>
              <a:t>dětí, </a:t>
            </a:r>
            <a:r>
              <a:rPr lang="cs-CZ" dirty="0"/>
              <a:t>ve znění pozdějších </a:t>
            </a:r>
            <a:r>
              <a:rPr lang="cs-CZ" dirty="0" smtClean="0"/>
              <a:t>předpisů (související </a:t>
            </a:r>
            <a:r>
              <a:rPr lang="cs-CZ" dirty="0"/>
              <a:t>doporučené postupy </a:t>
            </a:r>
            <a:r>
              <a:rPr lang="cs-CZ" dirty="0" smtClean="0"/>
              <a:t>2/2009, 3/2009 a 9/2009);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1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080000"/>
          </a:xfrm>
        </p:spPr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LEGISLATIVA a nelegislativní podpora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endParaRPr lang="cs-CZ" dirty="0"/>
          </a:p>
          <a:p>
            <a:r>
              <a:rPr lang="cs-CZ" dirty="0" smtClean="0"/>
              <a:t>Vyhláška </a:t>
            </a:r>
            <a:r>
              <a:rPr lang="cs-CZ" dirty="0"/>
              <a:t>č. 332/2013 Sb., o vzoru Standardizovaného záznamu sociálního pracovníka  </a:t>
            </a:r>
            <a:endParaRPr lang="cs-CZ" dirty="0" smtClean="0"/>
          </a:p>
          <a:p>
            <a:r>
              <a:rPr lang="cs-CZ" dirty="0" smtClean="0"/>
              <a:t>Vyhláška </a:t>
            </a:r>
            <a:r>
              <a:rPr lang="cs-CZ" dirty="0"/>
              <a:t>č. 55/2011 Sb., o činnostech zdravotnických pracovníků a jiných odborných pracovníků </a:t>
            </a:r>
          </a:p>
          <a:p>
            <a:r>
              <a:rPr lang="cs-CZ" dirty="0"/>
              <a:t>Doporučený postup </a:t>
            </a:r>
            <a:r>
              <a:rPr lang="cs-CZ" dirty="0" smtClean="0"/>
              <a:t>MPSV 1/2012</a:t>
            </a:r>
            <a:endParaRPr lang="cs-CZ" dirty="0"/>
          </a:p>
          <a:p>
            <a:r>
              <a:rPr lang="cs-CZ" dirty="0"/>
              <a:t>Instrukce </a:t>
            </a:r>
            <a:r>
              <a:rPr lang="cs-CZ" dirty="0" smtClean="0"/>
              <a:t>MPSV č. 5/2015 soc. šetření při </a:t>
            </a:r>
            <a:r>
              <a:rPr lang="cs-CZ" dirty="0" err="1" smtClean="0"/>
              <a:t>PnP</a:t>
            </a:r>
            <a:endParaRPr lang="cs-CZ" dirty="0" smtClean="0"/>
          </a:p>
          <a:p>
            <a:r>
              <a:rPr lang="cs-CZ" dirty="0"/>
              <a:t>Instrukce MPSV č. </a:t>
            </a:r>
            <a:r>
              <a:rPr lang="cs-CZ" dirty="0" smtClean="0"/>
              <a:t>13/2016 soc. šetření ve </a:t>
            </a:r>
            <a:r>
              <a:rPr lang="cs-CZ" dirty="0" err="1" smtClean="0"/>
              <a:t>zdr</a:t>
            </a:r>
            <a:r>
              <a:rPr lang="cs-CZ" dirty="0" smtClean="0"/>
              <a:t>. zařízení </a:t>
            </a:r>
            <a:endParaRPr lang="cs-CZ" dirty="0"/>
          </a:p>
          <a:p>
            <a:r>
              <a:rPr lang="cs-CZ" dirty="0" smtClean="0"/>
              <a:t>Instrukce </a:t>
            </a:r>
            <a:r>
              <a:rPr lang="cs-CZ" dirty="0"/>
              <a:t>MPSV č. </a:t>
            </a:r>
            <a:r>
              <a:rPr lang="cs-CZ" dirty="0" smtClean="0"/>
              <a:t>19/2016 standard </a:t>
            </a:r>
            <a:r>
              <a:rPr lang="cs-CZ" dirty="0"/>
              <a:t>minimálního rozsahu sociální práce na Úřadu práce </a:t>
            </a:r>
            <a:r>
              <a:rPr lang="cs-CZ" dirty="0" smtClean="0"/>
              <a:t>ČR </a:t>
            </a:r>
            <a:endParaRPr lang="cs-CZ" dirty="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  <a:p>
            <a:r>
              <a:rPr lang="cs-CZ" dirty="0" smtClean="0"/>
              <a:t>;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7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080000"/>
          </a:xfrm>
        </p:spPr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PŘIPRAVOVANÁ LEGISLATIVA 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endParaRPr lang="cs-CZ" dirty="0"/>
          </a:p>
          <a:p>
            <a:r>
              <a:rPr lang="cs-CZ" dirty="0" smtClean="0"/>
              <a:t>Zákon o sociálním bydlení a prováděcí předpis k výkonu činností sociální práce</a:t>
            </a:r>
          </a:p>
          <a:p>
            <a:r>
              <a:rPr lang="cs-CZ" dirty="0" smtClean="0"/>
              <a:t>Katalog prací a katalog správních činností</a:t>
            </a:r>
            <a:endParaRPr lang="cs-CZ" dirty="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78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</a:t>
            </a: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Vaši pozornost</a:t>
            </a: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454</Words>
  <Application>Microsoft Office PowerPoint</Application>
  <PresentationFormat>Předvádění na obrazovce (4:3)</PresentationFormat>
  <Paragraphs>81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</vt:lpstr>
      <vt:lpstr>Sociální šetření a legislativa</vt:lpstr>
      <vt:lpstr>SOCIÁLNÍ ŠETŘENÍ</vt:lpstr>
      <vt:lpstr>SOCIÁLNÍ ŠETŘENÍ</vt:lpstr>
      <vt:lpstr>SOCIÁLNÍ ŠETŘENÍ</vt:lpstr>
      <vt:lpstr>SOCIÁLNÍ ŠETŘENÍ</vt:lpstr>
      <vt:lpstr>LEGISLATIVA</vt:lpstr>
      <vt:lpstr>LEGISLATIVA a nelegislativní podpora</vt:lpstr>
      <vt:lpstr>PŘIPRAVOVANÁ LEGISLATIVA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2017-10-04T07:42:29Z</dcterms:modified>
</cp:coreProperties>
</file>