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19"/>
  </p:notesMasterIdLst>
  <p:handoutMasterIdLst>
    <p:handoutMasterId r:id="rId20"/>
  </p:handoutMasterIdLst>
  <p:sldIdLst>
    <p:sldId id="466" r:id="rId2"/>
    <p:sldId id="256" r:id="rId3"/>
    <p:sldId id="270" r:id="rId4"/>
    <p:sldId id="424" r:id="rId5"/>
    <p:sldId id="426" r:id="rId6"/>
    <p:sldId id="425" r:id="rId7"/>
    <p:sldId id="459" r:id="rId8"/>
    <p:sldId id="464" r:id="rId9"/>
    <p:sldId id="457" r:id="rId10"/>
    <p:sldId id="465" r:id="rId11"/>
    <p:sldId id="467" r:id="rId12"/>
    <p:sldId id="468" r:id="rId13"/>
    <p:sldId id="469" r:id="rId14"/>
    <p:sldId id="470" r:id="rId15"/>
    <p:sldId id="437" r:id="rId16"/>
    <p:sldId id="462" r:id="rId17"/>
    <p:sldId id="331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81469" autoAdjust="0"/>
  </p:normalViewPr>
  <p:slideViewPr>
    <p:cSldViewPr showGuides="1">
      <p:cViewPr varScale="1">
        <p:scale>
          <a:sx n="95" d="100"/>
          <a:sy n="95" d="100"/>
        </p:scale>
        <p:origin x="-2094" y="-9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322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755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933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840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302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050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511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85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cs/2593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petr.votruba@mpsv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316456" cy="1512168"/>
          </a:xfrm>
        </p:spPr>
        <p:txBody>
          <a:bodyPr/>
          <a:lstStyle/>
          <a:p>
            <a:pPr algn="ctr"/>
            <a:r>
              <a:rPr lang="cs-CZ" sz="2800" dirty="0">
                <a:latin typeface="+mn-lt"/>
              </a:rPr>
              <a:t>Workshop Multidisciplinární a interdisciplinární spolupráce na téma: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467544" y="2996952"/>
            <a:ext cx="8315755" cy="1632648"/>
          </a:xfrm>
        </p:spPr>
        <p:txBody>
          <a:bodyPr/>
          <a:lstStyle/>
          <a:p>
            <a:pPr algn="ctr"/>
            <a:r>
              <a:rPr lang="cs-CZ" b="1" dirty="0"/>
              <a:t>„Příklady dobré praxe spolupráce</a:t>
            </a:r>
          </a:p>
          <a:p>
            <a:pPr algn="ctr"/>
            <a:r>
              <a:rPr lang="cs-CZ" b="1" dirty="0"/>
              <a:t>sociálních pracovníků obecních úřadů a Úřadu práce ČR“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611560" y="4885200"/>
            <a:ext cx="8172440" cy="848056"/>
          </a:xfrm>
        </p:spPr>
        <p:txBody>
          <a:bodyPr/>
          <a:lstStyle/>
          <a:p>
            <a:r>
              <a:rPr lang="cs-CZ" b="1" dirty="0" smtClean="0"/>
              <a:t>Praha, 15. 6. 2017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5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476672"/>
            <a:ext cx="8424000" cy="504056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Metodické řízení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oblastní kancelář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4824536"/>
          </a:xfrm>
        </p:spPr>
        <p:txBody>
          <a:bodyPr/>
          <a:lstStyle/>
          <a:p>
            <a:r>
              <a:rPr lang="cs-CZ" b="1" dirty="0"/>
              <a:t>Olomouc - Jeremenkova 1263/17 </a:t>
            </a:r>
          </a:p>
          <a:p>
            <a:pPr marL="0" indent="0">
              <a:buNone/>
            </a:pPr>
            <a:r>
              <a:rPr lang="cs-CZ" dirty="0" smtClean="0"/>
              <a:t>Metodička </a:t>
            </a:r>
            <a:r>
              <a:rPr lang="cs-CZ" dirty="0"/>
              <a:t>– Bc. Markéta Vychodilová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Právník </a:t>
            </a:r>
            <a:r>
              <a:rPr lang="cs-CZ" dirty="0"/>
              <a:t>– </a:t>
            </a:r>
            <a:r>
              <a:rPr lang="cs-CZ" dirty="0" smtClean="0"/>
              <a:t>Mgr. Michal Novák</a:t>
            </a:r>
            <a:endParaRPr lang="cs-CZ" dirty="0"/>
          </a:p>
          <a:p>
            <a:r>
              <a:rPr lang="cs-CZ" b="1" dirty="0"/>
              <a:t>Praha – Podskalská 19</a:t>
            </a:r>
          </a:p>
          <a:p>
            <a:pPr marL="0" indent="0">
              <a:buNone/>
            </a:pPr>
            <a:r>
              <a:rPr lang="cs-CZ" dirty="0" smtClean="0"/>
              <a:t>Metodička </a:t>
            </a:r>
            <a:r>
              <a:rPr lang="cs-CZ" dirty="0"/>
              <a:t>– </a:t>
            </a:r>
            <a:r>
              <a:rPr lang="cs-CZ" dirty="0" smtClean="0"/>
              <a:t>Mgr. Tereza Filipová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Právnička </a:t>
            </a:r>
            <a:r>
              <a:rPr lang="cs-CZ" dirty="0"/>
              <a:t>– PhDr. Mgr. Jana </a:t>
            </a:r>
            <a:r>
              <a:rPr lang="cs-CZ" dirty="0" smtClean="0"/>
              <a:t>Koláčková</a:t>
            </a:r>
            <a:endParaRPr lang="cs-CZ" dirty="0"/>
          </a:p>
          <a:p>
            <a:r>
              <a:rPr lang="cs-CZ" b="1" dirty="0"/>
              <a:t>Hradec Králové - Habrmanova 154/18</a:t>
            </a:r>
          </a:p>
          <a:p>
            <a:pPr marL="0" indent="0">
              <a:buNone/>
            </a:pPr>
            <a:r>
              <a:rPr lang="cs-CZ" dirty="0" smtClean="0"/>
              <a:t>Metodička </a:t>
            </a:r>
            <a:r>
              <a:rPr lang="cs-CZ" dirty="0"/>
              <a:t>– Mgr. Eva </a:t>
            </a:r>
            <a:r>
              <a:rPr lang="cs-CZ" dirty="0" err="1" smtClean="0"/>
              <a:t>Capicarová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Druhá pozice </a:t>
            </a:r>
            <a:r>
              <a:rPr lang="cs-CZ" dirty="0"/>
              <a:t>zatím </a:t>
            </a:r>
            <a:r>
              <a:rPr lang="cs-CZ" dirty="0" smtClean="0"/>
              <a:t>neobsazena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4869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Měsíční porady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dirty="0" smtClean="0"/>
              <a:t>Probíhají v Praze, Hradci Králové a Olomouci</a:t>
            </a:r>
          </a:p>
          <a:p>
            <a:r>
              <a:rPr lang="cs-CZ" dirty="0" smtClean="0"/>
              <a:t>Bližší </a:t>
            </a:r>
            <a:r>
              <a:rPr lang="cs-CZ" dirty="0"/>
              <a:t>informace o oblastních kancelářích </a:t>
            </a:r>
            <a:r>
              <a:rPr lang="cs-CZ" dirty="0" smtClean="0"/>
              <a:t>zveřejněny </a:t>
            </a:r>
            <a:r>
              <a:rPr lang="cs-CZ" dirty="0"/>
              <a:t>na webu MPSV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://www.mpsv.cz/cs/25939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en-US" dirty="0" smtClean="0"/>
              <a:t>+</a:t>
            </a:r>
            <a:r>
              <a:rPr lang="cs-CZ" dirty="0" smtClean="0"/>
              <a:t>kontakty)</a:t>
            </a:r>
            <a:endParaRPr lang="cs-CZ" dirty="0"/>
          </a:p>
          <a:p>
            <a:r>
              <a:rPr lang="cs-CZ" dirty="0" smtClean="0"/>
              <a:t>Na </a:t>
            </a:r>
            <a:r>
              <a:rPr lang="cs-CZ" dirty="0"/>
              <a:t>měsíčních poradách </a:t>
            </a:r>
            <a:r>
              <a:rPr lang="cs-CZ" dirty="0" smtClean="0"/>
              <a:t>dochází </a:t>
            </a:r>
            <a:r>
              <a:rPr lang="cs-CZ" dirty="0"/>
              <a:t>k hodnocení výkonu SP na úrovni obce – podklady pro </a:t>
            </a:r>
            <a:r>
              <a:rPr lang="cs-CZ" dirty="0" smtClean="0"/>
              <a:t>publikace, </a:t>
            </a:r>
            <a:r>
              <a:rPr lang="cs-CZ" dirty="0"/>
              <a:t>workshopy </a:t>
            </a:r>
            <a:r>
              <a:rPr lang="cs-CZ" dirty="0" smtClean="0"/>
              <a:t>projektu</a:t>
            </a:r>
          </a:p>
          <a:p>
            <a:r>
              <a:rPr lang="cs-CZ" dirty="0" smtClean="0"/>
              <a:t>Nabízíme možnost účastnit se měsíčních porad sociálním pracovníků z veřejné správy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40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SLEDOVÁNÍ POPTÁVKY KLIENTA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635216"/>
          </a:xfrm>
        </p:spPr>
        <p:txBody>
          <a:bodyPr/>
          <a:lstStyle/>
          <a:p>
            <a:r>
              <a:rPr lang="cs-CZ" dirty="0"/>
              <a:t>HK požaduje aby:</a:t>
            </a:r>
          </a:p>
          <a:p>
            <a:pPr algn="just"/>
            <a:r>
              <a:rPr lang="cs-CZ" dirty="0"/>
              <a:t>součástí KA "Součinnost s projektem MPSV", v rámci poskytování informací pro evaluaci projektu a případně v rámci spolupráce při analýze úspěšnosti projektu, bylo poskytování informací o tom, jaká část poptávky klientů po sociální práci je </a:t>
            </a:r>
            <a:r>
              <a:rPr lang="cs-CZ" b="1" dirty="0"/>
              <a:t>primární, tedy způsobená novou problematickou životní situací klienta</a:t>
            </a:r>
            <a:r>
              <a:rPr lang="cs-CZ" dirty="0"/>
              <a:t>, a jaká část je vyvolána </a:t>
            </a:r>
            <a:r>
              <a:rPr lang="cs-CZ" b="1" dirty="0"/>
              <a:t>neschopností systému veřejných služeb </a:t>
            </a:r>
            <a:r>
              <a:rPr lang="cs-CZ" dirty="0"/>
              <a:t>pro klienta něco udělat, nebo to udělat správně. </a:t>
            </a:r>
          </a:p>
          <a:p>
            <a:pPr algn="just"/>
            <a:r>
              <a:rPr lang="cs-CZ" dirty="0"/>
              <a:t>součástí pracovní náplně nových SP byl </a:t>
            </a:r>
            <a:r>
              <a:rPr lang="cs-CZ" b="1" dirty="0"/>
              <a:t>sběr informací </a:t>
            </a:r>
            <a:r>
              <a:rPr lang="cs-CZ" dirty="0"/>
              <a:t>uvedených v předchozím bodě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764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SLEDOVÁNÍ POPTÁVKY KLIENTA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Cílem sledování a rozlišování tzv. dobré a špatné poptávky klienta je snaha zamezit opakování věcí, které nefungují a na základě zjištěných poznatků měnit a nastavovat lépe fungující procesy. </a:t>
            </a:r>
          </a:p>
          <a:p>
            <a:pPr algn="just"/>
            <a:r>
              <a:rPr lang="cs-CZ" dirty="0"/>
              <a:t>Obecně by se mělo v projektech a nastavených procesech sledovat, když opakovaně něco kvůli něčemu jinému selže, vyhodnotit opakující se vzor, který způsobuje nežádoucí prodloužení problému nebo selhání žádoucího řešení problému a změnit ho. </a:t>
            </a:r>
          </a:p>
          <a:p>
            <a:pPr algn="just"/>
            <a:r>
              <a:rPr lang="cs-CZ" dirty="0"/>
              <a:t>Chceme definovat, co funguje a co ne a čím by to mohlo být odstraněno.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344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Typové 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96752"/>
            <a:ext cx="8064000" cy="5661248"/>
          </a:xfrm>
        </p:spPr>
        <p:txBody>
          <a:bodyPr/>
          <a:lstStyle/>
          <a:p>
            <a:pPr algn="just"/>
            <a:r>
              <a:rPr lang="cs-CZ" b="1" u="sng" dirty="0" smtClean="0"/>
              <a:t>Terénní </a:t>
            </a:r>
            <a:r>
              <a:rPr lang="cs-CZ" b="1" u="sng" dirty="0"/>
              <a:t>SP </a:t>
            </a:r>
            <a:r>
              <a:rPr lang="cs-CZ" dirty="0"/>
              <a:t>se zaměřuje na </a:t>
            </a:r>
            <a:r>
              <a:rPr lang="cs-CZ" b="1" dirty="0"/>
              <a:t>práci s osobami ohroženými sociálním vyloučením </a:t>
            </a:r>
            <a:r>
              <a:rPr lang="cs-CZ" dirty="0"/>
              <a:t>a výskytem sociálně patologických jevů </a:t>
            </a:r>
            <a:r>
              <a:rPr lang="cs-CZ" b="1" dirty="0"/>
              <a:t>v jejich přirozeném sociálním prostředí</a:t>
            </a:r>
            <a:r>
              <a:rPr lang="cs-CZ" dirty="0"/>
              <a:t> (v terénu), tedy zejména na osoby bez přístřeší, osoby ohrožené závislostí na návykových látkách, osoby dlouhodobě nezaměstnané, oběti trestné činnosti aj. </a:t>
            </a:r>
            <a:r>
              <a:rPr lang="cs-CZ" dirty="0" smtClean="0"/>
              <a:t>Mapuje </a:t>
            </a:r>
            <a:r>
              <a:rPr lang="cs-CZ" dirty="0"/>
              <a:t>sociálně vyloučené lokality a situaci v nich. </a:t>
            </a:r>
            <a:endParaRPr lang="cs-CZ" dirty="0" smtClean="0"/>
          </a:p>
          <a:p>
            <a:pPr algn="just"/>
            <a:r>
              <a:rPr lang="cs-CZ" b="1" u="sng" dirty="0"/>
              <a:t>Případový SP </a:t>
            </a:r>
            <a:r>
              <a:rPr lang="cs-CZ" dirty="0"/>
              <a:t>se zaměřuje na </a:t>
            </a:r>
            <a:r>
              <a:rPr lang="cs-CZ" b="1" dirty="0"/>
              <a:t>práci s klienty, kteří potřebují dlouhodobou péči, osoby se zdravotním postižením či duševním onemocněním </a:t>
            </a:r>
            <a:r>
              <a:rPr lang="cs-CZ" dirty="0"/>
              <a:t>a spolupráci s nimi a jejich blízkými. Vyhledává a navazuje kontakt s klienty v jejich přirozeném sociálním </a:t>
            </a:r>
            <a:r>
              <a:rPr lang="cs-CZ" dirty="0" smtClean="0"/>
              <a:t>prostředí. Cílem </a:t>
            </a:r>
            <a:r>
              <a:rPr lang="cs-CZ" dirty="0"/>
              <a:t>je udržení klienta v jeho domácím prostředí a zapojení rodiny a jeho blízké.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994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Plánované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marL="0" lvl="0" indent="0">
              <a:buNone/>
            </a:pPr>
            <a:r>
              <a:rPr lang="cs-CZ" dirty="0"/>
              <a:t>Zahraniční cesty pro RT a obce:</a:t>
            </a:r>
          </a:p>
          <a:p>
            <a:pPr marL="0" lvl="0" indent="0">
              <a:buNone/>
            </a:pPr>
            <a:r>
              <a:rPr lang="cs-CZ" dirty="0"/>
              <a:t>Slovensko – 10.-12.10.2017</a:t>
            </a:r>
          </a:p>
          <a:p>
            <a:pPr marL="0" lvl="0" indent="0">
              <a:buNone/>
            </a:pPr>
            <a:r>
              <a:rPr lang="cs-CZ" dirty="0"/>
              <a:t>Německo, Rakousko, Polsko</a:t>
            </a:r>
            <a:endParaRPr lang="cs-CZ" sz="800" dirty="0"/>
          </a:p>
          <a:p>
            <a:pPr marL="0" indent="0" algn="just">
              <a:buNone/>
            </a:pPr>
            <a:r>
              <a:rPr lang="cs-CZ" dirty="0" smtClean="0"/>
              <a:t>Plánováno 6 workshopů určených </a:t>
            </a:r>
            <a:r>
              <a:rPr lang="cs-CZ" dirty="0"/>
              <a:t>pro pracovníky obecních úřadů, ÚP a </a:t>
            </a:r>
            <a:r>
              <a:rPr lang="cs-CZ" dirty="0" smtClean="0"/>
              <a:t>KÚ:</a:t>
            </a:r>
            <a:endParaRPr lang="cs-CZ" dirty="0"/>
          </a:p>
          <a:p>
            <a:r>
              <a:rPr lang="cs-CZ" dirty="0" smtClean="0"/>
              <a:t>Sociální šetření – 2. října 2017, Olomouc</a:t>
            </a:r>
          </a:p>
          <a:p>
            <a:pPr lvl="0"/>
            <a:r>
              <a:rPr lang="cs-CZ" dirty="0"/>
              <a:t>Sociální práce x </a:t>
            </a:r>
            <a:r>
              <a:rPr lang="cs-CZ" dirty="0" smtClean="0"/>
              <a:t>veřejné opatrovnictví – leden 2018, HK</a:t>
            </a:r>
            <a:endParaRPr lang="cs-CZ" dirty="0"/>
          </a:p>
          <a:p>
            <a:r>
              <a:rPr lang="cs-CZ" dirty="0" smtClean="0"/>
              <a:t>Multidisciplinární a interdisciplinární spolupráce</a:t>
            </a:r>
          </a:p>
          <a:p>
            <a:r>
              <a:rPr lang="cs-CZ" dirty="0" smtClean="0"/>
              <a:t>Dokumentace sociálního pracovníka</a:t>
            </a:r>
          </a:p>
          <a:p>
            <a:pPr marL="0" indent="0">
              <a:buNone/>
            </a:pPr>
            <a:r>
              <a:rPr lang="cs-CZ" dirty="0"/>
              <a:t>Závěrečná konference - září </a:t>
            </a:r>
            <a:r>
              <a:rPr lang="cs-CZ" dirty="0" smtClean="0"/>
              <a:t>2019, Praha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328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výstupy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Příručka </a:t>
            </a:r>
            <a:r>
              <a:rPr lang="cs-CZ" dirty="0"/>
              <a:t>praxe sociální práce v obci</a:t>
            </a:r>
          </a:p>
          <a:p>
            <a:r>
              <a:rPr lang="cs-CZ" dirty="0" smtClean="0"/>
              <a:t>Podklad </a:t>
            </a:r>
            <a:r>
              <a:rPr lang="cs-CZ" dirty="0"/>
              <a:t>pro stanovení minimálního standardu sociální práce v obci</a:t>
            </a:r>
          </a:p>
          <a:p>
            <a:r>
              <a:rPr lang="cs-CZ" dirty="0" smtClean="0"/>
              <a:t>Modelový </a:t>
            </a:r>
            <a:r>
              <a:rPr lang="cs-CZ" dirty="0"/>
              <a:t>návrh typových pozic sociálních pracovníků obcí</a:t>
            </a:r>
          </a:p>
          <a:p>
            <a:pPr algn="just"/>
            <a:r>
              <a:rPr lang="cs-CZ" dirty="0" smtClean="0"/>
              <a:t>Modelový </a:t>
            </a:r>
            <a:r>
              <a:rPr lang="cs-CZ" dirty="0"/>
              <a:t>návrh vzdělávacího programu pro sociální pracovníky obcí</a:t>
            </a:r>
          </a:p>
          <a:p>
            <a:r>
              <a:rPr lang="cs-CZ" dirty="0" smtClean="0"/>
              <a:t>Zpravodaj </a:t>
            </a:r>
            <a:r>
              <a:rPr lang="cs-CZ" dirty="0"/>
              <a:t>sociální práce v obci</a:t>
            </a:r>
          </a:p>
          <a:p>
            <a:r>
              <a:rPr lang="cs-CZ" dirty="0" smtClean="0"/>
              <a:t>Závěrečná </a:t>
            </a:r>
            <a:r>
              <a:rPr lang="cs-CZ" dirty="0"/>
              <a:t>hodnotící zpráva projektu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627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620688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Děkuji </a:t>
            </a:r>
            <a:r>
              <a:rPr lang="cs-CZ" altLang="cs-CZ" sz="3600" dirty="0">
                <a:solidFill>
                  <a:srgbClr val="14407E"/>
                </a:solidFill>
                <a:cs typeface="Times New Roman" pitchFamily="18" charset="0"/>
              </a:rPr>
              <a:t>za pozornost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2000" dirty="0">
                <a:solidFill>
                  <a:srgbClr val="14407E"/>
                </a:solidFill>
                <a:cs typeface="Times New Roman" pitchFamily="18" charset="0"/>
                <a:hlinkClick r:id="rId3"/>
              </a:rPr>
              <a:t>p</a:t>
            </a:r>
            <a:r>
              <a:rPr lang="cs-CZ" altLang="cs-CZ" sz="2000" dirty="0" smtClean="0">
                <a:solidFill>
                  <a:srgbClr val="14407E"/>
                </a:solidFill>
                <a:cs typeface="Times New Roman" pitchFamily="18" charset="0"/>
                <a:hlinkClick r:id="rId3"/>
              </a:rPr>
              <a:t>etr.votruba@mpsv.cz</a:t>
            </a: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  <a:spcAft>
                <a:spcPts val="1200"/>
              </a:spcAft>
            </a:pPr>
            <a:r>
              <a:rPr lang="cs-CZ" sz="2800" kern="1200" cap="none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Prezentace </a:t>
            </a: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projektu </a:t>
            </a:r>
            <a:r>
              <a:rPr lang="cs-CZ" sz="2800" kern="1200" cap="none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Systémová podpora sociální práce v </a:t>
            </a: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obcích</a:t>
            </a:r>
            <a: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2400" dirty="0" smtClean="0"/>
              <a:t>Bc. Petr Votruba, koordinátor projektu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Odbor </a:t>
            </a:r>
            <a:r>
              <a:rPr lang="cs-CZ" sz="2400" dirty="0"/>
              <a:t>sociálních služeb, sociální práce a sociálního </a:t>
            </a:r>
            <a:r>
              <a:rPr lang="cs-CZ" sz="2400" dirty="0" smtClean="0"/>
              <a:t>bydlení, MPSV</a:t>
            </a:r>
            <a:endParaRPr lang="cs-CZ" sz="2400" dirty="0"/>
          </a:p>
          <a:p>
            <a:pPr>
              <a:spcBef>
                <a:spcPts val="600"/>
              </a:spcBef>
            </a:pP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15. června 2017, Praha</a:t>
            </a:r>
            <a:endParaRPr lang="cs-CZ" sz="24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/>
              <a:t>Hlavní témata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0851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b="1" dirty="0" smtClean="0"/>
              <a:t>Systémová </a:t>
            </a:r>
            <a:r>
              <a:rPr lang="cs-CZ" b="1" dirty="0"/>
              <a:t>podpora sociální práce v obcích</a:t>
            </a:r>
            <a:r>
              <a:rPr lang="cs-CZ" dirty="0"/>
              <a:t> 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Zaměření projektu – co chceme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aktivity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co pro to děláme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Spolupráce MPSV a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obcí - nechceme to dělat od stolu, tak jsme zapojili obce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Přehled zapojených obcí a oblastní kanceláře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Hlavní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výstupy 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 reformě v roce 2011 se přestaly administrovat sociální dávky na obecních úřadech. </a:t>
            </a:r>
          </a:p>
          <a:p>
            <a:pPr algn="just"/>
            <a:r>
              <a:rPr lang="cs-CZ" dirty="0"/>
              <a:t>Velká část původních pracovníků přešla na Úřad práce</a:t>
            </a:r>
          </a:p>
          <a:p>
            <a:pPr algn="just"/>
            <a:r>
              <a:rPr lang="cs-CZ" dirty="0"/>
              <a:t>Od té doby se značně roztříštila praxe a faktický rozsah sociální práce v obcích. </a:t>
            </a:r>
          </a:p>
          <a:p>
            <a:pPr algn="just"/>
            <a:r>
              <a:rPr lang="cs-CZ" dirty="0"/>
              <a:t>Nedostatečné personální kapacity a kumulace více  pozic u sociálních pracovníků v obcích limitují objem jejich práce zejména v klientské oblasti (např. podíl preventivních aktivit včetně depistážní činnosti.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Hlavním cílem projektu je koordinace a ověření metodické role MPSV k výkonu sociální práce v obcích v rámci přenesené působnosti. </a:t>
            </a:r>
            <a:endParaRPr lang="cs-CZ" dirty="0" smtClean="0"/>
          </a:p>
          <a:p>
            <a:pPr algn="just"/>
            <a:r>
              <a:rPr lang="cs-CZ" dirty="0" smtClean="0"/>
              <a:t>Cílem </a:t>
            </a:r>
            <a:r>
              <a:rPr lang="cs-CZ" dirty="0"/>
              <a:t>je upřesnění role sociálního pracovníka v </a:t>
            </a:r>
            <a:r>
              <a:rPr lang="cs-CZ" dirty="0" smtClean="0"/>
              <a:t>obcích a </a:t>
            </a:r>
            <a:r>
              <a:rPr lang="cs-CZ" dirty="0" smtClean="0"/>
              <a:t>ukotvení </a:t>
            </a:r>
            <a:r>
              <a:rPr lang="cs-CZ" dirty="0" smtClean="0"/>
              <a:t>jeho činností vycházející ze současné praxe</a:t>
            </a:r>
          </a:p>
          <a:p>
            <a:pPr algn="just"/>
            <a:r>
              <a:rPr lang="cs-CZ" dirty="0" smtClean="0"/>
              <a:t>Ověření </a:t>
            </a:r>
            <a:r>
              <a:rPr lang="cs-CZ" dirty="0"/>
              <a:t>typových </a:t>
            </a:r>
            <a:r>
              <a:rPr lang="cs-CZ" dirty="0" smtClean="0"/>
              <a:t>pozic terénní a případový sociální pracovník na obci a posílení práce v terénu</a:t>
            </a:r>
          </a:p>
          <a:p>
            <a:pPr algn="just"/>
            <a:r>
              <a:rPr lang="cs-CZ" dirty="0"/>
              <a:t>Zmapování </a:t>
            </a:r>
            <a:r>
              <a:rPr lang="cs-CZ" dirty="0" smtClean="0"/>
              <a:t>vzdělávacích </a:t>
            </a:r>
            <a:r>
              <a:rPr lang="cs-CZ" dirty="0"/>
              <a:t>potřeb </a:t>
            </a:r>
            <a:r>
              <a:rPr lang="cs-CZ" dirty="0" smtClean="0"/>
              <a:t>SP a vytvoření </a:t>
            </a:r>
            <a:r>
              <a:rPr lang="cs-CZ" dirty="0"/>
              <a:t>vzdělávacího </a:t>
            </a:r>
            <a:r>
              <a:rPr lang="cs-CZ" dirty="0" smtClean="0"/>
              <a:t>programu se zaměřením na praxi</a:t>
            </a:r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2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</a:t>
            </a:r>
            <a:r>
              <a:rPr lang="cs-CZ" dirty="0"/>
              <a:t>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Rok 2015 byl prvním rokem aplikace dotačního titulu (příspěvku) na výkon sociální práce (vyjma sociálně-právní ochrany dětí) v přenesené působnosti. </a:t>
            </a:r>
          </a:p>
          <a:p>
            <a:pPr algn="just"/>
            <a:r>
              <a:rPr lang="cs-CZ" dirty="0"/>
              <a:t>Projekt pomůže specifikovat činnosti, na které a za jakých podmínek bude dotace poskytována v dalších letech. </a:t>
            </a:r>
          </a:p>
          <a:p>
            <a:pPr algn="just"/>
            <a:r>
              <a:rPr lang="cs-CZ" dirty="0"/>
              <a:t>Přispěje i k aktualizaci stanovení optimálního počtu soc. pracovníků v obcích.</a:t>
            </a:r>
          </a:p>
          <a:p>
            <a:pPr algn="just"/>
            <a:r>
              <a:rPr lang="cs-CZ" dirty="0"/>
              <a:t>MPSV na výstupy naváže při nastavování schémat financování soc. práce v obcích i odpovídajícího legislativního prostředí a metodické činnosti.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8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Spolupráce MPSV a obcí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45304"/>
            <a:ext cx="8064000" cy="4320000"/>
          </a:xfrm>
        </p:spPr>
        <p:txBody>
          <a:bodyPr/>
          <a:lstStyle/>
          <a:p>
            <a:pPr algn="just"/>
            <a:r>
              <a:rPr lang="cs-CZ" dirty="0"/>
              <a:t>Systémový projekt MPSV získává podklady </a:t>
            </a:r>
            <a:r>
              <a:rPr lang="cs-CZ" dirty="0" smtClean="0"/>
              <a:t>                 ze </a:t>
            </a:r>
            <a:r>
              <a:rPr lang="cs-CZ" dirty="0"/>
              <a:t>současné praxe na obcích</a:t>
            </a:r>
            <a:endParaRPr lang="en-US" dirty="0"/>
          </a:p>
          <a:p>
            <a:pPr algn="just"/>
            <a:r>
              <a:rPr lang="cs-CZ" dirty="0"/>
              <a:t>15 samostatných projektů </a:t>
            </a:r>
            <a:r>
              <a:rPr lang="cs-CZ" dirty="0" smtClean="0"/>
              <a:t>obcí</a:t>
            </a:r>
          </a:p>
          <a:p>
            <a:pPr algn="just"/>
            <a:r>
              <a:rPr lang="cs-CZ" dirty="0" smtClean="0"/>
              <a:t>2 – 4 nově vytvořených míst pro sociální pracovníky</a:t>
            </a:r>
            <a:endParaRPr lang="en-US" dirty="0"/>
          </a:p>
          <a:p>
            <a:pPr algn="just"/>
            <a:r>
              <a:rPr lang="en-US" dirty="0"/>
              <a:t>O</a:t>
            </a:r>
            <a:r>
              <a:rPr lang="cs-CZ" dirty="0" err="1"/>
              <a:t>bce</a:t>
            </a:r>
            <a:r>
              <a:rPr lang="en-US" dirty="0"/>
              <a:t> </a:t>
            </a:r>
            <a:r>
              <a:rPr lang="cs-CZ" dirty="0"/>
              <a:t>rozděleny do tří územních oblastí: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Kladno, Litvínov, Lovosice, Most, Písek (Praha)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Havlíčkův Brod, Hradec Králové, Chrudim, Jilemnice, Kolín (Hradec </a:t>
            </a:r>
            <a:r>
              <a:rPr lang="cs-CZ" dirty="0" smtClean="0"/>
              <a:t>Králové)</a:t>
            </a:r>
            <a:endParaRPr lang="cs-CZ" dirty="0"/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Bučovice, Hodonín, Holešov, Moravský </a:t>
            </a:r>
            <a:r>
              <a:rPr lang="cs-CZ" dirty="0" smtClean="0"/>
              <a:t>Beroun, </a:t>
            </a:r>
            <a:r>
              <a:rPr lang="cs-CZ" dirty="0"/>
              <a:t>Valašské Meziříčí (Olomouc)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780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s obcemi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456" cy="4707224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/>
              <a:t>Každá obec řeší vlastní specifické problémy na území:</a:t>
            </a:r>
          </a:p>
          <a:p>
            <a:pPr algn="just"/>
            <a:r>
              <a:rPr lang="cs-CZ" dirty="0" smtClean="0"/>
              <a:t>Zlepšení situace v sociálně vyloučených lokalitách</a:t>
            </a:r>
          </a:p>
          <a:p>
            <a:pPr algn="just"/>
            <a:r>
              <a:rPr lang="cs-CZ" dirty="0" smtClean="0"/>
              <a:t>Velký počet ubytoven a osob žijících v nestandardním bydlení, s tím spojená problematika bezdomovectví</a:t>
            </a:r>
          </a:p>
          <a:p>
            <a:pPr algn="just"/>
            <a:r>
              <a:rPr lang="cs-CZ" dirty="0" smtClean="0"/>
              <a:t>Zlepšení dostupnosti sociální práce a sociálních služeb pro seniory a osoby se zdravotním  postižením</a:t>
            </a:r>
          </a:p>
          <a:p>
            <a:pPr algn="just"/>
            <a:r>
              <a:rPr lang="cs-CZ" dirty="0"/>
              <a:t>S</a:t>
            </a:r>
            <a:r>
              <a:rPr lang="cs-CZ" dirty="0" smtClean="0"/>
              <a:t>polupráce s obcemi II. </a:t>
            </a:r>
            <a:r>
              <a:rPr lang="cs-CZ" dirty="0"/>
              <a:t>a</a:t>
            </a:r>
            <a:r>
              <a:rPr lang="cs-CZ" dirty="0" smtClean="0"/>
              <a:t> I. typu na území celého ORP</a:t>
            </a:r>
          </a:p>
          <a:p>
            <a:pPr algn="just"/>
            <a:r>
              <a:rPr lang="cs-CZ" dirty="0" smtClean="0"/>
              <a:t>Zavedení nebo zlepšení multidisciplinární spolupráce     s ostatními zainteresovanými subjekty</a:t>
            </a:r>
          </a:p>
          <a:p>
            <a:pPr algn="just"/>
            <a:r>
              <a:rPr lang="cs-CZ" dirty="0" smtClean="0"/>
              <a:t>Posílení terénní sociální práce a případové práce             s klientem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102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Spolupráce s obcemi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4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Ověření dvou typových pozic </a:t>
            </a:r>
            <a:r>
              <a:rPr lang="cs-CZ" dirty="0"/>
              <a:t>v praxi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Účast </a:t>
            </a:r>
            <a:r>
              <a:rPr lang="cs-CZ" dirty="0"/>
              <a:t>na měsíčních </a:t>
            </a:r>
            <a:r>
              <a:rPr lang="cs-CZ" dirty="0" smtClean="0"/>
              <a:t>poradách – předávání informací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Články </a:t>
            </a:r>
            <a:r>
              <a:rPr lang="cs-CZ" dirty="0"/>
              <a:t>do Zpravodaje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Aktivní </a:t>
            </a:r>
            <a:r>
              <a:rPr lang="cs-CZ" dirty="0"/>
              <a:t>účast na workshopech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Zprávy ze 4 zahraničních cest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Podklady </a:t>
            </a:r>
            <a:r>
              <a:rPr lang="cs-CZ" dirty="0"/>
              <a:t>k dokumentaci </a:t>
            </a:r>
            <a:r>
              <a:rPr lang="cs-CZ" dirty="0" smtClean="0"/>
              <a:t>sociálního pracovníka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Podklady k sociálnímu šetření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Podklady ke vzdělávání a supervizím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Podklady </a:t>
            </a:r>
            <a:r>
              <a:rPr lang="cs-CZ" dirty="0"/>
              <a:t>k efektivitě výkonu </a:t>
            </a:r>
            <a:r>
              <a:rPr lang="cs-CZ" dirty="0" smtClean="0"/>
              <a:t>sociální práce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Informace a podklady </a:t>
            </a:r>
            <a:r>
              <a:rPr lang="cs-CZ" dirty="0"/>
              <a:t>k </a:t>
            </a:r>
            <a:r>
              <a:rPr lang="cs-CZ" dirty="0" smtClean="0"/>
              <a:t>evaluaci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8739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894</Words>
  <Application>Microsoft Office PowerPoint</Application>
  <PresentationFormat>Předvádění na obrazovce (4:3)</PresentationFormat>
  <Paragraphs>143</Paragraphs>
  <Slides>17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prezentace</vt:lpstr>
      <vt:lpstr>Workshop Multidisciplinární a interdisciplinární spolupráce na téma: </vt:lpstr>
      <vt:lpstr>Prezentace projektu Systémová podpora sociální práce v obcích  </vt:lpstr>
      <vt:lpstr>Hlavní témata</vt:lpstr>
      <vt:lpstr>Zaměření projektu</vt:lpstr>
      <vt:lpstr>Zaměření projektu</vt:lpstr>
      <vt:lpstr>zaměření projektu</vt:lpstr>
      <vt:lpstr> Spolupráce MPSV a obcí </vt:lpstr>
      <vt:lpstr>Spolupráce s obcemi</vt:lpstr>
      <vt:lpstr>Spolupráce s obcemi</vt:lpstr>
      <vt:lpstr> Metodické řízení – oblastní kancelář  </vt:lpstr>
      <vt:lpstr>Měsíční porady projektu</vt:lpstr>
      <vt:lpstr>SLEDOVÁNÍ POPTÁVKY KLIENTA</vt:lpstr>
      <vt:lpstr>SLEDOVÁNÍ POPTÁVKY KLIENTA</vt:lpstr>
      <vt:lpstr> Typové pozice</vt:lpstr>
      <vt:lpstr>Plánované akce</vt:lpstr>
      <vt:lpstr>Hlavní výstupy projektu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2017-06-19T12:15:30Z</dcterms:modified>
</cp:coreProperties>
</file>