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bookmarkIdSeed="2">
  <p:sldMasterIdLst>
    <p:sldMasterId id="2147483671" r:id="rId1"/>
  </p:sldMasterIdLst>
  <p:notesMasterIdLst>
    <p:notesMasterId r:id="rId14"/>
  </p:notesMasterIdLst>
  <p:handoutMasterIdLst>
    <p:handoutMasterId r:id="rId15"/>
  </p:handoutMasterIdLst>
  <p:sldIdLst>
    <p:sldId id="466" r:id="rId2"/>
    <p:sldId id="256" r:id="rId3"/>
    <p:sldId id="270" r:id="rId4"/>
    <p:sldId id="424" r:id="rId5"/>
    <p:sldId id="426" r:id="rId6"/>
    <p:sldId id="425" r:id="rId7"/>
    <p:sldId id="459" r:id="rId8"/>
    <p:sldId id="464" r:id="rId9"/>
    <p:sldId id="468" r:id="rId10"/>
    <p:sldId id="457" r:id="rId11"/>
    <p:sldId id="467" r:id="rId12"/>
    <p:sldId id="331" r:id="rId13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9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84" autoAdjust="0"/>
    <p:restoredTop sz="81469" autoAdjust="0"/>
  </p:normalViewPr>
  <p:slideViewPr>
    <p:cSldViewPr showGuides="1">
      <p:cViewPr varScale="1">
        <p:scale>
          <a:sx n="95" d="100"/>
          <a:sy n="95" d="100"/>
        </p:scale>
        <p:origin x="-2094" y="-90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231" cy="496652"/>
          </a:xfrm>
          <a:prstGeom prst="rect">
            <a:avLst/>
          </a:prstGeom>
        </p:spPr>
        <p:txBody>
          <a:bodyPr vert="horz" lIns="92428" tIns="46214" rIns="92428" bIns="46214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837" y="1"/>
            <a:ext cx="2945231" cy="496652"/>
          </a:xfrm>
          <a:prstGeom prst="rect">
            <a:avLst/>
          </a:prstGeom>
        </p:spPr>
        <p:txBody>
          <a:bodyPr vert="horz" lIns="92428" tIns="46214" rIns="92428" bIns="46214" rtlCol="0"/>
          <a:lstStyle>
            <a:lvl1pPr algn="r">
              <a:defRPr sz="1200"/>
            </a:lvl1pPr>
          </a:lstStyle>
          <a:p>
            <a:fld id="{F5A55B2B-CFB6-464F-A28B-D5EC47C9D70B}" type="datetimeFigureOut">
              <a:rPr lang="cs-CZ" smtClean="0"/>
              <a:pPr/>
              <a:t>4.10.2017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385"/>
            <a:ext cx="2945231" cy="496652"/>
          </a:xfrm>
          <a:prstGeom prst="rect">
            <a:avLst/>
          </a:prstGeom>
        </p:spPr>
        <p:txBody>
          <a:bodyPr vert="horz" lIns="92428" tIns="46214" rIns="92428" bIns="46214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837" y="9428385"/>
            <a:ext cx="2945231" cy="496652"/>
          </a:xfrm>
          <a:prstGeom prst="rect">
            <a:avLst/>
          </a:prstGeom>
        </p:spPr>
        <p:txBody>
          <a:bodyPr vert="horz" lIns="92428" tIns="46214" rIns="92428" bIns="46214" rtlCol="0" anchor="b"/>
          <a:lstStyle>
            <a:lvl1pPr algn="r">
              <a:defRPr sz="1200"/>
            </a:lvl1pPr>
          </a:lstStyle>
          <a:p>
            <a:fld id="{AECD3E60-F2AB-480B-8F06-3D18DCF9E1D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36636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2428" tIns="46214" rIns="92428" bIns="46214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2428" tIns="46214" rIns="92428" bIns="46214" rtlCol="0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0"/>
              <a:pPr/>
              <a:t>4.10.2017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28" tIns="46214" rIns="92428" bIns="4621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8"/>
          </a:xfrm>
          <a:prstGeom prst="rect">
            <a:avLst/>
          </a:prstGeom>
        </p:spPr>
        <p:txBody>
          <a:bodyPr vert="horz" lIns="92428" tIns="46214" rIns="92428" bIns="46214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2428" tIns="46214" rIns="92428" bIns="46214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2428" tIns="46214" rIns="92428" bIns="46214" rtlCol="0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625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98061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63420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88429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7557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79339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75690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41663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AA26C-5579-48D4-AB9D-342A124DD06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431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ni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7544" y="404664"/>
            <a:ext cx="8208912" cy="2304256"/>
          </a:xfrm>
        </p:spPr>
        <p:txBody>
          <a:bodyPr/>
          <a:lstStyle>
            <a:lvl1pPr marL="0" indent="0">
              <a:spcAft>
                <a:spcPts val="1200"/>
              </a:spcAft>
              <a:buNone/>
              <a:defRPr sz="1400" b="1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 sz="1100" b="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20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8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8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7543" y="3140968"/>
            <a:ext cx="8208912" cy="2304256"/>
          </a:xfrm>
        </p:spPr>
        <p:txBody>
          <a:bodyPr/>
          <a:lstStyle>
            <a:lvl1pPr marL="0" indent="0" algn="l">
              <a:spcAft>
                <a:spcPts val="1200"/>
              </a:spcAft>
              <a:buNone/>
              <a:defRPr sz="1400" b="1" baseline="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11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l">
              <a:buNone/>
              <a:defRPr sz="20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l">
              <a:buNone/>
              <a:defRPr sz="18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8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985" y="5778000"/>
            <a:ext cx="3240031" cy="719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183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sv.cz/news.php?lg=1#NLsubscribe" TargetMode="External"/><Relationship Id="rId2" Type="http://schemas.openxmlformats.org/officeDocument/2006/relationships/hyperlink" Target="http://www.mpsv.cz/cs/25939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petr.votruba@mpsv.cz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95536" y="1700808"/>
            <a:ext cx="8388464" cy="1512168"/>
          </a:xfrm>
        </p:spPr>
        <p:txBody>
          <a:bodyPr/>
          <a:lstStyle/>
          <a:p>
            <a:pPr algn="ctr"/>
            <a:r>
              <a:rPr lang="cs-CZ" sz="2800" dirty="0">
                <a:latin typeface="+mn-lt"/>
              </a:rPr>
              <a:t>Workshop </a:t>
            </a:r>
            <a:r>
              <a:rPr lang="cs-CZ" sz="2800" dirty="0" smtClean="0">
                <a:latin typeface="+mn-lt"/>
              </a:rPr>
              <a:t>projektu systémová podpora sociální práce v obcích na </a:t>
            </a:r>
            <a:r>
              <a:rPr lang="cs-CZ" sz="2800" dirty="0">
                <a:latin typeface="+mn-lt"/>
              </a:rPr>
              <a:t>téma: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395536" y="3356992"/>
            <a:ext cx="8387763" cy="1224136"/>
          </a:xfrm>
        </p:spPr>
        <p:txBody>
          <a:bodyPr/>
          <a:lstStyle/>
          <a:p>
            <a:pPr algn="ctr"/>
            <a:r>
              <a:rPr lang="cs-CZ" b="1" dirty="0" smtClean="0"/>
              <a:t>„Sociální šetření“</a:t>
            </a:r>
            <a:endParaRPr lang="cs-CZ" b="1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>
          <a:xfrm>
            <a:off x="395536" y="4885200"/>
            <a:ext cx="8388464" cy="540000"/>
          </a:xfrm>
        </p:spPr>
        <p:txBody>
          <a:bodyPr/>
          <a:lstStyle/>
          <a:p>
            <a:pPr algn="ctr"/>
            <a:r>
              <a:rPr lang="cs-CZ" b="1" dirty="0" smtClean="0"/>
              <a:t>    Olomouc, 2. 10. 2017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3956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20000"/>
              </a:spcBef>
              <a:spcAft>
                <a:spcPts val="1200"/>
              </a:spcAft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Standardy kvality sociální práce ve veřejné správě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196752"/>
            <a:ext cx="8064448" cy="5616624"/>
          </a:xfrm>
        </p:spPr>
        <p:txBody>
          <a:bodyPr/>
          <a:lstStyle/>
          <a:p>
            <a:r>
              <a:rPr lang="cs-CZ" dirty="0" smtClean="0"/>
              <a:t>„aktivita</a:t>
            </a:r>
            <a:r>
              <a:rPr lang="cs-CZ" dirty="0"/>
              <a:t>“ reaguje na zpětnou vazbu výkonu sociální práce z praxe a na aktuální dění v projektu (měsíční porady) a je pro </a:t>
            </a:r>
            <a:r>
              <a:rPr lang="cs-CZ" dirty="0" smtClean="0"/>
              <a:t>spolupracující obce </a:t>
            </a:r>
            <a:r>
              <a:rPr lang="cs-CZ" dirty="0"/>
              <a:t>na dobrovolné bázi</a:t>
            </a:r>
          </a:p>
          <a:p>
            <a:r>
              <a:rPr lang="cs-CZ" dirty="0" smtClean="0"/>
              <a:t>Obsahem této aktivity je </a:t>
            </a:r>
            <a:r>
              <a:rPr lang="cs-CZ" dirty="0"/>
              <a:t>především sbírání podkladů, analytická a konzultační činnost a vytvoření výsledného podkladu pro standardy kvality sociální </a:t>
            </a:r>
            <a:r>
              <a:rPr lang="cs-CZ" dirty="0" smtClean="0"/>
              <a:t>práce</a:t>
            </a:r>
          </a:p>
          <a:p>
            <a:r>
              <a:rPr lang="cs-CZ" dirty="0" smtClean="0"/>
              <a:t>Bude vytvořena projektová pracovní skupina ze zástupců z veřejné správy (obecní úřady, krajské úřady, Úřad práce)</a:t>
            </a:r>
          </a:p>
          <a:p>
            <a:r>
              <a:rPr lang="cs-CZ" dirty="0" smtClean="0"/>
              <a:t>O pracovní skupině dáme informaci v listopadu</a:t>
            </a:r>
          </a:p>
          <a:p>
            <a:r>
              <a:rPr lang="cs-CZ" dirty="0" smtClean="0"/>
              <a:t>Pracovní skupina bude fungovat v průběhu roku 2018</a:t>
            </a:r>
          </a:p>
          <a:p>
            <a:endParaRPr lang="cs-CZ" dirty="0" smtClean="0"/>
          </a:p>
          <a:p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187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Informace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 projektu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http://www.mpsv.cz/cs/25939</a:t>
            </a:r>
            <a:endParaRPr lang="cs-CZ" dirty="0"/>
          </a:p>
          <a:p>
            <a:r>
              <a:rPr lang="cs-CZ" u="sng" dirty="0">
                <a:hlinkClick r:id="rId3"/>
              </a:rPr>
              <a:t>Aktuality/novinky MPSV</a:t>
            </a:r>
            <a:endParaRPr lang="cs-CZ" u="sng" dirty="0"/>
          </a:p>
          <a:p>
            <a:r>
              <a:rPr lang="cs-CZ" dirty="0"/>
              <a:t>FB buďme </a:t>
            </a:r>
            <a:r>
              <a:rPr lang="cs-CZ" dirty="0" err="1"/>
              <a:t>profi</a:t>
            </a:r>
            <a:r>
              <a:rPr lang="cs-CZ" dirty="0"/>
              <a:t>!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734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67544" y="620688"/>
            <a:ext cx="8208912" cy="4824536"/>
          </a:xfrm>
        </p:spPr>
        <p:txBody>
          <a:bodyPr/>
          <a:lstStyle/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2000" dirty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2000" dirty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2000" dirty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3600" dirty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3600" dirty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r>
              <a:rPr lang="cs-CZ" altLang="cs-CZ" sz="3600" dirty="0" smtClean="0">
                <a:solidFill>
                  <a:srgbClr val="14407E"/>
                </a:solidFill>
                <a:cs typeface="Times New Roman" pitchFamily="18" charset="0"/>
              </a:rPr>
              <a:t>Děkuji </a:t>
            </a:r>
            <a:r>
              <a:rPr lang="cs-CZ" altLang="cs-CZ" sz="3600" dirty="0">
                <a:solidFill>
                  <a:srgbClr val="14407E"/>
                </a:solidFill>
                <a:cs typeface="Times New Roman" pitchFamily="18" charset="0"/>
              </a:rPr>
              <a:t>za pozornost</a:t>
            </a: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2000" dirty="0" smtClean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r>
              <a:rPr lang="cs-CZ" altLang="cs-CZ" sz="2000" dirty="0">
                <a:solidFill>
                  <a:srgbClr val="14407E"/>
                </a:solidFill>
                <a:cs typeface="Times New Roman" pitchFamily="18" charset="0"/>
                <a:hlinkClick r:id="rId3"/>
              </a:rPr>
              <a:t>p</a:t>
            </a:r>
            <a:r>
              <a:rPr lang="cs-CZ" altLang="cs-CZ" sz="2000" dirty="0" smtClean="0">
                <a:solidFill>
                  <a:srgbClr val="14407E"/>
                </a:solidFill>
                <a:cs typeface="Times New Roman" pitchFamily="18" charset="0"/>
                <a:hlinkClick r:id="rId3"/>
              </a:rPr>
              <a:t>etr.votruba@mpsv.cz</a:t>
            </a:r>
            <a:endParaRPr lang="cs-CZ" altLang="cs-CZ" sz="2000" dirty="0" smtClean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2000" dirty="0" smtClean="0">
              <a:solidFill>
                <a:srgbClr val="14407E"/>
              </a:solidFill>
              <a:cs typeface="Times New Roman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609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ct val="20000"/>
              </a:spcBef>
              <a:spcAft>
                <a:spcPts val="1200"/>
              </a:spcAft>
            </a:pPr>
            <a:r>
              <a:rPr lang="cs-CZ" sz="2800" kern="1200" cap="none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Aktuality projektu </a:t>
            </a:r>
            <a:r>
              <a:rPr lang="cs-CZ" sz="2800" kern="1200" cap="none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Systémová podpora sociální práce v </a:t>
            </a:r>
            <a:r>
              <a:rPr lang="cs-CZ" sz="2800" kern="1200" cap="none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obcích</a:t>
            </a:r>
            <a:r>
              <a:rPr lang="cs-CZ" kern="1200" cap="none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cs-CZ" kern="1200" cap="none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cs-CZ" kern="1200" cap="none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cs-CZ" kern="1200" cap="none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endParaRPr lang="cs-CZ" sz="2400" dirty="0"/>
          </a:p>
          <a:p>
            <a:pPr>
              <a:spcBef>
                <a:spcPts val="600"/>
              </a:spcBef>
            </a:pPr>
            <a:r>
              <a:rPr lang="cs-CZ" sz="2400" dirty="0" smtClean="0"/>
              <a:t>Bc. Petr Votruba, koordinátor projektu</a:t>
            </a:r>
          </a:p>
          <a:p>
            <a:pPr>
              <a:spcBef>
                <a:spcPts val="600"/>
              </a:spcBef>
            </a:pPr>
            <a:r>
              <a:rPr lang="cs-CZ" sz="2400" dirty="0" smtClean="0"/>
              <a:t>Oddělení koncepce sociální práce a vzdělávání, MPSV</a:t>
            </a:r>
            <a:endParaRPr lang="cs-CZ" sz="2400" dirty="0"/>
          </a:p>
          <a:p>
            <a:pPr>
              <a:spcBef>
                <a:spcPts val="600"/>
              </a:spcBef>
            </a:pPr>
            <a:endParaRPr lang="cs-CZ" sz="2400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sz="2400" dirty="0" smtClean="0"/>
              <a:t>Olomouc. 2. 10. 2017</a:t>
            </a:r>
          </a:p>
        </p:txBody>
      </p:sp>
      <p:pic>
        <p:nvPicPr>
          <p:cNvPr id="14" name="Zástupný symbol pro obrázek 13"/>
          <p:cNvPicPr>
            <a:picLocks noGrp="1" noChangeAspect="1"/>
          </p:cNvPicPr>
          <p:nvPr>
            <p:ph type="pic" sz="quarter" idx="1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584" y="2780928"/>
            <a:ext cx="540000" cy="540000"/>
          </a:xfrm>
        </p:spPr>
      </p:pic>
      <p:pic>
        <p:nvPicPr>
          <p:cNvPr id="15" name="Zástupný symbol pro obrázek 14"/>
          <p:cNvPicPr>
            <a:picLocks noGrp="1" noChangeAspect="1"/>
          </p:cNvPicPr>
          <p:nvPr>
            <p:ph type="pic" sz="quarter" idx="16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584" y="4077072"/>
            <a:ext cx="540000" cy="540000"/>
          </a:xfrm>
        </p:spPr>
      </p:pic>
      <p:pic>
        <p:nvPicPr>
          <p:cNvPr id="16" name="Zástupný symbol pro obrázek 15"/>
          <p:cNvPicPr>
            <a:picLocks noGrp="1" noChangeAspect="1"/>
          </p:cNvPicPr>
          <p:nvPr>
            <p:ph type="pic" sz="quarter" idx="17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584" y="4941168"/>
            <a:ext cx="540000" cy="540000"/>
          </a:xfrm>
        </p:spPr>
      </p:pic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fontAlgn="base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defRPr/>
            </a:pPr>
            <a:r>
              <a:rPr lang="cs-CZ" dirty="0"/>
              <a:t>Hlavní témata</a:t>
            </a:r>
            <a:endParaRPr lang="cs-CZ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064000" cy="4608512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chemeClr val="accent5">
                  <a:lumMod val="75000"/>
                </a:schemeClr>
              </a:buClr>
              <a:buSzTx/>
              <a:buNone/>
            </a:pP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Projekt </a:t>
            </a:r>
            <a:r>
              <a:rPr lang="cs-CZ" b="1" dirty="0" smtClean="0"/>
              <a:t>Systémová </a:t>
            </a:r>
            <a:r>
              <a:rPr lang="cs-CZ" b="1" dirty="0"/>
              <a:t>podpora sociální práce v obcích</a:t>
            </a:r>
            <a:r>
              <a:rPr lang="cs-CZ" dirty="0"/>
              <a:t> 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chemeClr val="accent5">
                  <a:lumMod val="75000"/>
                </a:schemeClr>
              </a:buClr>
              <a:buSzTx/>
            </a:pP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Zpravodaj sociální práce</a:t>
            </a: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chemeClr val="accent5">
                  <a:lumMod val="75000"/>
                </a:schemeClr>
              </a:buClr>
              <a:buSzTx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orkshopy</a:t>
            </a: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chemeClr val="accent5">
                  <a:lumMod val="75000"/>
                </a:schemeClr>
              </a:buClr>
              <a:buSzTx/>
            </a:pP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Evaluační dotazník</a:t>
            </a: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chemeClr val="accent5">
                  <a:lumMod val="75000"/>
                </a:schemeClr>
              </a:buClr>
              <a:buSzTx/>
            </a:pP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Sociálně právní poradenství</a:t>
            </a: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chemeClr val="accent5">
                  <a:lumMod val="75000"/>
                </a:schemeClr>
              </a:buClr>
              <a:buSzTx/>
            </a:pP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Sledování špatné poptávky</a:t>
            </a: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chemeClr val="accent5">
                  <a:lumMod val="75000"/>
                </a:schemeClr>
              </a:buClr>
              <a:buSzTx/>
            </a:pP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Standardy kvality sociální práce ve veřejné správě</a:t>
            </a: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chemeClr val="accent5">
                  <a:lumMod val="75000"/>
                </a:schemeClr>
              </a:buClr>
              <a:buSzTx/>
            </a:pP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Informace o projektu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chemeClr val="accent5">
                  <a:lumMod val="75000"/>
                </a:schemeClr>
              </a:buClr>
              <a:buSzTx/>
            </a:pPr>
            <a:endParaRPr lang="cs-CZ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chemeClr val="accent5">
                  <a:lumMod val="75000"/>
                </a:schemeClr>
              </a:buClr>
              <a:buSzTx/>
            </a:pP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chemeClr val="accent5">
                  <a:lumMod val="75000"/>
                </a:schemeClr>
              </a:buClr>
              <a:buSzTx/>
            </a:pP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chemeClr val="accent5">
                  <a:lumMod val="75000"/>
                </a:schemeClr>
              </a:buClr>
              <a:buSzTx/>
              <a:buNone/>
            </a:pP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574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20000"/>
              </a:spcBef>
              <a:spcAft>
                <a:spcPts val="1200"/>
              </a:spcAft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Zpravodaj sociální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12776"/>
            <a:ext cx="8136904" cy="5040560"/>
          </a:xfrm>
        </p:spPr>
        <p:txBody>
          <a:bodyPr/>
          <a:lstStyle/>
          <a:p>
            <a:pPr algn="just"/>
            <a:r>
              <a:rPr lang="cs-CZ" dirty="0"/>
              <a:t>Celkem 7 vydání, průběžně vydávané periodikum zaměřené na aktuální zvolené téma workshopu</a:t>
            </a:r>
          </a:p>
          <a:p>
            <a:pPr algn="just"/>
            <a:r>
              <a:rPr lang="cs-CZ" dirty="0"/>
              <a:t>1. Zpravodaj – vyjde již brzy – představení projektu MPSV, 15 projektů obcí, katalog prací a SZSP</a:t>
            </a:r>
          </a:p>
          <a:p>
            <a:pPr algn="just"/>
            <a:r>
              <a:rPr lang="cs-CZ" dirty="0"/>
              <a:t>2. Zpravodaj – výstupy z workshopu Příklady dobré praxe spolupráce sociálních pracovníků obecních úřadů a Úřadu práce ČR</a:t>
            </a:r>
          </a:p>
          <a:p>
            <a:pPr algn="just"/>
            <a:r>
              <a:rPr lang="cs-CZ" dirty="0"/>
              <a:t>3. Zpravodaj – výstupy z tohoto workshopu (leden 2018)</a:t>
            </a:r>
          </a:p>
          <a:p>
            <a:pPr algn="just"/>
            <a:r>
              <a:rPr lang="cs-CZ" dirty="0"/>
              <a:t>Zpravodaj bude volně dostupný v elektronické verzi a rozeslán na všechny krajské úřady, ORP, </a:t>
            </a:r>
            <a:r>
              <a:rPr lang="cs-CZ" dirty="0" err="1"/>
              <a:t>KrP</a:t>
            </a:r>
            <a:r>
              <a:rPr lang="cs-CZ" dirty="0"/>
              <a:t> ÚP, GŘ ÚP</a:t>
            </a:r>
          </a:p>
          <a:p>
            <a:pPr marL="0" indent="0" algn="just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4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Workshopy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5589240"/>
          </a:xfrm>
        </p:spPr>
        <p:txBody>
          <a:bodyPr/>
          <a:lstStyle/>
          <a:p>
            <a:pPr algn="just"/>
            <a:r>
              <a:rPr lang="cs-CZ" dirty="0" smtClean="0"/>
              <a:t>Plánováno celkem 6 workshopů na aktuální témata</a:t>
            </a:r>
          </a:p>
          <a:p>
            <a:r>
              <a:rPr lang="cs-CZ" sz="2000" b="1" dirty="0" smtClean="0">
                <a:cs typeface="Times New Roman" panose="02020603050405020304" pitchFamily="18" charset="0"/>
              </a:rPr>
              <a:t>1. workshop - Praha</a:t>
            </a:r>
            <a:r>
              <a:rPr lang="cs-CZ" sz="2000" b="1" dirty="0">
                <a:cs typeface="Times New Roman" panose="02020603050405020304" pitchFamily="18" charset="0"/>
              </a:rPr>
              <a:t>, 15. 6. 2017 - </a:t>
            </a:r>
            <a:r>
              <a:rPr lang="cs-CZ" sz="2000" dirty="0">
                <a:cs typeface="Times New Roman" panose="02020603050405020304" pitchFamily="18" charset="0"/>
              </a:rPr>
              <a:t>Workshop </a:t>
            </a:r>
            <a:r>
              <a:rPr lang="cs-CZ" sz="2000" dirty="0" smtClean="0">
                <a:cs typeface="Times New Roman" panose="02020603050405020304" pitchFamily="18" charset="0"/>
              </a:rPr>
              <a:t>„Příklady </a:t>
            </a:r>
            <a:r>
              <a:rPr lang="cs-CZ" sz="2000" dirty="0">
                <a:cs typeface="Times New Roman" panose="02020603050405020304" pitchFamily="18" charset="0"/>
              </a:rPr>
              <a:t>dobré praxe spolupráce sociálních pracovníků obecních úřadů a Úřadu práce ČR“</a:t>
            </a:r>
          </a:p>
          <a:p>
            <a:r>
              <a:rPr lang="cs-CZ" sz="2000" b="1" dirty="0" smtClean="0">
                <a:cs typeface="Times New Roman" panose="02020603050405020304" pitchFamily="18" charset="0"/>
              </a:rPr>
              <a:t>2. workshop - Olomouc</a:t>
            </a:r>
            <a:r>
              <a:rPr lang="cs-CZ" sz="2000" b="1" dirty="0">
                <a:cs typeface="Times New Roman" panose="02020603050405020304" pitchFamily="18" charset="0"/>
              </a:rPr>
              <a:t>, 2. 10. 2017 - </a:t>
            </a:r>
            <a:r>
              <a:rPr lang="cs-CZ" sz="2000" dirty="0">
                <a:cs typeface="Times New Roman" panose="02020603050405020304" pitchFamily="18" charset="0"/>
              </a:rPr>
              <a:t>Workshop „Sociální šetření</a:t>
            </a:r>
            <a:r>
              <a:rPr lang="cs-CZ" sz="2000" dirty="0" smtClean="0">
                <a:cs typeface="Times New Roman" panose="02020603050405020304" pitchFamily="18" charset="0"/>
              </a:rPr>
              <a:t>“</a:t>
            </a:r>
            <a:endParaRPr lang="cs-CZ" sz="2000" dirty="0"/>
          </a:p>
          <a:p>
            <a:r>
              <a:rPr lang="cs-CZ" sz="2000" b="1" dirty="0" smtClean="0">
                <a:cs typeface="Times New Roman" panose="02020603050405020304" pitchFamily="18" charset="0"/>
              </a:rPr>
              <a:t>3. </a:t>
            </a:r>
            <a:r>
              <a:rPr lang="cs-CZ" sz="2000" b="1" dirty="0">
                <a:cs typeface="Times New Roman" panose="02020603050405020304" pitchFamily="18" charset="0"/>
              </a:rPr>
              <a:t>w</a:t>
            </a:r>
            <a:r>
              <a:rPr lang="cs-CZ" sz="2000" b="1" dirty="0" smtClean="0">
                <a:cs typeface="Times New Roman" panose="02020603050405020304" pitchFamily="18" charset="0"/>
              </a:rPr>
              <a:t>orkshop – Hradec Králové, </a:t>
            </a:r>
            <a:r>
              <a:rPr lang="cs-CZ" sz="2000" b="1" dirty="0">
                <a:cs typeface="Times New Roman" panose="02020603050405020304" pitchFamily="18" charset="0"/>
              </a:rPr>
              <a:t>1. 2. 2018 - </a:t>
            </a:r>
            <a:r>
              <a:rPr lang="cs-CZ" sz="2000" dirty="0">
                <a:cs typeface="Times New Roman" panose="02020603050405020304" pitchFamily="18" charset="0"/>
              </a:rPr>
              <a:t>Workshop „Sociální práce ve vztahu k výkonu veřejného opatrovnictví“ </a:t>
            </a:r>
          </a:p>
          <a:p>
            <a:pPr marL="0" indent="0">
              <a:buNone/>
            </a:pPr>
            <a:r>
              <a:rPr lang="cs-CZ" sz="2000" dirty="0" smtClean="0"/>
              <a:t>Další workshopy na témata: </a:t>
            </a:r>
          </a:p>
          <a:p>
            <a:pPr lvl="1"/>
            <a:r>
              <a:rPr lang="cs-CZ" sz="1800" dirty="0" smtClean="0"/>
              <a:t>Standardy kvality sociální práce ve veřejné správě</a:t>
            </a:r>
          </a:p>
          <a:p>
            <a:pPr lvl="1"/>
            <a:r>
              <a:rPr lang="cs-CZ" sz="1800" dirty="0"/>
              <a:t>D</a:t>
            </a:r>
            <a:r>
              <a:rPr lang="cs-CZ" sz="1800" dirty="0" smtClean="0"/>
              <a:t>okumentace </a:t>
            </a:r>
            <a:r>
              <a:rPr lang="cs-CZ" sz="1800" dirty="0"/>
              <a:t>SP </a:t>
            </a:r>
          </a:p>
          <a:p>
            <a:pPr lvl="1"/>
            <a:r>
              <a:rPr lang="cs-CZ" sz="1800" dirty="0" err="1"/>
              <a:t>M</a:t>
            </a:r>
            <a:r>
              <a:rPr lang="cs-CZ" sz="1800" dirty="0" err="1" smtClean="0"/>
              <a:t>ulti</a:t>
            </a:r>
            <a:r>
              <a:rPr lang="cs-CZ" sz="1800" dirty="0" smtClean="0"/>
              <a:t>/interdisciplinární spolupráce</a:t>
            </a:r>
            <a:endParaRPr lang="cs-CZ" sz="1800" dirty="0"/>
          </a:p>
          <a:p>
            <a:pPr lvl="0"/>
            <a:r>
              <a:rPr lang="cs-CZ" sz="2000" dirty="0"/>
              <a:t>Workshopy rozděleny na dopolední a odpolední část</a:t>
            </a:r>
          </a:p>
          <a:p>
            <a:pPr lvl="0"/>
            <a:r>
              <a:rPr lang="cs-CZ" sz="2000" dirty="0"/>
              <a:t>Výstupy z workshopů </a:t>
            </a:r>
            <a:r>
              <a:rPr lang="cs-CZ" sz="2000" dirty="0" smtClean="0"/>
              <a:t>obsaženy ve </a:t>
            </a:r>
            <a:r>
              <a:rPr lang="cs-CZ" sz="2000" dirty="0"/>
              <a:t>Zpravodaji</a:t>
            </a:r>
          </a:p>
          <a:p>
            <a:pPr marL="0" indent="0" algn="just">
              <a:buNone/>
            </a:pP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528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20000"/>
              </a:spcBef>
              <a:spcAft>
                <a:spcPts val="1200"/>
              </a:spcAft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Evaluační dotazník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84784"/>
            <a:ext cx="8064000" cy="4635216"/>
          </a:xfrm>
        </p:spPr>
        <p:txBody>
          <a:bodyPr/>
          <a:lstStyle/>
          <a:p>
            <a:pPr algn="just"/>
            <a:r>
              <a:rPr lang="cs-CZ" dirty="0" smtClean="0"/>
              <a:t>Důležitá zpětná vazba o pořádání tohoto a především dalších workshopů</a:t>
            </a:r>
          </a:p>
          <a:p>
            <a:pPr algn="just"/>
            <a:r>
              <a:rPr lang="cs-CZ" dirty="0" smtClean="0"/>
              <a:t>Prosíme především o vyplnění návrhů přednášejících a témat pro pracovní skupiny daného workshopu</a:t>
            </a:r>
          </a:p>
          <a:p>
            <a:pPr algn="just"/>
            <a:r>
              <a:rPr lang="cs-CZ" dirty="0" smtClean="0"/>
              <a:t>Prosíme též o návrhy témat na další workshopy (ideálně i s přednášejícími a tématy na odpoledne)</a:t>
            </a:r>
          </a:p>
          <a:p>
            <a:pPr algn="just"/>
            <a:r>
              <a:rPr lang="cs-CZ" dirty="0" smtClean="0"/>
              <a:t>Workshopy by měly reflektovat aktuální téma výkonu sociální práce na úrovni obcí a být především přínosné pro účastníky a jejich každodenní praxi</a:t>
            </a:r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985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Sociálně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právní poradenství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052736"/>
            <a:ext cx="8064000" cy="5805264"/>
          </a:xfrm>
        </p:spPr>
        <p:txBody>
          <a:bodyPr/>
          <a:lstStyle/>
          <a:p>
            <a:r>
              <a:rPr lang="cs-CZ" sz="2000" dirty="0"/>
              <a:t>Právník projektu poskytuje sociálně-právní oporu pro případovou a terénní práci, a to formou osobních konzultací či elektronicky</a:t>
            </a:r>
          </a:p>
          <a:p>
            <a:r>
              <a:rPr lang="cs-CZ" sz="2000" dirty="0"/>
              <a:t>Je určeno pro všechny sociální pracovníky z oblasti veřejné správy, přičemž problémy jimi řešené musí odpovídat cílům a výstupům projektu (souhlas se zpracováním osobních údajů) </a:t>
            </a:r>
          </a:p>
          <a:p>
            <a:r>
              <a:rPr lang="cs-CZ" sz="2000" dirty="0"/>
              <a:t>Dalšími aktivitami právníka je zpracovávat podněty sociálních pracovníků z </a:t>
            </a:r>
            <a:r>
              <a:rPr lang="cs-CZ" sz="2000" dirty="0" err="1"/>
              <a:t>mikropraxe</a:t>
            </a:r>
            <a:r>
              <a:rPr lang="cs-CZ" sz="2000" dirty="0"/>
              <a:t>, identifikovat limity sociální práce v obcích a následně zpracovávat právní analýzy, rešerše vedoucí k řešení těchto limitů, případně definovat další legislativní příležitosti a možnosti</a:t>
            </a:r>
          </a:p>
          <a:p>
            <a:r>
              <a:rPr lang="cs-CZ" sz="2000" dirty="0"/>
              <a:t>Podklady </a:t>
            </a:r>
            <a:r>
              <a:rPr lang="cs-CZ" sz="2000" dirty="0" smtClean="0"/>
              <a:t>a </a:t>
            </a:r>
            <a:r>
              <a:rPr lang="cs-CZ" sz="2000" dirty="0"/>
              <a:t>případná doporučení budou součástí výstupních publikací projektu</a:t>
            </a:r>
          </a:p>
          <a:p>
            <a:r>
              <a:rPr lang="cs-CZ" sz="2000" dirty="0"/>
              <a:t>Tuto aktivitu zahájíme přibližně v listopadu (</a:t>
            </a:r>
            <a:r>
              <a:rPr lang="cs-CZ" sz="2000" dirty="0" smtClean="0"/>
              <a:t>zveřejníme </a:t>
            </a:r>
            <a:r>
              <a:rPr lang="cs-CZ" sz="2000" dirty="0"/>
              <a:t>informace)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78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20000"/>
              </a:spcBef>
              <a:spcAft>
                <a:spcPts val="1200"/>
              </a:spcAft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Sledování špatné poptávky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136456" cy="4707224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95536" y="1443841"/>
            <a:ext cx="842493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Cílem sledování a rozlišování tzv. dobré a špatné poptávky klienta je snaha zamezit opakování </a:t>
            </a:r>
            <a:r>
              <a:rPr lang="cs-CZ" sz="2400" dirty="0" smtClean="0"/>
              <a:t>procesů</a:t>
            </a:r>
            <a:r>
              <a:rPr lang="cs-CZ" sz="2400" dirty="0"/>
              <a:t>, které nefungují a na základě zjištěných poznatků je měnit a podporovat jejich </a:t>
            </a:r>
            <a:r>
              <a:rPr lang="cs-CZ" sz="2400" dirty="0" smtClean="0"/>
              <a:t>změnu </a:t>
            </a:r>
            <a:endParaRPr lang="cs-CZ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Cílem je definovat</a:t>
            </a:r>
            <a:r>
              <a:rPr lang="cs-CZ" sz="2400" dirty="0"/>
              <a:t>, co funguje a co ne a čím by to mohlo být </a:t>
            </a:r>
            <a:r>
              <a:rPr lang="cs-CZ" sz="2400" dirty="0" smtClean="0"/>
              <a:t>odstraněno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Sledování poptávky je zkoumáno díky zaslaným tabulkám činností nových projektových pracovníků ze spolupracujících obcí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Za projekt MPSV bude jednotně zpracováváno za všech 15 spolupracujících obcí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0310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Standardy kvality sociální práce ve veřejné správě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pPr lvl="0"/>
            <a:r>
              <a:rPr lang="cs-CZ" dirty="0"/>
              <a:t>Aktuálně prochází schvalovacím procesem (Poslanecká sněmovna) novela zákona č. 108/2006 Sb., o sociálních službách, ve znění pozdějších předpisů, jejíž součástí je nové ustanovení, které říká, že s účinností k 1. 1. 2020 vstoupí v platnost prováděcí předpis „Standardy kvality sociální práce ve veřejné správě“, jehož přínos spočívá v nastavení shodné minimální úrovně výkonu činností sociální práce v oblasti veřejné správy, především pak na všech obecních úřadech, v rámci kterých je vykonávána sociální práce v přenesené působnosti, tj. na pověřených obecních úřadech a obecních úřadech obcí s rozšířenou působností.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143369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0</TotalTime>
  <Words>631</Words>
  <Application>Microsoft Office PowerPoint</Application>
  <PresentationFormat>Předvádění na obrazovce (4:3)</PresentationFormat>
  <Paragraphs>98</Paragraphs>
  <Slides>12</Slides>
  <Notes>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prezentace</vt:lpstr>
      <vt:lpstr>Workshop projektu systémová podpora sociální práce v obcích na téma: </vt:lpstr>
      <vt:lpstr>Aktuality projektu Systémová podpora sociální práce v obcích  </vt:lpstr>
      <vt:lpstr>Hlavní témata</vt:lpstr>
      <vt:lpstr>Zpravodaj sociální práce</vt:lpstr>
      <vt:lpstr> Workshopy </vt:lpstr>
      <vt:lpstr>Evaluační dotazník</vt:lpstr>
      <vt:lpstr>  Sociálně právní poradenství  </vt:lpstr>
      <vt:lpstr>Sledování špatné poptávky</vt:lpstr>
      <vt:lpstr>Standardy kvality sociální práce ve veřejné správě</vt:lpstr>
      <vt:lpstr>Standardy kvality sociální práce ve veřejné správě</vt:lpstr>
      <vt:lpstr> Informace o projektu 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projektu systémová podpora sociální práce v obcích na téma:</dc:title>
  <dc:creator/>
  <cp:lastModifiedBy/>
  <cp:revision>2</cp:revision>
  <dcterms:created xsi:type="dcterms:W3CDTF">2015-02-20T08:23:15Z</dcterms:created>
  <dcterms:modified xsi:type="dcterms:W3CDTF">2017-10-04T06:52:02Z</dcterms:modified>
</cp:coreProperties>
</file>