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37"/>
  </p:notesMasterIdLst>
  <p:sldIdLst>
    <p:sldId id="256" r:id="rId2"/>
    <p:sldId id="291" r:id="rId3"/>
    <p:sldId id="286" r:id="rId4"/>
    <p:sldId id="287" r:id="rId5"/>
    <p:sldId id="288" r:id="rId6"/>
    <p:sldId id="289" r:id="rId7"/>
    <p:sldId id="292" r:id="rId8"/>
    <p:sldId id="260" r:id="rId9"/>
    <p:sldId id="258" r:id="rId10"/>
    <p:sldId id="257" r:id="rId11"/>
    <p:sldId id="259" r:id="rId12"/>
    <p:sldId id="263" r:id="rId13"/>
    <p:sldId id="261" r:id="rId14"/>
    <p:sldId id="264" r:id="rId15"/>
    <p:sldId id="262" r:id="rId16"/>
    <p:sldId id="269" r:id="rId17"/>
    <p:sldId id="275" r:id="rId18"/>
    <p:sldId id="279" r:id="rId19"/>
    <p:sldId id="294" r:id="rId20"/>
    <p:sldId id="296" r:id="rId21"/>
    <p:sldId id="300" r:id="rId22"/>
    <p:sldId id="302" r:id="rId23"/>
    <p:sldId id="306" r:id="rId24"/>
    <p:sldId id="303" r:id="rId25"/>
    <p:sldId id="304" r:id="rId26"/>
    <p:sldId id="298" r:id="rId27"/>
    <p:sldId id="273" r:id="rId28"/>
    <p:sldId id="265" r:id="rId29"/>
    <p:sldId id="270" r:id="rId30"/>
    <p:sldId id="271" r:id="rId31"/>
    <p:sldId id="280" r:id="rId32"/>
    <p:sldId id="282" r:id="rId33"/>
    <p:sldId id="281" r:id="rId34"/>
    <p:sldId id="284" r:id="rId35"/>
    <p:sldId id="28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5E3"/>
    <a:srgbClr val="DEC8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1" autoAdjust="0"/>
    <p:restoredTop sz="84007" autoAdjust="0"/>
  </p:normalViewPr>
  <p:slideViewPr>
    <p:cSldViewPr snapToGrid="0">
      <p:cViewPr>
        <p:scale>
          <a:sx n="53" d="100"/>
          <a:sy n="53" d="100"/>
        </p:scale>
        <p:origin x="-177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5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elinek.m\AppData\Local\Microsoft\Windows\INetCache\Content.Outlook\4QZ5TJB0\Podklady%20ke%20statistice%202011%20a&#382;%202017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377101310953208E-2"/>
          <c:y val="8.0541142344978708E-2"/>
          <c:w val="0.78153798820783948"/>
          <c:h val="0.88097391529762481"/>
        </c:manualLayout>
      </c:layout>
      <c:barChart>
        <c:barDir val="col"/>
        <c:grouping val="clustered"/>
        <c:varyColors val="0"/>
        <c:ser>
          <c:idx val="0"/>
          <c:order val="0"/>
          <c:tx>
            <c:v>počet osob propuštěných</c:v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Lit>
              <c:formatCode>General</c:formatCode>
              <c:ptCount val="7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</c:numLit>
          </c:cat>
          <c:val>
            <c:numRef>
              <c:f>List1!$B$2:$B$8</c:f>
              <c:numCache>
                <c:formatCode>General</c:formatCode>
                <c:ptCount val="7"/>
                <c:pt idx="0">
                  <c:v>14792</c:v>
                </c:pt>
                <c:pt idx="1">
                  <c:v>13556</c:v>
                </c:pt>
                <c:pt idx="2">
                  <c:v>14891</c:v>
                </c:pt>
                <c:pt idx="3">
                  <c:v>8665</c:v>
                </c:pt>
                <c:pt idx="4">
                  <c:v>8385</c:v>
                </c:pt>
                <c:pt idx="5">
                  <c:v>9275</c:v>
                </c:pt>
                <c:pt idx="6">
                  <c:v>8650</c:v>
                </c:pt>
              </c:numCache>
            </c:numRef>
          </c:val>
        </c:ser>
        <c:ser>
          <c:idx val="1"/>
          <c:order val="1"/>
          <c:tx>
            <c:v>jednorázová pomoc</c:v>
          </c:tx>
          <c:invertIfNegative val="0"/>
          <c:dLbls>
            <c:dLbl>
              <c:idx val="0"/>
              <c:layout>
                <c:manualLayout>
                  <c:x val="1.9955065518053466E-2"/>
                  <c:y val="-9.138027823639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302720284883285E-2"/>
                  <c:y val="-2.5586477906191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433583367808778E-2"/>
                  <c:y val="-3.6552111294559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912101217564007E-2"/>
                  <c:y val="-3.837971685928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12101217564007E-2"/>
                  <c:y val="-4.2034927988743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85928600979002E-2"/>
                  <c:y val="-7.1276617024390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6433583367808736E-2"/>
                  <c:y val="-8.2242250412758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Lit>
              <c:formatCode>General</c:formatCode>
              <c:ptCount val="7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</c:numLit>
          </c:cat>
          <c:val>
            <c:numRef>
              <c:f>List1!$C$2:$C$8</c:f>
              <c:numCache>
                <c:formatCode>General</c:formatCode>
                <c:ptCount val="7"/>
                <c:pt idx="0">
                  <c:v>6498</c:v>
                </c:pt>
                <c:pt idx="1">
                  <c:v>5835</c:v>
                </c:pt>
                <c:pt idx="2">
                  <c:v>6797</c:v>
                </c:pt>
                <c:pt idx="3">
                  <c:v>3544</c:v>
                </c:pt>
                <c:pt idx="4">
                  <c:v>3662</c:v>
                </c:pt>
                <c:pt idx="5">
                  <c:v>3498</c:v>
                </c:pt>
                <c:pt idx="6">
                  <c:v>3666</c:v>
                </c:pt>
              </c:numCache>
            </c:numRef>
          </c:val>
        </c:ser>
        <c:ser>
          <c:idx val="2"/>
          <c:order val="2"/>
          <c:tx>
            <c:v>opakovaná pomoc</c:v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1128892901468375E-2"/>
                  <c:y val="-1.644845008255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128892901468375E-2"/>
                  <c:y val="-5.48281669418388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47654766829819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7607410751223646E-2"/>
                  <c:y val="-2.5586477906191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8691369170745487E-3"/>
                  <c:y val="-3.472450572983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95309533659639E-3"/>
                  <c:y val="-3.2896900165103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390619067319278E-3"/>
                  <c:y val="-2.7414083470919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Lit>
              <c:formatCode>General</c:formatCode>
              <c:ptCount val="7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</c:numLit>
          </c:cat>
          <c:val>
            <c:numRef>
              <c:f>List1!$D$2:$D$8</c:f>
              <c:numCache>
                <c:formatCode>General</c:formatCode>
                <c:ptCount val="7"/>
                <c:pt idx="0">
                  <c:v>4299</c:v>
                </c:pt>
                <c:pt idx="1">
                  <c:v>3925</c:v>
                </c:pt>
                <c:pt idx="2">
                  <c:v>4619</c:v>
                </c:pt>
                <c:pt idx="3">
                  <c:v>2833</c:v>
                </c:pt>
                <c:pt idx="4">
                  <c:v>3024</c:v>
                </c:pt>
                <c:pt idx="5">
                  <c:v>3080</c:v>
                </c:pt>
                <c:pt idx="6">
                  <c:v>2794</c:v>
                </c:pt>
              </c:numCache>
            </c:numRef>
          </c:val>
        </c:ser>
        <c:ser>
          <c:idx val="3"/>
          <c:order val="3"/>
          <c:tx>
            <c:v>pomoc před propuštěním</c:v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9955065518053466E-2"/>
                  <c:y val="-3.2896900165103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259755984393827E-2"/>
                  <c:y val="-3.8379716859287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607410751223646E-2"/>
                  <c:y val="9.13802782363980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738273834149097E-2"/>
                  <c:y val="5.48281669418388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121012175640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085928600978917E-2"/>
                  <c:y val="-1.8276055647279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2302720284883285E-2"/>
                  <c:y val="-4.934535024765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Lit>
              <c:formatCode>General</c:formatCode>
              <c:ptCount val="7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  <c:pt idx="5">
                <c:v>2016</c:v>
              </c:pt>
              <c:pt idx="6">
                <c:v>2017</c:v>
              </c:pt>
            </c:numLit>
          </c:cat>
          <c:val>
            <c:numRef>
              <c:f>List1!$E$2:$E$8</c:f>
              <c:numCache>
                <c:formatCode>General</c:formatCode>
                <c:ptCount val="7"/>
                <c:pt idx="0">
                  <c:v>1367</c:v>
                </c:pt>
                <c:pt idx="1">
                  <c:v>1269</c:v>
                </c:pt>
                <c:pt idx="2">
                  <c:v>2739</c:v>
                </c:pt>
                <c:pt idx="3">
                  <c:v>2661</c:v>
                </c:pt>
                <c:pt idx="4">
                  <c:v>3085</c:v>
                </c:pt>
                <c:pt idx="5">
                  <c:v>4007</c:v>
                </c:pt>
                <c:pt idx="6">
                  <c:v>3142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387520"/>
        <c:axId val="26166400"/>
      </c:barChart>
      <c:catAx>
        <c:axId val="2338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166400"/>
        <c:crosses val="autoZero"/>
        <c:auto val="1"/>
        <c:lblAlgn val="ctr"/>
        <c:lblOffset val="100"/>
        <c:noMultiLvlLbl val="0"/>
      </c:catAx>
      <c:valAx>
        <c:axId val="26166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387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945644806734766"/>
          <c:y val="0.39473724254043119"/>
          <c:w val="0.13852322131556477"/>
          <c:h val="0.19806114274835671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70237997330593"/>
          <c:y val="3.3255673282173076E-2"/>
          <c:w val="0.57620418088153835"/>
          <c:h val="0.8015924158973069"/>
        </c:manualLayout>
      </c:layout>
      <c:barChart>
        <c:barDir val="bar"/>
        <c:grouping val="clustered"/>
        <c:varyColors val="0"/>
        <c:ser>
          <c:idx val="0"/>
          <c:order val="0"/>
          <c:tx>
            <c:v>rok 2015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List1!$B$2:$F$2</c:f>
              <c:strCache>
                <c:ptCount val="5"/>
                <c:pt idx="0">
                  <c:v>korespondence</c:v>
                </c:pt>
                <c:pt idx="1">
                  <c:v>konzultace ve věznicích</c:v>
                </c:pt>
                <c:pt idx="2">
                  <c:v>zapojení do PZ ve věznicích</c:v>
                </c:pt>
                <c:pt idx="3">
                  <c:v>počet vězněných na extramurálních aktivitách</c:v>
                </c:pt>
                <c:pt idx="4">
                  <c:v>doprovod na soudních jednáních</c:v>
                </c:pt>
              </c:strCache>
            </c:strRef>
          </c:cat>
          <c:val>
            <c:numRef>
              <c:f>List1!$B$3:$F$3</c:f>
              <c:numCache>
                <c:formatCode>General</c:formatCode>
                <c:ptCount val="5"/>
                <c:pt idx="0">
                  <c:v>270</c:v>
                </c:pt>
                <c:pt idx="1">
                  <c:v>134</c:v>
                </c:pt>
                <c:pt idx="2">
                  <c:v>42</c:v>
                </c:pt>
                <c:pt idx="3">
                  <c:v>7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v>rok 2016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3"/>
              <c:spPr>
                <a:solidFill>
                  <a:srgbClr val="92D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lang="cs-CZ"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92D05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List1!$B$2:$F$2</c:f>
              <c:strCache>
                <c:ptCount val="5"/>
                <c:pt idx="0">
                  <c:v>korespondence</c:v>
                </c:pt>
                <c:pt idx="1">
                  <c:v>konzultace ve věznicích</c:v>
                </c:pt>
                <c:pt idx="2">
                  <c:v>zapojení do PZ ve věznicích</c:v>
                </c:pt>
                <c:pt idx="3">
                  <c:v>počet vězněných na extramurálních aktivitách</c:v>
                </c:pt>
                <c:pt idx="4">
                  <c:v>doprovod na soudních jednáních</c:v>
                </c:pt>
              </c:strCache>
            </c:strRef>
          </c:cat>
          <c:val>
            <c:numRef>
              <c:f>List1!$B$4:$F$4</c:f>
              <c:numCache>
                <c:formatCode>General</c:formatCode>
                <c:ptCount val="5"/>
                <c:pt idx="0">
                  <c:v>380</c:v>
                </c:pt>
                <c:pt idx="1">
                  <c:v>282</c:v>
                </c:pt>
                <c:pt idx="2">
                  <c:v>87</c:v>
                </c:pt>
                <c:pt idx="3">
                  <c:v>20</c:v>
                </c:pt>
                <c:pt idx="4">
                  <c:v>23</c:v>
                </c:pt>
              </c:numCache>
            </c:numRef>
          </c:val>
        </c:ser>
        <c:ser>
          <c:idx val="2"/>
          <c:order val="2"/>
          <c:tx>
            <c:v>rok 2017</c:v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rgbClr val="C8A5E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List1!$B$2:$F$2</c:f>
              <c:strCache>
                <c:ptCount val="5"/>
                <c:pt idx="0">
                  <c:v>korespondence</c:v>
                </c:pt>
                <c:pt idx="1">
                  <c:v>konzultace ve věznicích</c:v>
                </c:pt>
                <c:pt idx="2">
                  <c:v>zapojení do PZ ve věznicích</c:v>
                </c:pt>
                <c:pt idx="3">
                  <c:v>počet vězněných na extramurálních aktivitách</c:v>
                </c:pt>
                <c:pt idx="4">
                  <c:v>doprovod na soudních jednáních</c:v>
                </c:pt>
              </c:strCache>
            </c:strRef>
          </c:cat>
          <c:val>
            <c:numRef>
              <c:f>List1!$B$5:$F$5</c:f>
              <c:numCache>
                <c:formatCode>General</c:formatCode>
                <c:ptCount val="5"/>
                <c:pt idx="0">
                  <c:v>237</c:v>
                </c:pt>
                <c:pt idx="1">
                  <c:v>236</c:v>
                </c:pt>
                <c:pt idx="2">
                  <c:v>66</c:v>
                </c:pt>
                <c:pt idx="3">
                  <c:v>10</c:v>
                </c:pt>
                <c:pt idx="4">
                  <c:v>31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5413504"/>
        <c:axId val="65415040"/>
      </c:barChart>
      <c:catAx>
        <c:axId val="65413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415040"/>
        <c:crosses val="autoZero"/>
        <c:auto val="1"/>
        <c:lblAlgn val="ctr"/>
        <c:lblOffset val="100"/>
        <c:noMultiLvlLbl val="0"/>
      </c:catAx>
      <c:valAx>
        <c:axId val="65415040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413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09E3D-1484-40C6-A2CC-A93F9AC32FDF}" type="datetimeFigureOut">
              <a:rPr lang="cs-CZ" smtClean="0"/>
              <a:t>7.2.2019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BB2AB-B14A-46AA-AD18-46500C5C61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44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BB2AB-B14A-46AA-AD18-46500C5C61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876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456D237-4F8D-409C-BC73-48E2B5C1D2D2}" type="slidenum">
              <a:rPr lang="cs-CZ" altLang="cs-CZ" sz="1200" smtClean="0"/>
              <a:pPr/>
              <a:t>3</a:t>
            </a:fld>
            <a:endParaRPr lang="cs-CZ" altLang="cs-CZ" sz="1200" smtClean="0"/>
          </a:p>
        </p:txBody>
      </p:sp>
    </p:spTree>
    <p:extLst>
      <p:ext uri="{BB962C8B-B14F-4D97-AF65-F5344CB8AC3E}">
        <p14:creationId xmlns:p14="http://schemas.microsoft.com/office/powerpoint/2010/main" val="3064983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93E973-43FF-4283-8E7F-D455C291F244}" type="slidenum">
              <a:rPr lang="cs-CZ" altLang="cs-CZ" smtClean="0">
                <a:cs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4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 smtClean="0">
                <a:solidFill>
                  <a:srgbClr val="000099"/>
                </a:solidFill>
              </a:rPr>
              <a:t>K naší práci je zapotřebí odpovědnost klientů. Odpovědnost za svůj život je samozřejmě na každém člověku, odpovědnosti je třeba se učit odmala, dodržování práv a domáhání se jich je samozřejmostí…ovšem dodržování povinností je základní premisou pro dodržování a domáhání se práv </a:t>
            </a:r>
          </a:p>
          <a:p>
            <a:pPr eaLnBrk="1" hangingPunct="1"/>
            <a:r>
              <a:rPr lang="cs-CZ" altLang="cs-CZ" dirty="0" smtClean="0">
                <a:solidFill>
                  <a:srgbClr val="000099"/>
                </a:solidFill>
              </a:rPr>
              <a:t>…život přináší spoustu zvratů a nenadálých situací</a:t>
            </a:r>
            <a:r>
              <a:rPr lang="cs-CZ" altLang="cs-CZ" baseline="0" dirty="0" smtClean="0">
                <a:solidFill>
                  <a:srgbClr val="000099"/>
                </a:solidFill>
              </a:rPr>
              <a:t> </a:t>
            </a:r>
            <a:r>
              <a:rPr lang="cs-CZ" altLang="cs-CZ" dirty="0" smtClean="0">
                <a:solidFill>
                  <a:srgbClr val="000099"/>
                </a:solidFill>
              </a:rPr>
              <a:t>proti některým z nich se dá pojistit, nicméně dlouhodobá nezaměstnanost, duševní onemocnění či psychické změny osobnosti vyvolané úrazem neovlivní resp. nezachrání ani pojištění a následky mohou být pro jedince fatální… </a:t>
            </a:r>
          </a:p>
          <a:p>
            <a:pPr eaLnBrk="1" hangingPunct="1"/>
            <a:r>
              <a:rPr lang="cs-CZ" altLang="cs-CZ" dirty="0" smtClean="0">
                <a:solidFill>
                  <a:srgbClr val="000099"/>
                </a:solidFill>
              </a:rPr>
              <a:t>…služby sociální prevence mohou nabídnout pomocnou ruku, která může vést k opětovnému návratu…k sociálnímu začlenění,</a:t>
            </a:r>
            <a:r>
              <a:rPr lang="cs-CZ" altLang="cs-CZ" baseline="0" dirty="0" smtClean="0">
                <a:solidFill>
                  <a:srgbClr val="000099"/>
                </a:solidFill>
              </a:rPr>
              <a:t> </a:t>
            </a:r>
            <a:r>
              <a:rPr lang="cs-CZ" altLang="cs-CZ" dirty="0" smtClean="0">
                <a:solidFill>
                  <a:srgbClr val="000099"/>
                </a:solidFill>
              </a:rPr>
              <a:t>ale je k tomu potřeba dalších návazných služeb, zejména v oblasti bydlení, zaměstnanosti, nebo zdravotnictví…</a:t>
            </a:r>
          </a:p>
          <a:p>
            <a:pPr eaLnBrk="1" hangingPunct="1"/>
            <a:r>
              <a:rPr lang="cs-CZ" altLang="cs-CZ" dirty="0" smtClean="0">
                <a:solidFill>
                  <a:srgbClr val="000099"/>
                </a:solidFill>
              </a:rPr>
              <a:t>…pokud nám k tomu kombinace nastavení stávajícího systému a plánovaných opatření pomůže, lze mluvit o dalším kvalitativním posunu pomoci a přiblížení se úrovni pomoci, jak tomu je ve vyspělých zemích EU (bývalé 15ky)…</a:t>
            </a:r>
            <a:endParaRPr lang="en-US" altLang="cs-CZ" dirty="0" smtClean="0">
              <a:solidFill>
                <a:srgbClr val="000099"/>
              </a:solidFill>
            </a:endParaRPr>
          </a:p>
          <a:p>
            <a:pPr eaLnBrk="1" hangingPunct="1"/>
            <a:endParaRPr lang="cs-CZ" alt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BB2AB-B14A-46AA-AD18-46500C5C616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82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4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5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95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9240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302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0058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26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75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49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3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5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7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86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7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3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9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C8A5E3"/>
            </a:gs>
            <a:gs pos="58000">
              <a:schemeClr val="tx1">
                <a:lumMod val="75000"/>
              </a:schemeClr>
            </a:gs>
            <a:gs pos="72000">
              <a:schemeClr val="accent5">
                <a:lumMod val="40000"/>
                <a:lumOff val="6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974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327ED.56351C5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ha.eu/" TargetMode="External"/><Relationship Id="rId2" Type="http://schemas.openxmlformats.org/officeDocument/2006/relationships/hyperlink" Target="mailto:marika.jelinkova@praha.eu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4118" y="488309"/>
            <a:ext cx="7117360" cy="3124201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/>
            </a:r>
            <a:br>
              <a:rPr lang="cs-CZ" b="1" dirty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Aktivity a kompetence </a:t>
            </a:r>
            <a:b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</a:br>
            <a:r>
              <a:rPr lang="cs-CZ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sociálních kurátorů</a:t>
            </a:r>
            <a:endParaRPr lang="cs-CZ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5" name="Obrázek 1" descr="cid:image001.jpg@01D327ED.56351C5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642" y="5209661"/>
            <a:ext cx="7810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30573" y="639747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4274" y="5067381"/>
            <a:ext cx="3329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Mgr. Marika Jelínková</a:t>
            </a:r>
          </a:p>
          <a:p>
            <a:r>
              <a:rPr lang="cs-CZ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metodička sociální práce</a:t>
            </a:r>
          </a:p>
          <a:p>
            <a:r>
              <a:rPr lang="cs-CZ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Magistrát hl. m. Prahy</a:t>
            </a:r>
            <a:endParaRPr lang="cs-CZ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729839" y="1143580"/>
            <a:ext cx="744103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b="1" i="1" u="sng" dirty="0">
                <a:solidFill>
                  <a:schemeClr val="tx2">
                    <a:lumMod val="75000"/>
                  </a:schemeClr>
                </a:solidFill>
              </a:rPr>
              <a:t>Dle</a:t>
            </a:r>
            <a:r>
              <a:rPr lang="cs-CZ" altLang="cs-CZ" sz="2000" b="1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altLang="cs-CZ" sz="2000" b="1" i="1" u="sng" dirty="0">
                <a:solidFill>
                  <a:schemeClr val="tx2">
                    <a:lumMod val="75000"/>
                  </a:schemeClr>
                </a:solidFill>
              </a:rPr>
              <a:t>zákona č. 108/2006 Sb., o sociálních službách, v § 92 písm. b)</a:t>
            </a:r>
            <a:endParaRPr lang="cs-CZ" altLang="cs-CZ" sz="2000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altLang="cs-CZ" sz="2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osoby ohrožené sociálním vyloučením z důvodu předchozí ústavní nebo ochranné výchovy nebo výkonu trestu</a:t>
            </a:r>
            <a:r>
              <a:rPr lang="cs-CZ" altLang="cs-CZ" sz="2000" b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,</a:t>
            </a:r>
          </a:p>
          <a:p>
            <a:pPr lvl="1"/>
            <a:endParaRPr lang="cs-CZ" altLang="cs-CZ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osoby, jejichž způsob života může vést ke konfliktu se společností.</a:t>
            </a:r>
          </a:p>
        </p:txBody>
      </p:sp>
    </p:spTree>
    <p:extLst>
      <p:ext uri="{BB962C8B-B14F-4D97-AF65-F5344CB8AC3E}">
        <p14:creationId xmlns:p14="http://schemas.microsoft.com/office/powerpoint/2010/main" val="41790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45951" y="545284"/>
            <a:ext cx="7927597" cy="1182848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Kompetence sociálních kurátorů ve spolupráci s PMS ČR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45951" y="1970635"/>
            <a:ext cx="7675927" cy="445533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 </a:t>
            </a:r>
            <a:endParaRPr lang="cs-CZ" dirty="0">
              <a:solidFill>
                <a:schemeClr val="bg1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informace o zkušenostech (i dlouhodobých) při spolupráci s klientem,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průběžné povědomí o vývoji situace klienta,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sociální kurátor je přímý prostředník (výhoda při řešení jakýchkoliv </a:t>
            </a:r>
            <a:r>
              <a:rPr lang="cs-CZ" dirty="0" smtClean="0">
                <a:solidFill>
                  <a:schemeClr val="bg1"/>
                </a:solidFill>
              </a:rPr>
              <a:t>situací, </a:t>
            </a:r>
            <a:r>
              <a:rPr lang="cs-CZ" dirty="0">
                <a:solidFill>
                  <a:schemeClr val="bg1"/>
                </a:solidFill>
              </a:rPr>
              <a:t>např. přestupkové řízení, jednání s bytovým oddělením, odd. matrik, atd.) mezi klientem a daným úřadem obce,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znalost prostředí, území a lokality, kde se klient zdržuje, 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znalost </a:t>
            </a:r>
            <a:r>
              <a:rPr lang="cs-CZ" dirty="0" smtClean="0">
                <a:solidFill>
                  <a:schemeClr val="bg1"/>
                </a:solidFill>
              </a:rPr>
              <a:t>možností, </a:t>
            </a:r>
            <a:r>
              <a:rPr lang="cs-CZ" dirty="0">
                <a:solidFill>
                  <a:schemeClr val="bg1"/>
                </a:solidFill>
              </a:rPr>
              <a:t>respektive skladby sociálních služeb,</a:t>
            </a:r>
          </a:p>
          <a:p>
            <a:pPr>
              <a:buClrTx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3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7563" y="687897"/>
            <a:ext cx="7734649" cy="5293453"/>
          </a:xfrm>
        </p:spPr>
        <p:txBody>
          <a:bodyPr>
            <a:normAutofit fontScale="92500"/>
          </a:bodyPr>
          <a:lstStyle/>
          <a:p>
            <a:pPr algn="ctr"/>
            <a:r>
              <a:rPr lang="cs-CZ" sz="2000" b="1" u="sng" dirty="0">
                <a:solidFill>
                  <a:schemeClr val="bg1"/>
                </a:solidFill>
              </a:rPr>
              <a:t>Kompetence sociálního kurátora </a:t>
            </a:r>
            <a:r>
              <a:rPr lang="cs-CZ" sz="2000" b="1" u="sng" dirty="0" smtClean="0">
                <a:solidFill>
                  <a:schemeClr val="bg1"/>
                </a:solidFill>
              </a:rPr>
              <a:t>ve spolupráci </a:t>
            </a:r>
          </a:p>
          <a:p>
            <a:pPr algn="ctr"/>
            <a:r>
              <a:rPr lang="cs-CZ" sz="2000" b="1" u="sng" dirty="0" smtClean="0">
                <a:solidFill>
                  <a:schemeClr val="bg1"/>
                </a:solidFill>
              </a:rPr>
              <a:t>s </a:t>
            </a:r>
            <a:r>
              <a:rPr lang="cs-CZ" sz="2000" b="1" u="sng" dirty="0">
                <a:solidFill>
                  <a:schemeClr val="bg1"/>
                </a:solidFill>
              </a:rPr>
              <a:t>PMS ČR</a:t>
            </a:r>
            <a:r>
              <a:rPr lang="cs-CZ" sz="2000" b="1" u="sng" dirty="0" smtClean="0">
                <a:solidFill>
                  <a:schemeClr val="bg1"/>
                </a:solidFill>
              </a:rPr>
              <a:t>:</a:t>
            </a:r>
          </a:p>
          <a:p>
            <a:pPr algn="ctr"/>
            <a:endParaRPr lang="cs-CZ" sz="2000" dirty="0">
              <a:solidFill>
                <a:schemeClr val="bg1"/>
              </a:solidFill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orientace v systému podpory v nezaměstnanosti, dávek státní sociální podpory, hmotné nouze a intervence při plnění podmínek klienta pro přiznání dávek (např. získání dokladu o stavu, získání zápočtového </a:t>
            </a:r>
            <a:r>
              <a:rPr lang="cs-CZ" dirty="0" smtClean="0">
                <a:solidFill>
                  <a:schemeClr val="bg1"/>
                </a:solidFill>
              </a:rPr>
              <a:t>listu </a:t>
            </a:r>
            <a:r>
              <a:rPr lang="cs-CZ" dirty="0">
                <a:solidFill>
                  <a:schemeClr val="bg1"/>
                </a:solidFill>
              </a:rPr>
              <a:t>nebo jiných formalit od věznice, které kl. </a:t>
            </a:r>
            <a:r>
              <a:rPr lang="cs-CZ" dirty="0" smtClean="0">
                <a:solidFill>
                  <a:schemeClr val="bg1"/>
                </a:solidFill>
              </a:rPr>
              <a:t>pozbyl nebo </a:t>
            </a:r>
            <a:r>
              <a:rPr lang="cs-CZ" dirty="0">
                <a:solidFill>
                  <a:schemeClr val="bg1"/>
                </a:solidFill>
              </a:rPr>
              <a:t>je </a:t>
            </a:r>
            <a:r>
              <a:rPr lang="cs-CZ" dirty="0" smtClean="0">
                <a:solidFill>
                  <a:schemeClr val="bg1"/>
                </a:solidFill>
              </a:rPr>
              <a:t>zařízení </a:t>
            </a:r>
            <a:r>
              <a:rPr lang="cs-CZ" dirty="0">
                <a:solidFill>
                  <a:schemeClr val="bg1"/>
                </a:solidFill>
              </a:rPr>
              <a:t>nevystavilo atd.),</a:t>
            </a:r>
          </a:p>
          <a:p>
            <a:pPr marL="285750" lvl="0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</a:rPr>
              <a:t>pomoc </a:t>
            </a:r>
            <a:r>
              <a:rPr lang="cs-CZ" dirty="0">
                <a:solidFill>
                  <a:schemeClr val="bg1"/>
                </a:solidFill>
              </a:rPr>
              <a:t>klientovi zorientovat se po propuštění v jeho povinnostech stanovených soudním opatřením (informace o středisku PMS ČR, na koho se bude obracet, zkontaktování příslušného probačního úředníka), např. v období </a:t>
            </a:r>
            <a:r>
              <a:rPr lang="cs-CZ" dirty="0" smtClean="0">
                <a:solidFill>
                  <a:schemeClr val="bg1"/>
                </a:solidFill>
              </a:rPr>
              <a:t>nežli </a:t>
            </a:r>
            <a:r>
              <a:rPr lang="cs-CZ" dirty="0">
                <a:solidFill>
                  <a:schemeClr val="bg1"/>
                </a:solidFill>
              </a:rPr>
              <a:t>středisko PMS ČR dostane od soudu rozhodnutí o obsahu a rozsahu stanoveného dohledu,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6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7563" y="687897"/>
            <a:ext cx="7734649" cy="5293453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2000" b="1" u="sng" dirty="0">
                <a:solidFill>
                  <a:schemeClr val="bg1"/>
                </a:solidFill>
              </a:rPr>
              <a:t>Kompetence sociálního kurátora </a:t>
            </a:r>
            <a:r>
              <a:rPr lang="cs-CZ" sz="2000" b="1" u="sng" dirty="0" smtClean="0">
                <a:solidFill>
                  <a:schemeClr val="bg1"/>
                </a:solidFill>
              </a:rPr>
              <a:t>ve spolupráci </a:t>
            </a:r>
          </a:p>
          <a:p>
            <a:pPr algn="ctr"/>
            <a:r>
              <a:rPr lang="cs-CZ" sz="2000" b="1" u="sng" dirty="0" smtClean="0">
                <a:solidFill>
                  <a:schemeClr val="bg1"/>
                </a:solidFill>
              </a:rPr>
              <a:t>s </a:t>
            </a:r>
            <a:r>
              <a:rPr lang="cs-CZ" sz="2000" b="1" u="sng" dirty="0">
                <a:solidFill>
                  <a:schemeClr val="bg1"/>
                </a:solidFill>
              </a:rPr>
              <a:t>PMS ČR</a:t>
            </a:r>
            <a:r>
              <a:rPr lang="cs-CZ" sz="2000" b="1" u="sng" dirty="0" smtClean="0">
                <a:solidFill>
                  <a:schemeClr val="bg1"/>
                </a:solidFill>
              </a:rPr>
              <a:t>:</a:t>
            </a:r>
          </a:p>
          <a:p>
            <a:pPr algn="ctr"/>
            <a:endParaRPr lang="cs-CZ" sz="20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v případě mimopražských </a:t>
            </a:r>
            <a:r>
              <a:rPr lang="cs-CZ" dirty="0" smtClean="0">
                <a:solidFill>
                  <a:schemeClr val="bg1"/>
                </a:solidFill>
              </a:rPr>
              <a:t>klientů </a:t>
            </a:r>
            <a:r>
              <a:rPr lang="cs-CZ" dirty="0">
                <a:solidFill>
                  <a:schemeClr val="bg1"/>
                </a:solidFill>
              </a:rPr>
              <a:t>zprostředkovat komunikaci se střediskem PMS ČR v místě trvalého pobytu a střediskem PMS Praha – informovat o záměru klienta (zaměstnání, důvod pobytu v Praze), v případě, že se po propuštění rozhodne vykonávat opatření </a:t>
            </a:r>
            <a:r>
              <a:rPr lang="cs-CZ" dirty="0" smtClean="0">
                <a:solidFill>
                  <a:schemeClr val="bg1"/>
                </a:solidFill>
              </a:rPr>
              <a:t>jinde </a:t>
            </a:r>
            <a:r>
              <a:rPr lang="cs-CZ" dirty="0">
                <a:solidFill>
                  <a:schemeClr val="bg1"/>
                </a:solidFill>
              </a:rPr>
              <a:t>než v místě bydliště,   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</a:rPr>
              <a:t>předání </a:t>
            </a:r>
            <a:r>
              <a:rPr lang="cs-CZ" dirty="0">
                <a:solidFill>
                  <a:schemeClr val="bg1"/>
                </a:solidFill>
              </a:rPr>
              <a:t>a kompletace informací o životní, popř. sociální situaci klienta v případě, že se v průběhu svého života dopustí opakované trestné činnosti (probační úředník může zjistit např. okolnosti páchání další trestné činnosti a tím pokračování v recidivě</a:t>
            </a:r>
            <a:r>
              <a:rPr lang="cs-CZ" dirty="0" smtClean="0">
                <a:solidFill>
                  <a:schemeClr val="bg1"/>
                </a:solidFill>
              </a:rPr>
              <a:t>).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28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7563" y="687897"/>
            <a:ext cx="7734649" cy="5293453"/>
          </a:xfrm>
        </p:spPr>
        <p:txBody>
          <a:bodyPr>
            <a:normAutofit/>
          </a:bodyPr>
          <a:lstStyle/>
          <a:p>
            <a:pPr algn="ctr"/>
            <a:r>
              <a:rPr lang="cs-CZ" sz="2000" b="1" u="sng" dirty="0">
                <a:solidFill>
                  <a:schemeClr val="bg1"/>
                </a:solidFill>
              </a:rPr>
              <a:t>Kompetence sociálního kurátora </a:t>
            </a:r>
            <a:r>
              <a:rPr lang="cs-CZ" sz="2000" b="1" u="sng" dirty="0" smtClean="0">
                <a:solidFill>
                  <a:schemeClr val="bg1"/>
                </a:solidFill>
              </a:rPr>
              <a:t>ve spolupráci </a:t>
            </a:r>
          </a:p>
          <a:p>
            <a:pPr algn="ctr"/>
            <a:r>
              <a:rPr lang="cs-CZ" sz="2000" b="1" u="sng" dirty="0" smtClean="0">
                <a:solidFill>
                  <a:schemeClr val="bg1"/>
                </a:solidFill>
              </a:rPr>
              <a:t>s </a:t>
            </a:r>
            <a:r>
              <a:rPr lang="cs-CZ" sz="2000" b="1" u="sng" dirty="0">
                <a:solidFill>
                  <a:schemeClr val="bg1"/>
                </a:solidFill>
              </a:rPr>
              <a:t>PMS ČR</a:t>
            </a:r>
            <a:r>
              <a:rPr lang="cs-CZ" sz="2000" b="1" u="sng" dirty="0" smtClean="0">
                <a:solidFill>
                  <a:schemeClr val="bg1"/>
                </a:solidFill>
              </a:rPr>
              <a:t>:</a:t>
            </a:r>
          </a:p>
          <a:p>
            <a:pPr algn="ctr"/>
            <a:endParaRPr lang="cs-CZ" sz="2000" dirty="0">
              <a:solidFill>
                <a:schemeClr val="bg1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</a:rPr>
              <a:t>provedení sociálního </a:t>
            </a:r>
            <a:r>
              <a:rPr lang="cs-CZ" dirty="0">
                <a:solidFill>
                  <a:schemeClr val="bg1"/>
                </a:solidFill>
              </a:rPr>
              <a:t>šetření,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bg1"/>
                </a:solidFill>
              </a:rPr>
              <a:t>dohledání momentálního pobytu klienta, který přestane navštěvovat PMS ČR, </a:t>
            </a:r>
            <a:endParaRPr lang="cs-CZ" dirty="0" smtClean="0">
              <a:solidFill>
                <a:schemeClr val="bg1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</a:rPr>
              <a:t>pro </a:t>
            </a:r>
            <a:r>
              <a:rPr lang="cs-CZ" dirty="0">
                <a:solidFill>
                  <a:schemeClr val="bg1"/>
                </a:solidFill>
              </a:rPr>
              <a:t>začínající nebo i stávající probační úředníky je možnost absolvování stáže na pracovišti: Oddělení sociální prevence, UMČ Praha 1, Karolíny Světlé 7, Praha 1 – dohoda je možná na tel: 725 345 324, kontaktní osoba: </a:t>
            </a:r>
            <a:r>
              <a:rPr lang="cs-CZ" dirty="0" smtClean="0">
                <a:solidFill>
                  <a:schemeClr val="bg1"/>
                </a:solidFill>
              </a:rPr>
              <a:t>PhDr. Pavel </a:t>
            </a:r>
            <a:r>
              <a:rPr lang="cs-CZ" dirty="0">
                <a:solidFill>
                  <a:schemeClr val="bg1"/>
                </a:solidFill>
              </a:rPr>
              <a:t>Pěnkava, popř. po dohodě na jiné městské </a:t>
            </a:r>
            <a:r>
              <a:rPr lang="cs-CZ" dirty="0" smtClean="0">
                <a:solidFill>
                  <a:schemeClr val="bg1"/>
                </a:solidFill>
              </a:rPr>
              <a:t>části hl. m. Prahy.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6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</a:t>
            </a:r>
            <a:r>
              <a:rPr lang="cs-CZ" b="1" dirty="0" err="1" smtClean="0">
                <a:solidFill>
                  <a:schemeClr val="bg1"/>
                </a:solidFill>
              </a:rPr>
              <a:t>vs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Čr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2222306"/>
            <a:ext cx="8073705" cy="4035881"/>
          </a:xfrm>
        </p:spPr>
        <p:txBody>
          <a:bodyPr/>
          <a:lstStyle/>
          <a:p>
            <a:pPr lvl="0" algn="just"/>
            <a:r>
              <a:rPr lang="cs-CZ" b="1" dirty="0">
                <a:solidFill>
                  <a:schemeClr val="bg1"/>
                </a:solidFill>
              </a:rPr>
              <a:t>Sociální kurátoři působí na </a:t>
            </a:r>
            <a:r>
              <a:rPr lang="cs-CZ" b="1" u="sng" dirty="0">
                <a:solidFill>
                  <a:schemeClr val="bg1"/>
                </a:solidFill>
              </a:rPr>
              <a:t>205 obcích </a:t>
            </a:r>
            <a:r>
              <a:rPr lang="cs-CZ" b="1" dirty="0">
                <a:solidFill>
                  <a:schemeClr val="bg1"/>
                </a:solidFill>
              </a:rPr>
              <a:t>s rozšířenou působností </a:t>
            </a:r>
            <a:r>
              <a:rPr lang="cs-CZ" dirty="0">
                <a:solidFill>
                  <a:schemeClr val="bg1"/>
                </a:solidFill>
              </a:rPr>
              <a:t>– do roku 2003 na 85 okresních </a:t>
            </a:r>
            <a:r>
              <a:rPr lang="cs-CZ" dirty="0" smtClean="0">
                <a:solidFill>
                  <a:schemeClr val="bg1"/>
                </a:solidFill>
              </a:rPr>
              <a:t>úřadech.</a:t>
            </a:r>
            <a:endParaRPr lang="cs-CZ" dirty="0">
              <a:solidFill>
                <a:schemeClr val="bg1"/>
              </a:solidFill>
            </a:endParaRPr>
          </a:p>
          <a:p>
            <a:pPr lvl="0" algn="just"/>
            <a:endParaRPr lang="cs-CZ" dirty="0">
              <a:solidFill>
                <a:schemeClr val="bg1"/>
              </a:solidFill>
            </a:endParaRPr>
          </a:p>
          <a:p>
            <a:pPr lvl="0" algn="just"/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Agendu vykonává </a:t>
            </a:r>
            <a:r>
              <a:rPr lang="cs-CZ" b="1" u="sng" dirty="0" smtClean="0">
                <a:solidFill>
                  <a:schemeClr val="bg1"/>
                </a:solidFill>
              </a:rPr>
              <a:t>326 </a:t>
            </a:r>
            <a:r>
              <a:rPr lang="cs-CZ" b="1" u="sng" dirty="0">
                <a:solidFill>
                  <a:schemeClr val="bg1"/>
                </a:solidFill>
              </a:rPr>
              <a:t>sociálních </a:t>
            </a:r>
            <a:r>
              <a:rPr lang="cs-CZ" b="1" u="sng" dirty="0" smtClean="0">
                <a:solidFill>
                  <a:schemeClr val="bg1"/>
                </a:solidFill>
              </a:rPr>
              <a:t>kurátorů</a:t>
            </a:r>
            <a:r>
              <a:rPr lang="cs-CZ" b="1" dirty="0" smtClean="0">
                <a:solidFill>
                  <a:schemeClr val="bg1"/>
                </a:solidFill>
              </a:rPr>
              <a:t>,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z toho přibližně 2/3 v rámci kumulovaných </a:t>
            </a:r>
            <a:r>
              <a:rPr lang="cs-CZ" dirty="0" smtClean="0">
                <a:solidFill>
                  <a:schemeClr val="bg1"/>
                </a:solidFill>
              </a:rPr>
              <a:t>funkcí.</a:t>
            </a:r>
            <a:endParaRPr lang="cs-CZ" dirty="0">
              <a:solidFill>
                <a:schemeClr val="bg1"/>
              </a:solidFill>
            </a:endParaRPr>
          </a:p>
          <a:p>
            <a:pPr lvl="0" algn="just"/>
            <a:endParaRPr lang="cs-CZ" dirty="0">
              <a:solidFill>
                <a:schemeClr val="bg1"/>
              </a:solidFill>
            </a:endParaRPr>
          </a:p>
          <a:p>
            <a:pPr lvl="0" algn="just"/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b="1" dirty="0">
                <a:solidFill>
                  <a:schemeClr val="bg1"/>
                </a:solidFill>
              </a:rPr>
              <a:t>Jedná se o výkon státní správy v přenesené působnosti </a:t>
            </a:r>
            <a:r>
              <a:rPr lang="cs-CZ" dirty="0">
                <a:solidFill>
                  <a:schemeClr val="bg1"/>
                </a:solidFill>
              </a:rPr>
              <a:t>– stát garantuje každému občanovi, který se ocitne v nepříznivé životní </a:t>
            </a:r>
            <a:r>
              <a:rPr lang="cs-CZ" dirty="0" smtClean="0">
                <a:solidFill>
                  <a:schemeClr val="bg1"/>
                </a:solidFill>
              </a:rPr>
              <a:t>situaci, </a:t>
            </a:r>
            <a:r>
              <a:rPr lang="cs-CZ" dirty="0">
                <a:solidFill>
                  <a:schemeClr val="bg1"/>
                </a:solidFill>
              </a:rPr>
              <a:t>odbornou pomoc.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0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</a:t>
            </a:r>
            <a:r>
              <a:rPr lang="cs-CZ" b="1" dirty="0" err="1" smtClean="0">
                <a:solidFill>
                  <a:schemeClr val="bg1"/>
                </a:solidFill>
              </a:rPr>
              <a:t>vs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Čr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2222306"/>
            <a:ext cx="8073705" cy="4035881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buClr>
                <a:schemeClr val="bg1"/>
              </a:buCl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Na základě zákonné povinnosti</a:t>
            </a:r>
          </a:p>
          <a:p>
            <a:pPr marL="285750" indent="-285750">
              <a:lnSpc>
                <a:spcPct val="150000"/>
              </a:lnSpc>
              <a:buClr>
                <a:schemeClr val="bg1"/>
              </a:buCl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 úkolů vycházejících z Koncepce vězeňství do roku 2025</a:t>
            </a:r>
          </a:p>
          <a:p>
            <a:pPr marL="285750" indent="-285750">
              <a:buClr>
                <a:schemeClr val="bg1"/>
              </a:buCl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Memoranda o spolupráci</a:t>
            </a:r>
          </a:p>
          <a:p>
            <a:pPr marL="285750" indent="-285750">
              <a:buClr>
                <a:schemeClr val="bg1"/>
              </a:buCl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Clr>
                <a:schemeClr val="bg1"/>
              </a:buCl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Dohody s NNO</a:t>
            </a:r>
          </a:p>
          <a:p>
            <a:pPr marL="285750" indent="-285750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7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 </a:t>
            </a:r>
            <a:r>
              <a:rPr lang="cs-CZ" b="1" dirty="0" err="1" smtClean="0">
                <a:solidFill>
                  <a:schemeClr val="bg1"/>
                </a:solidFill>
              </a:rPr>
              <a:t>vs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Čr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smtClean="0">
                <a:solidFill>
                  <a:schemeClr val="bg1"/>
                </a:solidFill>
              </a:rPr>
              <a:t>– úkoly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z koncepce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9546" y="1792815"/>
            <a:ext cx="8073705" cy="4552567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100" dirty="0" smtClean="0">
                <a:solidFill>
                  <a:schemeClr val="bg1"/>
                </a:solidFill>
              </a:rPr>
              <a:t>vytvářet </a:t>
            </a:r>
            <a:r>
              <a:rPr lang="cs-CZ" sz="2100" dirty="0">
                <a:solidFill>
                  <a:schemeClr val="bg1"/>
                </a:solidFill>
              </a:rPr>
              <a:t>plán bezpečného propuštění – analýza rizik a potřeb odsouzeného, tvorba plánu propuštění, podklady </a:t>
            </a:r>
            <a:r>
              <a:rPr lang="cs-CZ" sz="2100" dirty="0">
                <a:solidFill>
                  <a:schemeClr val="bg1"/>
                </a:solidFill>
              </a:rPr>
              <a:t>k</a:t>
            </a:r>
            <a:r>
              <a:rPr lang="cs-CZ" sz="2100" dirty="0" smtClean="0">
                <a:solidFill>
                  <a:schemeClr val="bg1"/>
                </a:solidFill>
              </a:rPr>
              <a:t> </a:t>
            </a:r>
            <a:r>
              <a:rPr lang="cs-CZ" sz="2100" dirty="0">
                <a:solidFill>
                  <a:schemeClr val="bg1"/>
                </a:solidFill>
              </a:rPr>
              <a:t>projednání žádosti o podmíněné </a:t>
            </a:r>
            <a:r>
              <a:rPr lang="cs-CZ" sz="2100" dirty="0" smtClean="0">
                <a:solidFill>
                  <a:schemeClr val="bg1"/>
                </a:solidFill>
              </a:rPr>
              <a:t>propuštění,</a:t>
            </a:r>
            <a:endParaRPr lang="cs-CZ" sz="21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100" dirty="0">
                <a:solidFill>
                  <a:schemeClr val="bg1"/>
                </a:solidFill>
              </a:rPr>
              <a:t>podpořit další činnost komisí pro podmíněné propuštění a jejich výstupy standardizovat a plošně rozšířit,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100" dirty="0">
                <a:solidFill>
                  <a:schemeClr val="bg1"/>
                </a:solidFill>
              </a:rPr>
              <a:t>zapojit sociální kurátory do přípravy na propuštění, a to vzhledem k roli sociálního kurátora jako prostředníka mezi úřady, sociálním prostředím a vězněnou osobou,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Spolupráce s </a:t>
            </a:r>
            <a:r>
              <a:rPr lang="cs-CZ" b="1" dirty="0" err="1">
                <a:solidFill>
                  <a:schemeClr val="bg1"/>
                </a:solidFill>
              </a:rPr>
              <a:t>vs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Čr</a:t>
            </a:r>
            <a:r>
              <a:rPr lang="cs-CZ" b="1" dirty="0">
                <a:solidFill>
                  <a:schemeClr val="bg1"/>
                </a:solidFill>
              </a:rPr>
              <a:t> – úkoly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z koncepce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9546" y="1911928"/>
            <a:ext cx="8073705" cy="4512514"/>
          </a:xfrm>
        </p:spPr>
        <p:txBody>
          <a:bodyPr>
            <a:normAutofit/>
          </a:bodyPr>
          <a:lstStyle/>
          <a:p>
            <a:pPr marL="285750" lvl="0" indent="-285750">
              <a:lnSpc>
                <a:spcPct val="150000"/>
              </a:lnSpc>
              <a:buClrTx/>
              <a:buFontTx/>
              <a:buChar char="-"/>
            </a:pPr>
            <a:r>
              <a:rPr lang="cs-CZ" sz="2000" dirty="0" smtClean="0">
                <a:solidFill>
                  <a:schemeClr val="bg1"/>
                </a:solidFill>
              </a:rPr>
              <a:t>provázat </a:t>
            </a:r>
            <a:r>
              <a:rPr lang="cs-CZ" sz="2000" dirty="0">
                <a:solidFill>
                  <a:schemeClr val="bg1"/>
                </a:solidFill>
              </a:rPr>
              <a:t>a koordinovat přípravu na propuštění mezi Vězeňskou službou ČR, Probační a mediační službou, obecními úřady obcí s rozšířenou působností/sociálními kurátory, nevládními organizacemi a úřady práce</a:t>
            </a:r>
            <a:r>
              <a:rPr lang="cs-CZ" sz="2000" dirty="0" smtClean="0">
                <a:solidFill>
                  <a:schemeClr val="bg1"/>
                </a:solidFill>
              </a:rPr>
              <a:t>,</a:t>
            </a:r>
          </a:p>
          <a:p>
            <a:pPr marL="285750" lvl="0" indent="-285750">
              <a:lnSpc>
                <a:spcPct val="150000"/>
              </a:lnSpc>
              <a:buClrTx/>
              <a:buFontTx/>
              <a:buChar char="-"/>
            </a:pPr>
            <a:r>
              <a:rPr lang="cs-CZ" sz="2000" dirty="0">
                <a:solidFill>
                  <a:schemeClr val="bg1"/>
                </a:solidFill>
              </a:rPr>
              <a:t>umožňovat sociálním kurátorům navštěvovat klienty ve věznicích podle potřeby vyplývající z případové práce,</a:t>
            </a:r>
          </a:p>
          <a:p>
            <a:pPr marL="285750" lvl="0" indent="-285750">
              <a:lnSpc>
                <a:spcPct val="150000"/>
              </a:lnSpc>
              <a:buClrTx/>
              <a:buFontTx/>
              <a:buChar char="-"/>
            </a:pPr>
            <a:r>
              <a:rPr lang="cs-CZ" sz="2000" dirty="0">
                <a:solidFill>
                  <a:schemeClr val="bg1"/>
                </a:solidFill>
              </a:rPr>
              <a:t>ve vzájemné spolupráci usilovat o stabilizaci rodinného a sociálního prostředí </a:t>
            </a:r>
            <a:r>
              <a:rPr lang="cs-CZ" sz="2000" dirty="0" smtClean="0">
                <a:solidFill>
                  <a:schemeClr val="bg1"/>
                </a:solidFill>
              </a:rPr>
              <a:t>odsouzeného.</a:t>
            </a:r>
            <a:endParaRPr lang="cs-CZ" sz="2000" dirty="0">
              <a:solidFill>
                <a:schemeClr val="bg1"/>
              </a:solidFill>
            </a:endParaRPr>
          </a:p>
          <a:p>
            <a:pPr marL="285750" lvl="0" indent="-285750">
              <a:lnSpc>
                <a:spcPct val="150000"/>
              </a:lnSpc>
              <a:buClrTx/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1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1270" y="-68176"/>
            <a:ext cx="6554867" cy="1524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Předtím….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9074" y="1155033"/>
            <a:ext cx="8371306" cy="5309936"/>
          </a:xfrm>
        </p:spPr>
        <p:txBody>
          <a:bodyPr numCol="2">
            <a:normAutofit fontScale="62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cs-CZ" sz="2400" b="1" u="sng" dirty="0">
                <a:solidFill>
                  <a:schemeClr val="bg1"/>
                </a:solidFill>
              </a:rPr>
              <a:t>Sociální kurátor 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zjišťování informací o vězněných prostřednictví hesel (dohoda MPSV a GŘ)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12/2010 GŘ VS ČR oznamuje ukončení přidělování hesel z důvodu úniku informací směrem k advokátům a exekutorům, 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K práci kurátora jsou hesla potřebnou součástí  jeho práce a bez možnosti jejich využívání se aktuální možnost pomoci stává neúčinnou, respektive nemožnou</a:t>
            </a:r>
          </a:p>
          <a:p>
            <a:pPr lvl="1">
              <a:lnSpc>
                <a:spcPct val="160000"/>
              </a:lnSpc>
            </a:pPr>
            <a:endParaRPr lang="cs-CZ" sz="2400" dirty="0">
              <a:solidFill>
                <a:schemeClr val="bg1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cs-CZ" sz="2400" b="1" u="sng" dirty="0">
                <a:solidFill>
                  <a:schemeClr val="bg1"/>
                </a:solidFill>
              </a:rPr>
              <a:t>NGŘ </a:t>
            </a:r>
          </a:p>
          <a:p>
            <a:pPr lvl="1"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Zasílání hlášení o vzetí, přemístění osoby (VV i VT)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cs-CZ" sz="2400" b="1" u="sng" dirty="0">
                <a:solidFill>
                  <a:schemeClr val="bg1"/>
                </a:solidFill>
              </a:rPr>
              <a:t>ÚOOÚ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Provedena kontrola ve VS ČR = změna NGŘ, hlášení zasíláno jen o nástupu či převodu do VT (§ 5 ŘVTOS)</a:t>
            </a:r>
          </a:p>
          <a:p>
            <a:pPr>
              <a:lnSpc>
                <a:spcPct val="160000"/>
              </a:lnSpc>
            </a:pPr>
            <a:r>
              <a:rPr lang="cs-CZ" sz="2400" b="1" u="sng" dirty="0">
                <a:solidFill>
                  <a:schemeClr val="bg1"/>
                </a:solidFill>
              </a:rPr>
              <a:t>= důsledky = 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nové NGŘ ke správní službě </a:t>
            </a:r>
          </a:p>
          <a:p>
            <a:pPr>
              <a:lnSpc>
                <a:spcPct val="160000"/>
              </a:lnSpc>
            </a:pPr>
            <a:r>
              <a:rPr lang="cs-CZ" sz="2400" dirty="0">
                <a:solidFill>
                  <a:schemeClr val="bg1"/>
                </a:solidFill>
              </a:rPr>
              <a:t>znemožnění výkonu činností SK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9179-77C4-44C9-AD77-044CFC71CD7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87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8542" y="281425"/>
            <a:ext cx="6554867" cy="103198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je sociální kurátor?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213658"/>
            <a:ext cx="8325937" cy="500426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cs-CZ" sz="2600" b="1" i="1" dirty="0">
                <a:solidFill>
                  <a:schemeClr val="bg1"/>
                </a:solidFill>
              </a:rPr>
              <a:t>"Sociální </a:t>
            </a:r>
            <a:r>
              <a:rPr lang="cs-CZ" sz="2600" b="1" i="1" dirty="0" smtClean="0">
                <a:solidFill>
                  <a:schemeClr val="bg1"/>
                </a:solidFill>
              </a:rPr>
              <a:t>kurátor </a:t>
            </a:r>
            <a:r>
              <a:rPr lang="cs-CZ" sz="2600" b="1" i="1" dirty="0">
                <a:solidFill>
                  <a:schemeClr val="bg1"/>
                </a:solidFill>
              </a:rPr>
              <a:t>je specializovaný sociální pracovník obce s rozšířenou působností pověřené výkonem veřejné správy." </a:t>
            </a:r>
            <a:endParaRPr lang="cs-CZ" sz="2600" b="1" i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Zaměstnanec obce s rozšířenou působností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Sociální pracovník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Psycholog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Právník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Finanční poradce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Terapeut </a:t>
            </a:r>
          </a:p>
          <a:p>
            <a:pPr>
              <a:lnSpc>
                <a:spcPct val="150000"/>
              </a:lnSpc>
            </a:pPr>
            <a:r>
              <a:rPr lang="cs-CZ" sz="2600" dirty="0" smtClean="0">
                <a:solidFill>
                  <a:schemeClr val="bg1"/>
                </a:solidFill>
              </a:rPr>
              <a:t>Mentor </a:t>
            </a:r>
          </a:p>
          <a:p>
            <a:pPr>
              <a:lnSpc>
                <a:spcPct val="150000"/>
              </a:lnSpc>
            </a:pPr>
            <a:r>
              <a:rPr lang="cs-CZ" sz="2600" b="1" dirty="0" smtClean="0">
                <a:solidFill>
                  <a:schemeClr val="bg1"/>
                </a:solidFill>
              </a:rPr>
              <a:t>Člověk…..!!??!!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chemeClr val="bg1"/>
                </a:solidFill>
              </a:rPr>
              <a:t>sociální </a:t>
            </a:r>
            <a:r>
              <a:rPr lang="cs-CZ" sz="2800" dirty="0">
                <a:solidFill>
                  <a:schemeClr val="bg1"/>
                </a:solidFill>
              </a:rPr>
              <a:t>pracovník, především </a:t>
            </a:r>
            <a:r>
              <a:rPr lang="cs-CZ" sz="2800" b="1" u="sng" dirty="0">
                <a:solidFill>
                  <a:schemeClr val="bg1"/>
                </a:solidFill>
              </a:rPr>
              <a:t>nezbytná součást resocializačního procesu</a:t>
            </a:r>
            <a:r>
              <a:rPr lang="cs-CZ" sz="2800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cs-CZ" sz="2600" b="1" dirty="0" smtClean="0">
              <a:solidFill>
                <a:schemeClr val="bg1"/>
              </a:solidFill>
            </a:endParaRPr>
          </a:p>
          <a:p>
            <a:endParaRPr lang="cs-CZ" dirty="0"/>
          </a:p>
        </p:txBody>
      </p:sp>
      <p:pic>
        <p:nvPicPr>
          <p:cNvPr id="2053" name="Picture 5" descr="C:\Users\m000xz004609\Desktop\can-stock-photo_csp3645709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000"/>
                    </a14:imgEffect>
                    <a14:imgEffect>
                      <a14:brightnessContrast bright="5000" contrast="-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988" y="1944504"/>
            <a:ext cx="3024336" cy="3168352"/>
          </a:xfrm>
          <a:prstGeom prst="rect">
            <a:avLst/>
          </a:prstGeom>
          <a:noFill/>
          <a:ln w="0">
            <a:noFill/>
          </a:ln>
          <a:effectLst>
            <a:glow rad="850900">
              <a:srgbClr val="000000">
                <a:alpha val="0"/>
              </a:srgbClr>
            </a:glow>
            <a:outerShdw blurRad="609600" dir="5400000" algn="ctr" rotWithShape="0">
              <a:schemeClr val="accent6">
                <a:lumMod val="40000"/>
                <a:lumOff val="60000"/>
                <a:alpha val="0"/>
              </a:schemeClr>
            </a:outerShdw>
            <a:reflection stA="0" endPos="65000" dist="50800" dir="5400000" sy="-100000" algn="bl" rotWithShape="0"/>
            <a:softEdge rad="0"/>
          </a:effectLst>
          <a:scene3d>
            <a:camera prst="orthographicFront"/>
            <a:lightRig rig="threePt" dir="t"/>
          </a:scene3d>
          <a:sp3d contourW="12700" prstMaterial="flat">
            <a:contourClr>
              <a:schemeClr val="tx1"/>
            </a:contourClr>
          </a:sp3d>
          <a:extLst/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650C-331D-435C-98D3-09920DA27170}" type="datetime1">
              <a:rPr lang="cs-CZ" smtClean="0"/>
              <a:t>7.2.2019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05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7830" y="579520"/>
            <a:ext cx="6447501" cy="48126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Současnost….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8944" y="1060782"/>
            <a:ext cx="8022389" cy="5187621"/>
          </a:xfrm>
        </p:spPr>
        <p:txBody>
          <a:bodyPr>
            <a:normAutofit fontScale="92500" lnSpcReduction="10000"/>
          </a:bodyPr>
          <a:lstStyle/>
          <a:p>
            <a:r>
              <a:rPr lang="cs-CZ" sz="1950" b="1" u="sng" dirty="0">
                <a:solidFill>
                  <a:schemeClr val="bg1"/>
                </a:solidFill>
              </a:rPr>
              <a:t>Koncepce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činnost pracovních skupin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novela zákonných norem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úprava výměny informací</a:t>
            </a:r>
          </a:p>
          <a:p>
            <a:endParaRPr lang="cs-CZ" sz="1950" dirty="0">
              <a:solidFill>
                <a:schemeClr val="bg1"/>
              </a:solidFill>
            </a:endParaRPr>
          </a:p>
          <a:p>
            <a:r>
              <a:rPr lang="cs-CZ" sz="1950" b="1" u="sng" dirty="0">
                <a:solidFill>
                  <a:schemeClr val="bg1"/>
                </a:solidFill>
              </a:rPr>
              <a:t>ÚOOÚ</a:t>
            </a:r>
          </a:p>
          <a:p>
            <a:pPr lvl="1"/>
            <a:r>
              <a:rPr lang="cs-CZ" sz="1950" b="1" dirty="0">
                <a:solidFill>
                  <a:schemeClr val="bg1"/>
                </a:solidFill>
              </a:rPr>
              <a:t>§ 9 písm. f) zákona č. 101/2000 Sb.</a:t>
            </a:r>
            <a:r>
              <a:rPr lang="cs-CZ" sz="1950" dirty="0">
                <a:solidFill>
                  <a:schemeClr val="bg1"/>
                </a:solidFill>
              </a:rPr>
              <a:t>, o ochraně osobních údajů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oprávnění zpracovávat citlivé údaje i bez souhlasu osoby</a:t>
            </a:r>
          </a:p>
          <a:p>
            <a:pPr lvl="1"/>
            <a:endParaRPr lang="cs-CZ" sz="1950" dirty="0">
              <a:solidFill>
                <a:schemeClr val="bg1"/>
              </a:solidFill>
            </a:endParaRPr>
          </a:p>
          <a:p>
            <a:r>
              <a:rPr lang="cs-CZ" sz="1950" b="1" u="sng" dirty="0">
                <a:solidFill>
                  <a:schemeClr val="bg1"/>
                </a:solidFill>
              </a:rPr>
              <a:t>Sociální kurátor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úředník</a:t>
            </a:r>
          </a:p>
          <a:p>
            <a:pPr lvl="1"/>
            <a:r>
              <a:rPr lang="cs-CZ" sz="1950" dirty="0">
                <a:solidFill>
                  <a:schemeClr val="bg1"/>
                </a:solidFill>
              </a:rPr>
              <a:t>sociální pracovník </a:t>
            </a:r>
            <a:endParaRPr lang="cs-CZ" sz="1950" dirty="0" smtClean="0">
              <a:solidFill>
                <a:schemeClr val="bg1"/>
              </a:solidFill>
            </a:endParaRPr>
          </a:p>
          <a:p>
            <a:pPr lvl="1"/>
            <a:r>
              <a:rPr lang="cs-CZ" sz="1950" dirty="0" smtClean="0">
                <a:solidFill>
                  <a:schemeClr val="bg1"/>
                </a:solidFill>
              </a:rPr>
              <a:t>povinnosti </a:t>
            </a:r>
            <a:r>
              <a:rPr lang="cs-CZ" sz="1950" dirty="0">
                <a:solidFill>
                  <a:schemeClr val="bg1"/>
                </a:solidFill>
              </a:rPr>
              <a:t>a oprávnění - ZSS, ZPHN, ZVTOS, ZVV, ŘVTOS, ŘVV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9179-77C4-44C9-AD77-044CFC71CD7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1589" y="212558"/>
            <a:ext cx="6554867" cy="1524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Současnost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395663"/>
            <a:ext cx="8123332" cy="49890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Sociální kurátor je vázaný povinností zachovávat </a:t>
            </a:r>
            <a:r>
              <a:rPr lang="cs-CZ" sz="2400" b="1" dirty="0">
                <a:solidFill>
                  <a:schemeClr val="bg1"/>
                </a:solidFill>
              </a:rPr>
              <a:t>mlčenlivost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sz="2250" dirty="0">
                <a:solidFill>
                  <a:schemeClr val="bg1"/>
                </a:solidFill>
              </a:rPr>
              <a:t>§ 16 odst. 1 písm. j) Zákon č. 312/2002 Sb., o úřednících územních samosprávných celků,</a:t>
            </a:r>
          </a:p>
          <a:p>
            <a:pPr lvl="1">
              <a:lnSpc>
                <a:spcPct val="150000"/>
              </a:lnSpc>
            </a:pPr>
            <a:r>
              <a:rPr lang="cs-CZ" sz="2250" dirty="0">
                <a:solidFill>
                  <a:schemeClr val="bg1"/>
                </a:solidFill>
              </a:rPr>
              <a:t>§ 100 zákona č. 108/2006 Sb., o sociálních službách,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cs-CZ" sz="2250" dirty="0" smtClean="0">
                <a:solidFill>
                  <a:schemeClr val="bg1"/>
                </a:solidFill>
              </a:rPr>
              <a:t>§ </a:t>
            </a:r>
            <a:r>
              <a:rPr lang="cs-CZ" sz="2250" dirty="0">
                <a:solidFill>
                  <a:schemeClr val="bg1"/>
                </a:solidFill>
              </a:rPr>
              <a:t>55 zákona č. 111/2006 Sb., o pomoci v hmotné nouzi</a:t>
            </a:r>
            <a:r>
              <a:rPr lang="cs-CZ" sz="2250" dirty="0" smtClean="0">
                <a:solidFill>
                  <a:schemeClr val="bg1"/>
                </a:solidFill>
              </a:rPr>
              <a:t>.</a:t>
            </a:r>
            <a:endParaRPr lang="cs-CZ" sz="2250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9179-77C4-44C9-AD77-044CFC71CD7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8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439" y="326767"/>
            <a:ext cx="6447501" cy="990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Současnost….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4095" y="1948112"/>
            <a:ext cx="7841916" cy="41388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Legislativa</a:t>
            </a:r>
          </a:p>
          <a:p>
            <a:pPr lvl="1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Odložení novely ZSS (§ 92 písm. b) – sociální </a:t>
            </a:r>
            <a:r>
              <a:rPr lang="cs-CZ" sz="2175" dirty="0" smtClean="0">
                <a:solidFill>
                  <a:schemeClr val="bg1"/>
                </a:solidFill>
              </a:rPr>
              <a:t>pracovník-sociální </a:t>
            </a:r>
            <a:r>
              <a:rPr lang="cs-CZ" sz="2175" dirty="0">
                <a:solidFill>
                  <a:schemeClr val="bg1"/>
                </a:solidFill>
              </a:rPr>
              <a:t>kurátor)</a:t>
            </a:r>
          </a:p>
          <a:p>
            <a:pPr lvl="2">
              <a:lnSpc>
                <a:spcPct val="160000"/>
              </a:lnSpc>
            </a:pPr>
            <a:r>
              <a:rPr lang="cs-CZ" sz="2175" dirty="0" smtClean="0">
                <a:solidFill>
                  <a:schemeClr val="bg1"/>
                </a:solidFill>
              </a:rPr>
              <a:t>Legislativně neupraveno </a:t>
            </a:r>
            <a:r>
              <a:rPr lang="cs-CZ" sz="2175" dirty="0">
                <a:solidFill>
                  <a:schemeClr val="bg1"/>
                </a:solidFill>
              </a:rPr>
              <a:t>postavení </a:t>
            </a:r>
            <a:r>
              <a:rPr lang="cs-CZ" sz="2175" dirty="0">
                <a:solidFill>
                  <a:schemeClr val="bg1"/>
                </a:solidFill>
              </a:rPr>
              <a:t>sociálního kurátora</a:t>
            </a:r>
          </a:p>
          <a:p>
            <a:pPr lvl="1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Novely zákonů o VV a </a:t>
            </a:r>
            <a:r>
              <a:rPr lang="cs-CZ" sz="2175" dirty="0" smtClean="0">
                <a:solidFill>
                  <a:schemeClr val="bg1"/>
                </a:solidFill>
              </a:rPr>
              <a:t>VT k 1.10.2017</a:t>
            </a:r>
            <a:endParaRPr lang="cs-CZ" sz="2175" dirty="0">
              <a:solidFill>
                <a:schemeClr val="bg1"/>
              </a:solidFill>
            </a:endParaRPr>
          </a:p>
          <a:p>
            <a:pPr lvl="2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Rozšířená informovanost o uvěznění</a:t>
            </a:r>
          </a:p>
          <a:p>
            <a:pPr lvl="3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vyhláška </a:t>
            </a:r>
            <a:r>
              <a:rPr lang="cs-CZ" sz="2175" b="1" dirty="0">
                <a:solidFill>
                  <a:schemeClr val="bg1"/>
                </a:solidFill>
              </a:rPr>
              <a:t>č. 109/1994 Sb.</a:t>
            </a:r>
            <a:r>
              <a:rPr lang="cs-CZ" sz="2175" dirty="0">
                <a:solidFill>
                  <a:schemeClr val="bg1"/>
                </a:solidFill>
              </a:rPr>
              <a:t>, kterou se vydává </a:t>
            </a:r>
            <a:r>
              <a:rPr lang="cs-CZ" sz="2175" b="1" dirty="0">
                <a:solidFill>
                  <a:schemeClr val="bg1"/>
                </a:solidFill>
              </a:rPr>
              <a:t>řád výkonu vazby</a:t>
            </a:r>
          </a:p>
          <a:p>
            <a:pPr lvl="4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§ 23 odst. 2 (propuštění),  § 57 odst. 3 (přijetí), </a:t>
            </a:r>
            <a:endParaRPr lang="cs-CZ" sz="2175" b="1" dirty="0">
              <a:solidFill>
                <a:schemeClr val="bg1"/>
              </a:solidFill>
            </a:endParaRPr>
          </a:p>
          <a:p>
            <a:pPr lvl="3">
              <a:lnSpc>
                <a:spcPct val="160000"/>
              </a:lnSpc>
            </a:pPr>
            <a:r>
              <a:rPr lang="cs-CZ" sz="2175" dirty="0">
                <a:solidFill>
                  <a:schemeClr val="bg1"/>
                </a:solidFill>
              </a:rPr>
              <a:t>vyhláška </a:t>
            </a:r>
            <a:r>
              <a:rPr lang="cs-CZ" sz="2175" b="1" dirty="0">
                <a:solidFill>
                  <a:schemeClr val="bg1"/>
                </a:solidFill>
              </a:rPr>
              <a:t>č. </a:t>
            </a:r>
            <a:r>
              <a:rPr lang="cs-CZ" sz="2175" b="1" dirty="0" smtClean="0">
                <a:solidFill>
                  <a:schemeClr val="bg1"/>
                </a:solidFill>
              </a:rPr>
              <a:t>345/1999 </a:t>
            </a:r>
            <a:r>
              <a:rPr lang="cs-CZ" sz="2175" b="1" dirty="0">
                <a:solidFill>
                  <a:schemeClr val="bg1"/>
                </a:solidFill>
              </a:rPr>
              <a:t>Sb.</a:t>
            </a:r>
            <a:r>
              <a:rPr lang="cs-CZ" sz="2175" dirty="0">
                <a:solidFill>
                  <a:schemeClr val="bg1"/>
                </a:solidFill>
              </a:rPr>
              <a:t>, kterou se vydává </a:t>
            </a:r>
            <a:r>
              <a:rPr lang="cs-CZ" sz="2175" b="1" dirty="0">
                <a:solidFill>
                  <a:schemeClr val="bg1"/>
                </a:solidFill>
              </a:rPr>
              <a:t>řád výkonu trestu</a:t>
            </a:r>
          </a:p>
          <a:p>
            <a:pPr lvl="4">
              <a:lnSpc>
                <a:spcPct val="160000"/>
              </a:lnSpc>
            </a:pPr>
            <a:r>
              <a:rPr lang="cs-CZ" sz="2175" b="1" dirty="0">
                <a:solidFill>
                  <a:schemeClr val="bg1"/>
                </a:solidFill>
              </a:rPr>
              <a:t>§ 5 (přijetí), § 11 (přemístění), § 13 (propuštění)</a:t>
            </a:r>
            <a:endParaRPr lang="cs-CZ" sz="2175" dirty="0">
              <a:solidFill>
                <a:schemeClr val="bg1"/>
              </a:solidFill>
            </a:endParaRPr>
          </a:p>
          <a:p>
            <a:pPr lvl="2"/>
            <a:endParaRPr lang="cs-CZ" sz="1950" dirty="0">
              <a:solidFill>
                <a:schemeClr val="bg1"/>
              </a:solidFill>
            </a:endParaRPr>
          </a:p>
          <a:p>
            <a:pPr lvl="1"/>
            <a:endParaRPr lang="cs-CZ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9179-77C4-44C9-AD77-044CFC71CD7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128" y="-228600"/>
            <a:ext cx="6554867" cy="15240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Současnost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027" y="1295399"/>
            <a:ext cx="8073737" cy="47001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dosáhnout sjednocení pojmosloví v zákonných a podzákonných normách,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uzavřít memorandum o spolupráci s MPSV,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pokračovat ve vzájemné spolupráci a dále ji rozšiřovat,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sjednotit postupy při výměně informací,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spojit informační kruh historie klienta,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nepřekračovat své kompetence a nezasahovat do kompetencí jiných,</a:t>
            </a:r>
          </a:p>
          <a:p>
            <a:pPr>
              <a:lnSpc>
                <a:spcPct val="150000"/>
              </a:lnSpc>
            </a:pPr>
            <a:r>
              <a:rPr lang="cs-CZ" sz="1800" smtClean="0">
                <a:solidFill>
                  <a:schemeClr val="bg1"/>
                </a:solidFill>
              </a:rPr>
              <a:t>další společná setkání…..</a:t>
            </a:r>
          </a:p>
        </p:txBody>
      </p:sp>
    </p:spTree>
    <p:extLst>
      <p:ext uri="{BB962C8B-B14F-4D97-AF65-F5344CB8AC3E}">
        <p14:creationId xmlns:p14="http://schemas.microsoft.com/office/powerpoint/2010/main" val="264420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4282" y="72737"/>
            <a:ext cx="6554867" cy="1524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Pojmosloví sociální kurátor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845" y="1517073"/>
            <a:ext cx="7751619" cy="4914900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solidFill>
                  <a:schemeClr val="bg1"/>
                </a:solidFill>
              </a:rPr>
              <a:t>Pojmosloví je nejen v sociální oblasti používáno od 70 let, ale je využíváno i profesní veřejností a odborníky </a:t>
            </a:r>
            <a:r>
              <a:rPr lang="cs-CZ" dirty="0" smtClean="0">
                <a:solidFill>
                  <a:schemeClr val="bg1"/>
                </a:solidFill>
              </a:rPr>
              <a:t>zabývajícími se </a:t>
            </a:r>
            <a:r>
              <a:rPr lang="cs-CZ" dirty="0" err="1">
                <a:solidFill>
                  <a:schemeClr val="bg1"/>
                </a:solidFill>
              </a:rPr>
              <a:t>penitenciární</a:t>
            </a:r>
            <a:r>
              <a:rPr lang="cs-CZ" dirty="0">
                <a:solidFill>
                  <a:schemeClr val="bg1"/>
                </a:solidFill>
              </a:rPr>
              <a:t> a postpenitenciární péčí, včetně Výzkumného ústavu práce a sociálních věcí, Institutu pro kriminologii a sociální prevenci, vysokými školami, apod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V posledních letech je ovšem nejčastěji používáno </a:t>
            </a:r>
            <a:r>
              <a:rPr lang="cs-CZ" dirty="0" smtClean="0">
                <a:solidFill>
                  <a:schemeClr val="bg1"/>
                </a:solidFill>
              </a:rPr>
              <a:t>spolupracujícími </a:t>
            </a:r>
            <a:r>
              <a:rPr lang="cs-CZ" dirty="0">
                <a:solidFill>
                  <a:schemeClr val="bg1"/>
                </a:solidFill>
              </a:rPr>
              <a:t>subjekty včetně ústředních orgánů státní správy </a:t>
            </a:r>
            <a:r>
              <a:rPr lang="cs-CZ" dirty="0" smtClean="0">
                <a:solidFill>
                  <a:schemeClr val="bg1"/>
                </a:solidFill>
              </a:rPr>
              <a:t>s odkazem na stanovisko </a:t>
            </a:r>
            <a:r>
              <a:rPr lang="cs-CZ" dirty="0">
                <a:solidFill>
                  <a:schemeClr val="bg1"/>
                </a:solidFill>
              </a:rPr>
              <a:t>MPSV ze dne </a:t>
            </a:r>
            <a:r>
              <a:rPr lang="cs-CZ" dirty="0" smtClean="0">
                <a:solidFill>
                  <a:schemeClr val="bg1"/>
                </a:solidFill>
              </a:rPr>
              <a:t>24.9.2008.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0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4673" y="0"/>
            <a:ext cx="6554867" cy="1524000"/>
          </a:xfrm>
        </p:spPr>
        <p:txBody>
          <a:bodyPr/>
          <a:lstStyle/>
          <a:p>
            <a:pPr algn="ctr"/>
            <a:r>
              <a:rPr lang="cs-CZ" sz="3200" kern="1200" cap="all" dirty="0" smtClean="0">
                <a:ln w="3175" cmpd="sng">
                  <a:noFill/>
                </a:ln>
                <a:solidFill>
                  <a:schemeClr val="bg1"/>
                </a:solidFill>
                <a:effectLst/>
              </a:rPr>
              <a:t>Pojmosloví sociální kurátor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155" y="1402773"/>
            <a:ext cx="8177645" cy="503959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Kde </a:t>
            </a:r>
            <a:r>
              <a:rPr lang="cs-CZ" dirty="0">
                <a:solidFill>
                  <a:schemeClr val="bg1"/>
                </a:solidFill>
              </a:rPr>
              <a:t>se pojem používá: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§ 24 zákona č. 109/2002 Sb., o výkonu ústavní výchovy nebo ochranné výchovy ve školských zařízeních a o preventivně výchovné péči ve školských zařízeních, ve znění pozdějších předpisů,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§§ 5, 11, 13 Vyhlášky </a:t>
            </a:r>
            <a:r>
              <a:rPr lang="cs-CZ" dirty="0" err="1">
                <a:solidFill>
                  <a:schemeClr val="bg1"/>
                </a:solidFill>
              </a:rPr>
              <a:t>MsP</a:t>
            </a:r>
            <a:r>
              <a:rPr lang="cs-CZ" dirty="0">
                <a:solidFill>
                  <a:schemeClr val="bg1"/>
                </a:solidFill>
              </a:rPr>
              <a:t> č. 345/1999 Sb., řád výkonu trestu odnětí svobody, ve znění pozdějších předpisů,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§§ 2, 23, 57 Vyhlášky </a:t>
            </a:r>
            <a:r>
              <a:rPr lang="cs-CZ" dirty="0" err="1">
                <a:solidFill>
                  <a:schemeClr val="bg1"/>
                </a:solidFill>
              </a:rPr>
              <a:t>MsP</a:t>
            </a:r>
            <a:r>
              <a:rPr lang="cs-CZ" dirty="0">
                <a:solidFill>
                  <a:schemeClr val="bg1"/>
                </a:solidFill>
              </a:rPr>
              <a:t> č. 109/1994 Sb., řád výkonu vazby, ve znění pozdějších předpisů,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Nařízení vlády č. 222/2010 Sb., o katalogu prací, 2.10.13 referent sociálních věcí, </a:t>
            </a:r>
            <a:r>
              <a:rPr lang="cs-CZ" dirty="0" err="1">
                <a:solidFill>
                  <a:schemeClr val="bg1"/>
                </a:solidFill>
              </a:rPr>
              <a:t>pl</a:t>
            </a:r>
            <a:r>
              <a:rPr lang="cs-CZ" dirty="0">
                <a:solidFill>
                  <a:schemeClr val="bg1"/>
                </a:solidFill>
              </a:rPr>
              <a:t>. třída 11,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Koncepce vězeňství do roku 2025, Koncepce byla schválena vládou ČR dne 3.2.2016 Usnesením vlády č. 79,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Strategie prevence kriminality v České republice na léta 2016 až 2020, strategie byla schválena vládou dne 25. ledna 2016, Usnesením vlády č. 66,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Koncepce prevence a řešení problematiky bezdomovectví v ČR do roku 2020,</a:t>
            </a:r>
          </a:p>
          <a:p>
            <a:pPr lvl="0"/>
            <a:r>
              <a:rPr lang="cs-CZ" dirty="0">
                <a:solidFill>
                  <a:schemeClr val="bg1"/>
                </a:solidFill>
              </a:rPr>
              <a:t>Metodická příručka MPSV z roku 2016 pro kurátory pro děti a mládež, str. 8, 207, 238: </a:t>
            </a:r>
            <a:r>
              <a:rPr lang="cs-CZ" b="1" i="1" dirty="0">
                <a:solidFill>
                  <a:schemeClr val="bg1"/>
                </a:solidFill>
              </a:rPr>
              <a:t>„Sociální kurátor je jediným zákonným garantem návaznosti služeb při jejich odchodu do dalšího života</a:t>
            </a:r>
            <a:r>
              <a:rPr lang="cs-CZ" b="1" i="1" dirty="0" smtClean="0">
                <a:solidFill>
                  <a:schemeClr val="bg1"/>
                </a:solidFill>
              </a:rPr>
              <a:t>“</a:t>
            </a:r>
            <a:r>
              <a:rPr lang="cs-CZ" b="1" dirty="0" smtClean="0">
                <a:solidFill>
                  <a:schemeClr val="bg1"/>
                </a:solidFill>
              </a:rPr>
              <a:t>.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71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7334" y="467318"/>
            <a:ext cx="6447501" cy="49329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ÚOOÚ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0" y="1236517"/>
            <a:ext cx="8118642" cy="5195455"/>
          </a:xfrm>
        </p:spPr>
        <p:txBody>
          <a:bodyPr>
            <a:normAutofit/>
          </a:bodyPr>
          <a:lstStyle/>
          <a:p>
            <a:r>
              <a:rPr lang="cs-CZ" sz="1500" b="1" dirty="0">
                <a:solidFill>
                  <a:schemeClr val="bg1"/>
                </a:solidFill>
              </a:rPr>
              <a:t>zákon č. 101/2000 Sb.</a:t>
            </a:r>
            <a:r>
              <a:rPr lang="cs-CZ" sz="1500" dirty="0">
                <a:solidFill>
                  <a:schemeClr val="bg1"/>
                </a:solidFill>
              </a:rPr>
              <a:t>, o ochraně osobních údajů</a:t>
            </a:r>
          </a:p>
          <a:p>
            <a:pPr>
              <a:lnSpc>
                <a:spcPct val="160000"/>
              </a:lnSpc>
            </a:pPr>
            <a:r>
              <a:rPr lang="cs-CZ" sz="1500" dirty="0">
                <a:solidFill>
                  <a:schemeClr val="bg1"/>
                </a:solidFill>
              </a:rPr>
              <a:t>§ 9 - Citlivé údaje je možné zpracovávat, jen jestliže: písm. f. (jedná se o údaje podle zvláštního zákona nezbytné pro provádění nemocenského pojištění, důchodového pojištění (zabezpečení),</a:t>
            </a:r>
            <a:r>
              <a:rPr lang="cs-CZ" sz="1500" b="1" dirty="0">
                <a:solidFill>
                  <a:schemeClr val="bg1"/>
                </a:solidFill>
              </a:rPr>
              <a:t> státní sociální podpory a dalších státních sociálních dávek, sociálních služeb, sociální péče, pomoci v hmotné nouzi </a:t>
            </a:r>
            <a:r>
              <a:rPr lang="cs-CZ" sz="1500" dirty="0">
                <a:solidFill>
                  <a:schemeClr val="bg1"/>
                </a:solidFill>
              </a:rPr>
              <a:t>a sociálně-právní ochrany dětí, a při zajištění ochrany těchto údajů v souladu se zákonem)</a:t>
            </a:r>
          </a:p>
          <a:p>
            <a:r>
              <a:rPr lang="cs-CZ" sz="1500" b="1" u="sng" dirty="0">
                <a:solidFill>
                  <a:schemeClr val="bg1"/>
                </a:solidFill>
              </a:rPr>
              <a:t>Stanoviska ÚOOÚ k předávání informace o uvěznění</a:t>
            </a:r>
          </a:p>
          <a:p>
            <a:pPr lvl="1"/>
            <a:r>
              <a:rPr lang="cs-CZ" sz="1500" dirty="0">
                <a:solidFill>
                  <a:schemeClr val="bg1"/>
                </a:solidFill>
              </a:rPr>
              <a:t>Rodině – nelze bez souhlasu vězněné osoby</a:t>
            </a:r>
          </a:p>
          <a:p>
            <a:pPr lvl="1"/>
            <a:r>
              <a:rPr lang="cs-CZ" sz="1500" dirty="0">
                <a:solidFill>
                  <a:schemeClr val="bg1"/>
                </a:solidFill>
              </a:rPr>
              <a:t>Poskytovatelům sociálních služeb – nelze bez souhlasu vězněné osoby</a:t>
            </a:r>
          </a:p>
          <a:p>
            <a:pPr lvl="1"/>
            <a:r>
              <a:rPr lang="cs-CZ" sz="1500" dirty="0">
                <a:solidFill>
                  <a:schemeClr val="bg1"/>
                </a:solidFill>
              </a:rPr>
              <a:t>Odpady – lze poskytnout na žádost</a:t>
            </a:r>
          </a:p>
          <a:p>
            <a:pPr lvl="1"/>
            <a:r>
              <a:rPr lang="cs-CZ" sz="1500" dirty="0">
                <a:solidFill>
                  <a:schemeClr val="bg1"/>
                </a:solidFill>
              </a:rPr>
              <a:t>OSPOD – na žádost</a:t>
            </a:r>
          </a:p>
          <a:p>
            <a:pPr lvl="2"/>
            <a:r>
              <a:rPr lang="cs-CZ" sz="1500" dirty="0">
                <a:solidFill>
                  <a:schemeClr val="bg1"/>
                </a:solidFill>
              </a:rPr>
              <a:t>Poskytnutí informace je nutné zadat do spisové dokumentace</a:t>
            </a:r>
          </a:p>
          <a:p>
            <a:pPr lvl="2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29179-77C4-44C9-AD77-044CFC71CD7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09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VV Praha-</a:t>
            </a:r>
            <a:r>
              <a:rPr lang="cs-CZ" b="1" dirty="0" err="1" smtClean="0">
                <a:solidFill>
                  <a:schemeClr val="bg1"/>
                </a:solidFill>
              </a:rPr>
              <a:t>ruzyně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7255" y="1773382"/>
            <a:ext cx="8073705" cy="4641273"/>
          </a:xfrm>
        </p:spPr>
        <p:txBody>
          <a:bodyPr>
            <a:normAutofit fontScale="62500" lnSpcReduction="20000"/>
          </a:bodyPr>
          <a:lstStyle/>
          <a:p>
            <a:r>
              <a:rPr lang="cs-CZ" sz="2900" dirty="0" smtClean="0">
                <a:solidFill>
                  <a:schemeClr val="bg1"/>
                </a:solidFill>
              </a:rPr>
              <a:t>Úřad městské části Praha 6 - 2 pracovnice/sociální kurátorky</a:t>
            </a:r>
          </a:p>
          <a:p>
            <a:pPr>
              <a:lnSpc>
                <a:spcPct val="170000"/>
              </a:lnSpc>
              <a:buClrTx/>
            </a:pPr>
            <a:r>
              <a:rPr lang="cs-CZ" sz="2900" u="sng" dirty="0" smtClean="0">
                <a:solidFill>
                  <a:schemeClr val="bg1"/>
                </a:solidFill>
              </a:rPr>
              <a:t>V roce 2015 rozšířena spolupráce s VV Praha-Ruzyně</a:t>
            </a:r>
          </a:p>
          <a:p>
            <a:pPr marL="285750" indent="-285750">
              <a:lnSpc>
                <a:spcPct val="17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Participace na extramurálních aktivitách</a:t>
            </a:r>
          </a:p>
          <a:p>
            <a:pPr marL="285750" indent="-285750">
              <a:lnSpc>
                <a:spcPct val="17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Zapojení do programů zacházení</a:t>
            </a:r>
          </a:p>
          <a:p>
            <a:pPr marL="285750" indent="-285750">
              <a:lnSpc>
                <a:spcPct val="17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Vypracování podrobných stanovisek pro soudy</a:t>
            </a:r>
          </a:p>
          <a:p>
            <a:pPr marL="285750" indent="-285750">
              <a:lnSpc>
                <a:spcPct val="17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Zapojení do soudních řízení o podmíněné propuštění</a:t>
            </a:r>
          </a:p>
          <a:p>
            <a:pPr marL="285750" indent="-285750">
              <a:lnSpc>
                <a:spcPct val="17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Zapojení do soudních řízení o přeřazení do mírnějšího typu věznice</a:t>
            </a:r>
          </a:p>
          <a:p>
            <a:pPr>
              <a:lnSpc>
                <a:spcPct val="170000"/>
              </a:lnSpc>
              <a:buClrTx/>
            </a:pPr>
            <a:r>
              <a:rPr lang="cs-CZ" sz="2900" u="sng" dirty="0" smtClean="0">
                <a:solidFill>
                  <a:schemeClr val="bg1"/>
                </a:solidFill>
              </a:rPr>
              <a:t>V roce 2017 </a:t>
            </a:r>
            <a:r>
              <a:rPr lang="cs-CZ" sz="2900" dirty="0" smtClean="0">
                <a:solidFill>
                  <a:schemeClr val="bg1"/>
                </a:solidFill>
              </a:rPr>
              <a:t>realizována beseda ve věznici Jiřice s NNO – Mezinárodní vězeňské společenství</a:t>
            </a:r>
          </a:p>
          <a:p>
            <a:pPr marL="285750" indent="-285750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7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VS ČR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2222306"/>
            <a:ext cx="8073705" cy="4035881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1809"/>
              </p:ext>
            </p:extLst>
          </p:nvPr>
        </p:nvGraphicFramePr>
        <p:xfrm>
          <a:off x="251670" y="1911912"/>
          <a:ext cx="8607104" cy="43462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4425"/>
                <a:gridCol w="1698199"/>
                <a:gridCol w="1591120"/>
                <a:gridCol w="1591120"/>
                <a:gridCol w="1591120"/>
                <a:gridCol w="1591120"/>
              </a:tblGrid>
              <a:tr h="95997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Spolupráce ÚMČ Praha 6 a VV Praha-Ruzyně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5825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rok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korespondence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konzultace </a:t>
                      </a:r>
                      <a:endParaRPr lang="cs-CZ" sz="16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cs-CZ" sz="1600" b="1" u="none" strike="noStrike" dirty="0" smtClean="0">
                          <a:effectLst/>
                        </a:rPr>
                        <a:t>ve </a:t>
                      </a:r>
                      <a:r>
                        <a:rPr lang="cs-CZ" sz="1600" b="1" u="none" strike="noStrike" dirty="0">
                          <a:effectLst/>
                        </a:rPr>
                        <a:t>věznicích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zapojení do PZ ve věznicích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počet vězněných na extramurálních aktivitách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>
                          <a:effectLst/>
                        </a:rPr>
                        <a:t>doprovod na soudních jednáních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</a:tr>
              <a:tr h="7760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2015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270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>
                          <a:effectLst/>
                        </a:rPr>
                        <a:t>134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42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</a:tr>
              <a:tr h="7760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2016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380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282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>
                          <a:effectLst/>
                        </a:rPr>
                        <a:t>87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</a:tr>
              <a:tr h="7760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>
                          <a:effectLst/>
                        </a:rPr>
                        <a:t>2017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237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236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66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10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31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63" marR="5763" marT="576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8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Aktivita sociálních kurátorek </a:t>
            </a:r>
            <a:r>
              <a:rPr lang="cs-CZ" b="1" smtClean="0">
                <a:solidFill>
                  <a:schemeClr val="bg1"/>
                </a:solidFill>
              </a:rPr>
              <a:t/>
            </a:r>
            <a:br>
              <a:rPr lang="cs-CZ" b="1" smtClean="0">
                <a:solidFill>
                  <a:schemeClr val="bg1"/>
                </a:solidFill>
              </a:rPr>
            </a:br>
            <a:r>
              <a:rPr lang="cs-CZ" b="1" smtClean="0">
                <a:solidFill>
                  <a:schemeClr val="bg1"/>
                </a:solidFill>
              </a:rPr>
              <a:t>úmč praha 6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400" y="2222306"/>
            <a:ext cx="8073705" cy="4035881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90674"/>
              </p:ext>
            </p:extLst>
          </p:nvPr>
        </p:nvGraphicFramePr>
        <p:xfrm>
          <a:off x="533401" y="2057399"/>
          <a:ext cx="8073704" cy="4200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8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02714" y="276726"/>
            <a:ext cx="6554867" cy="15240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dělají sociální kurátoři?</a:t>
            </a:r>
            <a:endParaRPr lang="cs-CZ" altLang="cs-CZ" dirty="0" smtClean="0">
              <a:solidFill>
                <a:schemeClr val="bg1"/>
              </a:solidFill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12295" y="1580789"/>
            <a:ext cx="8832155" cy="4820011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b="0" dirty="0" smtClean="0">
                <a:solidFill>
                  <a:schemeClr val="bg1"/>
                </a:solidFill>
              </a:rPr>
              <a:t>Koordinují a zprostředkovávají odbornou pomoc prostřednictvím sociální práce za účelem komplexního řešení </a:t>
            </a:r>
            <a:r>
              <a:rPr lang="cs-CZ" altLang="cs-CZ" b="0" dirty="0" smtClean="0">
                <a:solidFill>
                  <a:schemeClr val="bg1"/>
                </a:solidFill>
              </a:rPr>
              <a:t>klientovy </a:t>
            </a:r>
            <a:r>
              <a:rPr lang="cs-CZ" altLang="cs-CZ" b="0" dirty="0" smtClean="0">
                <a:solidFill>
                  <a:schemeClr val="bg1"/>
                </a:solidFill>
              </a:rPr>
              <a:t>situace, 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b="0" dirty="0" smtClean="0">
                <a:solidFill>
                  <a:schemeClr val="bg1"/>
                </a:solidFill>
              </a:rPr>
              <a:t>ovlivňují chování klienta žádoucím způsobem – cílem je předcházení eskalaci problémů,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b="0" dirty="0" smtClean="0">
                <a:solidFill>
                  <a:schemeClr val="bg1"/>
                </a:solidFill>
              </a:rPr>
              <a:t>provádějí </a:t>
            </a:r>
            <a:r>
              <a:rPr lang="cs-CZ" altLang="cs-CZ" b="0" dirty="0" smtClean="0">
                <a:solidFill>
                  <a:schemeClr val="bg1"/>
                </a:solidFill>
              </a:rPr>
              <a:t>ochranu klientových základních lidských práv a důstojnosti, </a:t>
            </a:r>
          </a:p>
          <a:p>
            <a:endParaRPr lang="cs-CZ" altLang="cs-CZ" dirty="0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297" indent="-244345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77379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68331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59283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50234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41186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32138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23090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C4F84E8-04D4-42AC-974C-AEA50A519B77}" type="slidenum">
              <a:rPr lang="cs-CZ" altLang="cs-CZ" sz="1197">
                <a:solidFill>
                  <a:schemeClr val="bg2"/>
                </a:solidFill>
              </a:rPr>
              <a:pPr/>
              <a:t>3</a:t>
            </a:fld>
            <a:endParaRPr lang="cs-CZ" altLang="cs-CZ" sz="1197">
              <a:solidFill>
                <a:schemeClr val="bg2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F5E081B5-BD7D-4CAC-B770-4F80A9A97A4D}" type="datetime1">
              <a:rPr lang="cs-CZ" smtClean="0"/>
              <a:pPr>
                <a:defRPr/>
              </a:pPr>
              <a:t>7.2.2019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4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VV Praha-</a:t>
            </a:r>
            <a:r>
              <a:rPr lang="cs-CZ" b="1" dirty="0" err="1" smtClean="0">
                <a:solidFill>
                  <a:schemeClr val="bg1"/>
                </a:solidFill>
              </a:rPr>
              <a:t>ruzyně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5691" y="2078182"/>
            <a:ext cx="8073705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</a:rPr>
              <a:t>Zapojení do programů zacházení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epracující (TPN) - dozor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pracovně zařazení - dozor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ostraha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0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VV Praha-</a:t>
            </a:r>
            <a:r>
              <a:rPr lang="cs-CZ" b="1" dirty="0" err="1" smtClean="0">
                <a:solidFill>
                  <a:schemeClr val="bg1"/>
                </a:solidFill>
              </a:rPr>
              <a:t>ruzyně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5691" y="2078182"/>
            <a:ext cx="8073705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</a:rPr>
              <a:t>Témata - </a:t>
            </a:r>
            <a:r>
              <a:rPr lang="cs-CZ" sz="2400" dirty="0" smtClean="0">
                <a:solidFill>
                  <a:schemeClr val="bg1"/>
                </a:solidFill>
              </a:rPr>
              <a:t>nepracující (TPN) - dozor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druhy důchodů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SD, ID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dávky OZP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err="1" smtClean="0">
                <a:solidFill>
                  <a:schemeClr val="bg1"/>
                </a:solidFill>
              </a:rPr>
              <a:t>PnP</a:t>
            </a:r>
            <a:r>
              <a:rPr lang="cs-CZ" sz="2400" dirty="0" smtClean="0">
                <a:solidFill>
                  <a:schemeClr val="bg1"/>
                </a:solidFill>
              </a:rPr>
              <a:t>, mobilita, příspěvek na zdravotní pomůcku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průkazky TP/ZTP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parkovací průkazy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VV Praha-</a:t>
            </a:r>
            <a:r>
              <a:rPr lang="cs-CZ" b="1" dirty="0" err="1" smtClean="0">
                <a:solidFill>
                  <a:schemeClr val="bg1"/>
                </a:solidFill>
              </a:rPr>
              <a:t>ruzyně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5691" y="1801091"/>
            <a:ext cx="8073705" cy="451658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900" b="1" u="sng" dirty="0" smtClean="0">
                <a:solidFill>
                  <a:schemeClr val="bg1"/>
                </a:solidFill>
              </a:rPr>
              <a:t>Témata - </a:t>
            </a:r>
            <a:r>
              <a:rPr lang="cs-CZ" sz="2900" dirty="0" smtClean="0">
                <a:solidFill>
                  <a:schemeClr val="bg1"/>
                </a:solidFill>
              </a:rPr>
              <a:t>pracovně zařazení - dozor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podmíněné propuštění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dluhové poradenství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ÚP ČR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Zaměstnanost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Podporované pracovní místo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Dávky SSP a HN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NNO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Občanská poradna pro Prahu 1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427838"/>
            <a:ext cx="7964648" cy="123908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Spolupráce sociálního kurátora </a:t>
            </a:r>
            <a:br>
              <a:rPr lang="cs-CZ" b="1" dirty="0" smtClean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>s VV Praha-</a:t>
            </a:r>
            <a:r>
              <a:rPr lang="cs-CZ" b="1" dirty="0" err="1" smtClean="0">
                <a:solidFill>
                  <a:schemeClr val="bg1"/>
                </a:solidFill>
              </a:rPr>
              <a:t>ruzyně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5691" y="2078182"/>
            <a:ext cx="8073705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</a:rPr>
              <a:t>Zapojení do programů zacházení – </a:t>
            </a:r>
            <a:r>
              <a:rPr lang="cs-CZ" sz="2400" dirty="0" smtClean="0">
                <a:solidFill>
                  <a:schemeClr val="bg1"/>
                </a:solidFill>
              </a:rPr>
              <a:t>ostraha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cs-CZ" sz="2400" dirty="0">
                <a:solidFill>
                  <a:schemeClr val="bg1"/>
                </a:solidFill>
              </a:rPr>
              <a:t>podmíněné propuštění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dluhové poradenství</a:t>
            </a: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ÚP ČR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Zaměstnanost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Podporované pracovní místo</a:t>
            </a:r>
          </a:p>
          <a:p>
            <a:pPr marL="742950" lvl="1" indent="-285750">
              <a:lnSpc>
                <a:spcPct val="150000"/>
              </a:lnSpc>
              <a:buClrTx/>
              <a:buFontTx/>
              <a:buChar char="-"/>
            </a:pPr>
            <a:r>
              <a:rPr lang="cs-CZ" sz="2400" dirty="0">
                <a:solidFill>
                  <a:schemeClr val="bg1"/>
                </a:solidFill>
              </a:rPr>
              <a:t>Dávky SSP a HN</a:t>
            </a: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50000"/>
              </a:lnSpc>
              <a:buClrTx/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46365" y="429490"/>
            <a:ext cx="8257308" cy="60267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b="1" u="sng" cap="none" dirty="0">
                <a:solidFill>
                  <a:schemeClr val="bg1"/>
                </a:solidFill>
              </a:rPr>
              <a:t>N</a:t>
            </a:r>
            <a:r>
              <a:rPr lang="cs-CZ" b="1" u="sng" cap="none" dirty="0" smtClean="0">
                <a:solidFill>
                  <a:schemeClr val="bg1"/>
                </a:solidFill>
              </a:rPr>
              <a:t>a závěr:</a:t>
            </a:r>
            <a:br>
              <a:rPr lang="cs-CZ" b="1" u="sng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…odpovědnost …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…životní zvraty a nenadálé situace … 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…služby sociální prevence a sociální začlenění…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…potřeba dalších návazných služeb …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…kombinace nastavení stávajícího systému a plánovaných opatření… 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r>
              <a:rPr lang="cs-CZ" sz="2700" cap="none" dirty="0" smtClean="0">
                <a:solidFill>
                  <a:schemeClr val="bg1"/>
                </a:solidFill>
              </a:rPr>
              <a:t>=&gt; účinnější a kvalitnější pomoc =&gt; lepší vyhlídky pro sociálně vyloučené na důstojnější život </a:t>
            </a:r>
            <a:br>
              <a:rPr lang="cs-CZ" sz="2700" cap="none" dirty="0" smtClean="0">
                <a:solidFill>
                  <a:schemeClr val="bg1"/>
                </a:solidFill>
              </a:rPr>
            </a:br>
            <a:endParaRPr lang="cs-CZ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510" y="1745672"/>
            <a:ext cx="6402468" cy="1003684"/>
          </a:xfrm>
        </p:spPr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Děkuji za pozornost.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body"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HLAVNÍ MĚSTO PRAHA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MAGISTRÁT HLAVNÍHO MĚSTA PRAHY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Odbor správních činností ve zdravotnictví a sociální péči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Oddělení sociální péče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Charvátova 145/9, 110 00 Praha 1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Tel.: +420 236 004 131, +420 770 137 207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marika.jelinkova@praha.eu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www.praha.eu</a:t>
            </a:r>
            <a:endParaRPr kumimoji="0" lang="cs-CZ" alt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876800" y="4918364"/>
            <a:ext cx="357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Mgr. Marika Jelínková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0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4632" y="292769"/>
            <a:ext cx="6554867" cy="123915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dělají sociální kurátoři?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304800" y="1531919"/>
            <a:ext cx="8146884" cy="477262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buFontTx/>
              <a:buChar char="-"/>
            </a:pPr>
            <a:endParaRPr lang="cs-CZ" altLang="cs-CZ" i="1" dirty="0" smtClean="0">
              <a:solidFill>
                <a:schemeClr val="bg1"/>
              </a:solidFill>
            </a:endParaRP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i="1" dirty="0" smtClean="0">
                <a:solidFill>
                  <a:schemeClr val="bg1"/>
                </a:solidFill>
              </a:rPr>
              <a:t>poskytují služby,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i="1" dirty="0" smtClean="0">
                <a:solidFill>
                  <a:schemeClr val="bg1"/>
                </a:solidFill>
              </a:rPr>
              <a:t>zajišťují odborné sociální poradenství,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i="1" dirty="0" smtClean="0">
                <a:solidFill>
                  <a:schemeClr val="bg1"/>
                </a:solidFill>
              </a:rPr>
              <a:t>spolupracují s ostatními institucemi,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i="1" dirty="0" smtClean="0">
                <a:solidFill>
                  <a:schemeClr val="bg1"/>
                </a:solidFill>
              </a:rPr>
              <a:t>provádějí depistážní činnost v rámci prevence (sekundární, terciální),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r>
              <a:rPr lang="cs-CZ" altLang="cs-CZ" i="1" dirty="0" smtClean="0">
                <a:solidFill>
                  <a:schemeClr val="bg1"/>
                </a:solidFill>
              </a:rPr>
              <a:t>vykonávají edukační činnosti ve společnosti o příčinách, průběhu a důsledcích sociálně patologických jevů.</a:t>
            </a:r>
          </a:p>
          <a:p>
            <a:pPr algn="just">
              <a:lnSpc>
                <a:spcPct val="200000"/>
              </a:lnSpc>
              <a:buFontTx/>
              <a:buChar char="-"/>
            </a:pPr>
            <a:endParaRPr lang="cs-CZ" altLang="cs-CZ" i="1" dirty="0" smtClean="0">
              <a:solidFill>
                <a:schemeClr val="bg1"/>
              </a:solidFill>
            </a:endParaRPr>
          </a:p>
          <a:p>
            <a:pPr algn="just"/>
            <a:endParaRPr lang="cs-CZ" altLang="cs-CZ" dirty="0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297" indent="-244345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77379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68331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59283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50234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41186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32138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23090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9CC7FB3-86AB-4384-9BDC-EAF417EEC22C}" type="slidenum">
              <a:rPr lang="cs-CZ" altLang="cs-CZ" sz="1197">
                <a:solidFill>
                  <a:schemeClr val="bg2"/>
                </a:solidFill>
              </a:rPr>
              <a:pPr/>
              <a:t>4</a:t>
            </a:fld>
            <a:endParaRPr lang="cs-CZ" altLang="cs-CZ" sz="1197">
              <a:solidFill>
                <a:schemeClr val="bg2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7251F9F-CFDA-4E01-983B-2E34D3BE656D}" type="datetime1">
              <a:rPr lang="cs-CZ" smtClean="0"/>
              <a:pPr>
                <a:defRPr/>
              </a:pPr>
              <a:t>7.2.2019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65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296581" y="685078"/>
            <a:ext cx="6834923" cy="37059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>
                <a:solidFill>
                  <a:schemeClr val="bg1"/>
                </a:solidFill>
              </a:rPr>
              <a:t>Základní činnost v oblasti přímé práce s klientem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533401" y="1945105"/>
            <a:ext cx="8434136" cy="4592220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solidFill>
                  <a:schemeClr val="bg1"/>
                </a:solidFill>
              </a:rPr>
              <a:t>Vyhledávání a kontaktování osob sociálně vyloučených a osob ohrožených sociálním vyloučením v jejich přirozeném prostředí </a:t>
            </a:r>
            <a:r>
              <a:rPr lang="cs-CZ" altLang="cs-CZ" dirty="0" smtClean="0">
                <a:solidFill>
                  <a:schemeClr val="bg1"/>
                </a:solidFill>
              </a:rPr>
              <a:t>- tedy </a:t>
            </a:r>
            <a:r>
              <a:rPr lang="cs-CZ" altLang="cs-CZ" i="1" dirty="0" smtClean="0">
                <a:solidFill>
                  <a:schemeClr val="bg1"/>
                </a:solidFill>
              </a:rPr>
              <a:t>depistážní činnost.</a:t>
            </a:r>
            <a:endParaRPr lang="cs-CZ" altLang="cs-CZ" dirty="0" smtClean="0">
              <a:solidFill>
                <a:schemeClr val="bg1"/>
              </a:solidFill>
            </a:endParaRPr>
          </a:p>
          <a:p>
            <a:endParaRPr lang="cs-CZ" altLang="cs-CZ" dirty="0" smtClean="0">
              <a:solidFill>
                <a:schemeClr val="bg1"/>
              </a:solidFill>
            </a:endParaRPr>
          </a:p>
          <a:p>
            <a:r>
              <a:rPr lang="cs-CZ" altLang="cs-CZ" dirty="0" smtClean="0">
                <a:solidFill>
                  <a:schemeClr val="bg1"/>
                </a:solidFill>
              </a:rPr>
              <a:t>Sociální kurátor provádí </a:t>
            </a:r>
            <a:r>
              <a:rPr lang="cs-CZ" altLang="cs-CZ" u="sng" dirty="0" smtClean="0">
                <a:solidFill>
                  <a:schemeClr val="bg1"/>
                </a:solidFill>
              </a:rPr>
              <a:t>aktivní vyhledávaní a kontaktovaní potenciálních klientů</a:t>
            </a:r>
            <a:r>
              <a:rPr lang="cs-CZ" altLang="cs-CZ" dirty="0" smtClean="0">
                <a:solidFill>
                  <a:schemeClr val="bg1"/>
                </a:solidFill>
              </a:rPr>
              <a:t>:</a:t>
            </a:r>
          </a:p>
          <a:p>
            <a:endParaRPr lang="cs-CZ" altLang="cs-CZ" dirty="0" smtClean="0">
              <a:solidFill>
                <a:schemeClr val="bg1"/>
              </a:solidFill>
            </a:endParaRPr>
          </a:p>
          <a:p>
            <a:pPr lvl="1"/>
            <a:r>
              <a:rPr lang="cs-CZ" altLang="cs-CZ" dirty="0" smtClean="0">
                <a:solidFill>
                  <a:schemeClr val="bg1"/>
                </a:solidFill>
              </a:rPr>
              <a:t>a) </a:t>
            </a:r>
            <a:r>
              <a:rPr lang="cs-CZ" altLang="cs-CZ" b="1" i="1" dirty="0" smtClean="0">
                <a:solidFill>
                  <a:schemeClr val="bg1"/>
                </a:solidFill>
              </a:rPr>
              <a:t>v jejich přirozeném prostředí</a:t>
            </a:r>
            <a:r>
              <a:rPr lang="cs-CZ" altLang="cs-CZ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altLang="cs-CZ" dirty="0" smtClean="0">
                <a:solidFill>
                  <a:schemeClr val="bg1"/>
                </a:solidFill>
              </a:rPr>
              <a:t>b) </a:t>
            </a:r>
            <a:r>
              <a:rPr lang="cs-CZ" altLang="cs-CZ" b="1" i="1" dirty="0" smtClean="0">
                <a:solidFill>
                  <a:schemeClr val="bg1"/>
                </a:solidFill>
              </a:rPr>
              <a:t>s využitím informací od spolupracujících organizací</a:t>
            </a:r>
            <a:r>
              <a:rPr lang="cs-CZ" altLang="cs-CZ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altLang="cs-CZ" dirty="0" smtClean="0">
                <a:solidFill>
                  <a:schemeClr val="bg1"/>
                </a:solidFill>
              </a:rPr>
              <a:t>c) </a:t>
            </a:r>
            <a:r>
              <a:rPr lang="cs-CZ" altLang="cs-CZ" b="1" i="1" dirty="0" smtClean="0">
                <a:solidFill>
                  <a:schemeClr val="bg1"/>
                </a:solidFill>
              </a:rPr>
              <a:t>při návštěvách potenciálního klienta ve věznicích</a:t>
            </a:r>
            <a:r>
              <a:rPr lang="cs-CZ" altLang="cs-CZ" dirty="0" smtClean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altLang="cs-CZ" dirty="0" smtClean="0">
                <a:solidFill>
                  <a:schemeClr val="bg1"/>
                </a:solidFill>
              </a:rPr>
              <a:t>d) </a:t>
            </a:r>
            <a:r>
              <a:rPr lang="cs-CZ" altLang="cs-CZ" b="1" i="1" dirty="0" smtClean="0">
                <a:solidFill>
                  <a:schemeClr val="bg1"/>
                </a:solidFill>
              </a:rPr>
              <a:t>s využitím zprostředkování jinými klienty či třetí osoby</a:t>
            </a:r>
            <a:endParaRPr lang="cs-CZ" altLang="cs-CZ" dirty="0" smtClean="0">
              <a:solidFill>
                <a:schemeClr val="bg1"/>
              </a:solidFill>
            </a:endParaRPr>
          </a:p>
          <a:p>
            <a:endParaRPr lang="cs-CZ" altLang="cs-CZ" dirty="0" smtClean="0"/>
          </a:p>
          <a:p>
            <a:endParaRPr lang="cs-CZ" dirty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297" indent="-244345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77379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68331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59283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50234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41186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32138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23090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DCAE64-ABC5-4BC4-9786-7D962ECB78AC}" type="slidenum">
              <a:rPr lang="cs-CZ" altLang="cs-CZ" sz="1197">
                <a:solidFill>
                  <a:schemeClr val="bg2"/>
                </a:solidFill>
              </a:rPr>
              <a:pPr/>
              <a:t>5</a:t>
            </a:fld>
            <a:endParaRPr lang="cs-CZ" altLang="cs-CZ" sz="1197">
              <a:solidFill>
                <a:schemeClr val="bg2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7251F9F-CFDA-4E01-983B-2E34D3BE656D}" type="datetime1">
              <a:rPr lang="cs-CZ" smtClean="0"/>
              <a:pPr>
                <a:defRPr/>
              </a:pPr>
              <a:t>7.2.2019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5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093453" y="685079"/>
            <a:ext cx="7449862" cy="370593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dirty="0" smtClean="0">
                <a:solidFill>
                  <a:schemeClr val="bg1"/>
                </a:solidFill>
              </a:rPr>
              <a:t>Základní cíle pro dosažení funkční spolupráce s klientem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01053" y="1580789"/>
            <a:ext cx="8419867" cy="4956536"/>
          </a:xfrm>
        </p:spPr>
        <p:txBody>
          <a:bodyPr/>
          <a:lstStyle/>
          <a:p>
            <a:pPr>
              <a:lnSpc>
                <a:spcPct val="160000"/>
              </a:lnSpc>
              <a:spcBef>
                <a:spcPts val="513"/>
              </a:spcBef>
              <a:spcAft>
                <a:spcPts val="513"/>
              </a:spcAft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chemeClr val="bg1"/>
                </a:solidFill>
              </a:rPr>
              <a:t>budování vztahů založených na vzájemné důvěře a vyjasněných rolích,</a:t>
            </a:r>
          </a:p>
          <a:p>
            <a:pPr>
              <a:lnSpc>
                <a:spcPct val="160000"/>
              </a:lnSpc>
              <a:spcBef>
                <a:spcPts val="513"/>
              </a:spcBef>
              <a:spcAft>
                <a:spcPts val="513"/>
              </a:spcAft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chemeClr val="bg1"/>
                </a:solidFill>
              </a:rPr>
              <a:t>směrování klienta k přijímání osobní zodpovědnosti,</a:t>
            </a:r>
          </a:p>
          <a:p>
            <a:pPr>
              <a:lnSpc>
                <a:spcPct val="160000"/>
              </a:lnSpc>
              <a:spcBef>
                <a:spcPts val="513"/>
              </a:spcBef>
              <a:spcAft>
                <a:spcPts val="513"/>
              </a:spcAft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chemeClr val="bg1"/>
                </a:solidFill>
              </a:rPr>
              <a:t>reflektování chyb vznikajících v průběhu spolupráce,</a:t>
            </a:r>
          </a:p>
          <a:p>
            <a:pPr>
              <a:lnSpc>
                <a:spcPct val="160000"/>
              </a:lnSpc>
              <a:spcBef>
                <a:spcPts val="513"/>
              </a:spcBef>
              <a:spcAft>
                <a:spcPts val="513"/>
              </a:spcAft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chemeClr val="bg1"/>
                </a:solidFill>
              </a:rPr>
              <a:t>stanovení a dodržování pravidel při spolupráci,</a:t>
            </a:r>
          </a:p>
          <a:p>
            <a:pPr>
              <a:lnSpc>
                <a:spcPct val="160000"/>
              </a:lnSpc>
              <a:spcBef>
                <a:spcPts val="513"/>
              </a:spcBef>
              <a:spcAft>
                <a:spcPts val="513"/>
              </a:spcAft>
              <a:buFont typeface="Wingdings" panose="05000000000000000000" pitchFamily="2" charset="2"/>
              <a:buChar char="Ø"/>
            </a:pPr>
            <a:r>
              <a:rPr lang="cs-CZ" altLang="cs-CZ" dirty="0" smtClean="0">
                <a:solidFill>
                  <a:schemeClr val="bg1"/>
                </a:solidFill>
              </a:rPr>
              <a:t>vyzdvihování pozitiv v chování a jednání klienta.</a:t>
            </a:r>
          </a:p>
          <a:p>
            <a:endParaRPr lang="cs-CZ" altLang="cs-CZ" dirty="0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5297" indent="-244345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77379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68331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759283" indent="-195476" defTabSz="851135"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50234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541186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932138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323090" indent="-195476" defTabSz="851135" eaLnBrk="0" fontAlgn="base" hangingPunct="0">
              <a:spcBef>
                <a:spcPct val="0"/>
              </a:spcBef>
              <a:spcAft>
                <a:spcPct val="0"/>
              </a:spcAft>
              <a:defRPr sz="188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3C76FCE-6696-47BE-9335-7CA29C6ACCF3}" type="slidenum">
              <a:rPr lang="cs-CZ" altLang="cs-CZ" sz="1197">
                <a:solidFill>
                  <a:schemeClr val="bg2"/>
                </a:solidFill>
              </a:rPr>
              <a:pPr/>
              <a:t>6</a:t>
            </a:fld>
            <a:endParaRPr lang="cs-CZ" altLang="cs-CZ" sz="1197">
              <a:solidFill>
                <a:schemeClr val="bg2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97251F9F-CFDA-4E01-983B-2E34D3BE656D}" type="datetime1">
              <a:rPr lang="cs-CZ" smtClean="0"/>
              <a:pPr>
                <a:defRPr/>
              </a:pPr>
              <a:t>7.2.2019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91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3276962" y="161263"/>
            <a:ext cx="5174722" cy="39307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Čísla o činnosti sociálních kurátorů</a:t>
            </a:r>
          </a:p>
        </p:txBody>
      </p:sp>
      <p:sp>
        <p:nvSpPr>
          <p:cNvPr id="4099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872436" eaLnBrk="0" hangingPunct="0">
              <a:lnSpc>
                <a:spcPct val="113000"/>
              </a:lnSpc>
              <a:spcBef>
                <a:spcPct val="0"/>
              </a:spcBef>
              <a:defRPr sz="1900" b="1">
                <a:solidFill>
                  <a:srgbClr val="25A939"/>
                </a:solidFill>
                <a:latin typeface="Arial" charset="0"/>
              </a:defRPr>
            </a:lvl1pPr>
            <a:lvl2pPr marL="651196" indent="-250460" defTabSz="872436" eaLnBrk="0" hangingPunct="0">
              <a:lnSpc>
                <a:spcPct val="125000"/>
              </a:lnSpc>
              <a:spcBef>
                <a:spcPct val="0"/>
              </a:spcBef>
              <a:spcAft>
                <a:spcPct val="20000"/>
              </a:spcAft>
              <a:buClr>
                <a:srgbClr val="25A939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defTabSz="872436" eaLnBrk="0" hangingPunct="0">
              <a:spcBef>
                <a:spcPct val="0"/>
              </a:spcBef>
              <a:buClr>
                <a:srgbClr val="25A939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402575" indent="-200368" defTabSz="872436" eaLnBrk="0" hangingPunct="0">
              <a:buChar char="–"/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defTabSz="872436" eaLnBrk="0" hangingPunct="0">
              <a:buChar char="»"/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B9A4AF4C-0FDE-4AAD-864F-27851CA01828}" type="slidenum">
              <a:rPr lang="cs-CZ" altLang="cs-CZ" sz="1200" b="0">
                <a:solidFill>
                  <a:schemeClr val="bg2"/>
                </a:solidFill>
              </a:rPr>
              <a:pPr eaLnBrk="1" hangingPunct="1">
                <a:lnSpc>
                  <a:spcPct val="100000"/>
                </a:lnSpc>
              </a:pPr>
              <a:t>7</a:t>
            </a:fld>
            <a:endParaRPr lang="cs-CZ" altLang="cs-CZ" sz="1200" b="0">
              <a:solidFill>
                <a:schemeClr val="bg2"/>
              </a:solidFill>
            </a:endParaRPr>
          </a:p>
        </p:txBody>
      </p:sp>
      <p:sp>
        <p:nvSpPr>
          <p:cNvPr id="4100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872436" eaLnBrk="0" hangingPunct="0">
              <a:lnSpc>
                <a:spcPct val="113000"/>
              </a:lnSpc>
              <a:spcBef>
                <a:spcPct val="0"/>
              </a:spcBef>
              <a:defRPr sz="1900" b="1">
                <a:solidFill>
                  <a:srgbClr val="25A939"/>
                </a:solidFill>
                <a:latin typeface="Arial" charset="0"/>
              </a:defRPr>
            </a:lvl1pPr>
            <a:lvl2pPr marL="651196" indent="-250460" defTabSz="872436" eaLnBrk="0" hangingPunct="0">
              <a:lnSpc>
                <a:spcPct val="125000"/>
              </a:lnSpc>
              <a:spcBef>
                <a:spcPct val="0"/>
              </a:spcBef>
              <a:spcAft>
                <a:spcPct val="20000"/>
              </a:spcAft>
              <a:buClr>
                <a:srgbClr val="25A939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defTabSz="872436" eaLnBrk="0" hangingPunct="0">
              <a:spcBef>
                <a:spcPct val="0"/>
              </a:spcBef>
              <a:buClr>
                <a:srgbClr val="25A939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</a:defRPr>
            </a:lvl3pPr>
            <a:lvl4pPr marL="1402575" indent="-200368" defTabSz="872436" eaLnBrk="0" hangingPunct="0">
              <a:buChar char="–"/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defTabSz="872436" eaLnBrk="0" hangingPunct="0">
              <a:buChar char="»"/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872436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fld id="{A0884C45-0B56-4CA0-9C8C-15A6B2424528}" type="datetime1">
              <a:rPr lang="cs-CZ" altLang="cs-CZ" sz="1200" b="0">
                <a:solidFill>
                  <a:schemeClr val="bg2"/>
                </a:solidFill>
              </a:rPr>
              <a:pPr eaLnBrk="1" hangingPunct="1">
                <a:lnSpc>
                  <a:spcPct val="100000"/>
                </a:lnSpc>
              </a:pPr>
              <a:t>7.2.2019</a:t>
            </a:fld>
            <a:endParaRPr lang="cs-CZ" altLang="cs-CZ" sz="1200" b="0">
              <a:solidFill>
                <a:schemeClr val="bg2"/>
              </a:solidFill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1" y="1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688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27923" y="752804"/>
            <a:ext cx="63049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28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Cílová skupina sociálního kurátora </a:t>
            </a:r>
            <a:endParaRPr lang="cs-CZ" sz="28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47956" y="2203936"/>
            <a:ext cx="726486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rgbClr val="C00000"/>
                </a:solidFill>
              </a:rPr>
              <a:t>Dle zákona č. 111/2006 Sb., o pomoci v hmotné nouzi, </a:t>
            </a:r>
            <a:r>
              <a:rPr lang="cs-CZ" sz="2400" b="1" dirty="0" smtClean="0">
                <a:solidFill>
                  <a:srgbClr val="C00000"/>
                </a:solidFill>
              </a:rPr>
              <a:t>v </a:t>
            </a:r>
            <a:r>
              <a:rPr lang="cs-CZ" sz="2400" b="1" dirty="0">
                <a:solidFill>
                  <a:srgbClr val="C00000"/>
                </a:solidFill>
              </a:rPr>
              <a:t>§ 2 odst. </a:t>
            </a:r>
            <a:r>
              <a:rPr lang="cs-CZ" sz="2400" b="1" dirty="0" smtClean="0">
                <a:solidFill>
                  <a:srgbClr val="C00000"/>
                </a:solidFill>
              </a:rPr>
              <a:t>6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dirty="0">
                <a:solidFill>
                  <a:srgbClr val="C00000"/>
                </a:solidFill>
              </a:rPr>
              <a:t>Dle zákona č. 108/2006 Sb., o sociálních službách, </a:t>
            </a:r>
            <a:r>
              <a:rPr lang="cs-CZ" sz="2400" b="1" dirty="0" smtClean="0">
                <a:solidFill>
                  <a:srgbClr val="C00000"/>
                </a:solidFill>
              </a:rPr>
              <a:t>v </a:t>
            </a:r>
            <a:r>
              <a:rPr lang="cs-CZ" sz="2400" b="1" dirty="0">
                <a:solidFill>
                  <a:srgbClr val="C00000"/>
                </a:solidFill>
              </a:rPr>
              <a:t>§ 92 písm. b)</a:t>
            </a:r>
          </a:p>
          <a:p>
            <a:pPr algn="ctr"/>
            <a:endParaRPr lang="cs-CZ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931178" y="718437"/>
            <a:ext cx="7315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i="1" u="sng" dirty="0">
                <a:solidFill>
                  <a:schemeClr val="tx2">
                    <a:lumMod val="75000"/>
                  </a:schemeClr>
                </a:solidFill>
              </a:rPr>
              <a:t>Dle zákona č. 111/2006 Sb., o pomoci v hmotné nouzi, </a:t>
            </a:r>
          </a:p>
          <a:p>
            <a:pPr algn="ctr"/>
            <a:r>
              <a:rPr lang="cs-CZ" sz="2000" b="1" i="1" u="sng" dirty="0">
                <a:solidFill>
                  <a:schemeClr val="tx2">
                    <a:lumMod val="75000"/>
                  </a:schemeClr>
                </a:solidFill>
              </a:rPr>
              <a:t>v § 2 odst. 6 osoba, která:</a:t>
            </a:r>
          </a:p>
          <a:p>
            <a:endParaRPr lang="cs-CZ" sz="2000" i="1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je propuštěna  z výkonu vazby nebo z výkonu trestu odnětí svobody, </a:t>
            </a:r>
            <a:endParaRPr lang="cs-CZ" sz="2000" dirty="0" smtClean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je </a:t>
            </a:r>
            <a:r>
              <a:rPr lang="cs-CZ" sz="2000" dirty="0">
                <a:solidFill>
                  <a:schemeClr val="bg1"/>
                </a:solidFill>
              </a:rPr>
              <a:t>po ukončení léčby chorobných závislostí propuštěna ze zdravotnického zařízení, psychiatrické léčebny nebo léčebného zařízení pro chorobné závislosti, </a:t>
            </a:r>
            <a:endParaRPr lang="cs-CZ" sz="2000" dirty="0" smtClean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je propuštěna ze školského zařízení pro výkon ústavní či ochranné výchovy nebo z pěstounské péče po dosažení zletilosti, respektive v 19 letech, </a:t>
            </a:r>
            <a:endParaRPr lang="cs-CZ" sz="2000" dirty="0" smtClean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nemá uspokojivě naplněny životně důležité potřeby vzhledem k tomu, že je osobou bez přístřeší,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je osobou, jejíž práva a zájmy jsou ohroženy trestnou činností jiné osoby.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1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903AAAE-3EA5-424A-B142-CC51DC1F897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ezentac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ezentac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481</TotalTime>
  <Words>1744</Words>
  <Application>Microsoft Office PowerPoint</Application>
  <PresentationFormat>Předvádění na obrazovce (4:3)</PresentationFormat>
  <Paragraphs>305</Paragraphs>
  <Slides>35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Řez</vt:lpstr>
      <vt:lpstr>  Aktivity a kompetence   sociálních kurátorů</vt:lpstr>
      <vt:lpstr>Kdo je sociální kurátor?</vt:lpstr>
      <vt:lpstr>Co dělají sociální kurátoři?</vt:lpstr>
      <vt:lpstr>Co dělají sociální kurátoři?</vt:lpstr>
      <vt:lpstr>Základní činnost v oblasti přímé práce s klientem</vt:lpstr>
      <vt:lpstr>Základní cíle pro dosažení funkční spolupráce s klientem</vt:lpstr>
      <vt:lpstr>Čísla o činnosti sociálních kurátorů</vt:lpstr>
      <vt:lpstr>Prezentace aplikace PowerPoint</vt:lpstr>
      <vt:lpstr>Prezentace aplikace PowerPoint</vt:lpstr>
      <vt:lpstr>Prezentace aplikace PowerPoint</vt:lpstr>
      <vt:lpstr>Kompetence sociálních kurátorů ve spolupráci s PMS ČR</vt:lpstr>
      <vt:lpstr>Prezentace aplikace PowerPoint</vt:lpstr>
      <vt:lpstr>Prezentace aplikace PowerPoint</vt:lpstr>
      <vt:lpstr>Prezentace aplikace PowerPoint</vt:lpstr>
      <vt:lpstr>Spolupráce sociálního kurátora  s vs Čr</vt:lpstr>
      <vt:lpstr>Spolupráce sociálního kurátora  s vs Čr</vt:lpstr>
      <vt:lpstr>Spolupráce s vs Čr – úkoly  z koncepce</vt:lpstr>
      <vt:lpstr>Spolupráce s vs Čr – úkoly  z koncepce</vt:lpstr>
      <vt:lpstr>Předtím….</vt:lpstr>
      <vt:lpstr>Současnost….</vt:lpstr>
      <vt:lpstr>Současnost</vt:lpstr>
      <vt:lpstr>Současnost….</vt:lpstr>
      <vt:lpstr>Současnost</vt:lpstr>
      <vt:lpstr>Pojmosloví sociální kurátor</vt:lpstr>
      <vt:lpstr>Pojmosloví sociální kurátor</vt:lpstr>
      <vt:lpstr>ÚOOÚ</vt:lpstr>
      <vt:lpstr>Spolupráce sociálního kurátora  s VV Praha-ruzyně</vt:lpstr>
      <vt:lpstr>Spolupráce sociálního kurátora  s VS ČR</vt:lpstr>
      <vt:lpstr>Aktivita sociálních kurátorek  úmč praha 6</vt:lpstr>
      <vt:lpstr>Spolupráce sociálního kurátora  s VV Praha-ruzyně</vt:lpstr>
      <vt:lpstr>Spolupráce sociálního kurátora  s VV Praha-ruzyně</vt:lpstr>
      <vt:lpstr>Spolupráce sociálního kurátora  s VV Praha-ruzyně</vt:lpstr>
      <vt:lpstr>Spolupráce sociálního kurátora  s VV Praha-ruzyně</vt:lpstr>
      <vt:lpstr>Na závěr: …odpovědnost … …životní zvraty a nenadálé situace …  …služby sociální prevence a sociální začlenění… …potřeba dalších návazných služeb … …kombinace nastavení stávajícího systému a plánovaných opatření…  =&gt; účinnější a kvalitnější pomoc =&gt; lepší vyhlídky pro sociálně vyloučené na důstojnější život  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Aktivity a kompetence   sociálních kurátorů</dc:title>
  <dc:creator>Jelínková Marika (MHMP, SCZ)</dc:creator>
  <cp:lastModifiedBy>Šůstková Alžběta Mgr. (MPSV)</cp:lastModifiedBy>
  <cp:revision>43</cp:revision>
  <dcterms:created xsi:type="dcterms:W3CDTF">2017-09-08T07:33:49Z</dcterms:created>
  <dcterms:modified xsi:type="dcterms:W3CDTF">2019-02-07T08:34:16Z</dcterms:modified>
</cp:coreProperties>
</file>