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83" r:id="rId4"/>
    <p:sldId id="291" r:id="rId5"/>
    <p:sldId id="282" r:id="rId6"/>
    <p:sldId id="258" r:id="rId7"/>
    <p:sldId id="292" r:id="rId8"/>
    <p:sldId id="285" r:id="rId9"/>
    <p:sldId id="288" r:id="rId10"/>
    <p:sldId id="289" r:id="rId11"/>
    <p:sldId id="266" r:id="rId12"/>
    <p:sldId id="293" r:id="rId13"/>
    <p:sldId id="290" r:id="rId14"/>
    <p:sldId id="284" r:id="rId15"/>
    <p:sldId id="286" r:id="rId16"/>
    <p:sldId id="287" r:id="rId17"/>
    <p:sldId id="296" r:id="rId18"/>
    <p:sldId id="260" r:id="rId19"/>
    <p:sldId id="261" r:id="rId20"/>
    <p:sldId id="262" r:id="rId21"/>
    <p:sldId id="263" r:id="rId22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F191-2A59-497B-8745-83F2412AADF4}" type="datetimeFigureOut">
              <a:rPr lang="cs-CZ" smtClean="0"/>
              <a:pPr/>
              <a:t>22.01.2019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BA20752-8ABE-4107-8A7C-19494544BC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54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F191-2A59-497B-8745-83F2412AADF4}" type="datetimeFigureOut">
              <a:rPr lang="cs-CZ" smtClean="0"/>
              <a:pPr/>
              <a:t>22.01.2019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BA20752-8ABE-4107-8A7C-19494544BC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597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F191-2A59-497B-8745-83F2412AADF4}" type="datetimeFigureOut">
              <a:rPr lang="cs-CZ" smtClean="0"/>
              <a:pPr/>
              <a:t>22.01.2019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BA20752-8ABE-4107-8A7C-19494544BCF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804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F191-2A59-497B-8745-83F2412AADF4}" type="datetimeFigureOut">
              <a:rPr lang="cs-CZ" smtClean="0"/>
              <a:pPr/>
              <a:t>22.01.2019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BA20752-8ABE-4107-8A7C-19494544BC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14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F191-2A59-497B-8745-83F2412AADF4}" type="datetimeFigureOut">
              <a:rPr lang="cs-CZ" smtClean="0"/>
              <a:pPr/>
              <a:t>22.01.2019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BA20752-8ABE-4107-8A7C-19494544BCF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0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F191-2A59-497B-8745-83F2412AADF4}" type="datetimeFigureOut">
              <a:rPr lang="cs-CZ" smtClean="0"/>
              <a:pPr/>
              <a:t>22.01.2019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BA20752-8ABE-4107-8A7C-19494544BC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09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F191-2A59-497B-8745-83F2412AADF4}" type="datetimeFigureOut">
              <a:rPr lang="cs-CZ" smtClean="0"/>
              <a:pPr/>
              <a:t>22.01.2019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0752-8ABE-4107-8A7C-19494544BC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60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F191-2A59-497B-8745-83F2412AADF4}" type="datetimeFigureOut">
              <a:rPr lang="cs-CZ" smtClean="0"/>
              <a:pPr/>
              <a:t>22.01.2019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0752-8ABE-4107-8A7C-19494544BC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86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F191-2A59-497B-8745-83F2412AADF4}" type="datetimeFigureOut">
              <a:rPr lang="cs-CZ" smtClean="0"/>
              <a:pPr/>
              <a:t>22.01.2019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0752-8ABE-4107-8A7C-19494544BC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72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F191-2A59-497B-8745-83F2412AADF4}" type="datetimeFigureOut">
              <a:rPr lang="cs-CZ" smtClean="0"/>
              <a:pPr/>
              <a:t>22.01.2019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BA20752-8ABE-4107-8A7C-19494544BC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78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F191-2A59-497B-8745-83F2412AADF4}" type="datetimeFigureOut">
              <a:rPr lang="cs-CZ" smtClean="0"/>
              <a:pPr/>
              <a:t>22.01.2019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BA20752-8ABE-4107-8A7C-19494544BC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34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F191-2A59-497B-8745-83F2412AADF4}" type="datetimeFigureOut">
              <a:rPr lang="cs-CZ" smtClean="0"/>
              <a:pPr/>
              <a:t>22.01.2019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BA20752-8ABE-4107-8A7C-19494544BC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74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F191-2A59-497B-8745-83F2412AADF4}" type="datetimeFigureOut">
              <a:rPr lang="cs-CZ" smtClean="0"/>
              <a:pPr/>
              <a:t>22.01.2019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0752-8ABE-4107-8A7C-19494544BC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09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F191-2A59-497B-8745-83F2412AADF4}" type="datetimeFigureOut">
              <a:rPr lang="cs-CZ" smtClean="0"/>
              <a:pPr/>
              <a:t>22.01.2019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0752-8ABE-4107-8A7C-19494544BC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24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F191-2A59-497B-8745-83F2412AADF4}" type="datetimeFigureOut">
              <a:rPr lang="cs-CZ" smtClean="0"/>
              <a:pPr/>
              <a:t>22.01.2019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0752-8ABE-4107-8A7C-19494544BC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78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F191-2A59-497B-8745-83F2412AADF4}" type="datetimeFigureOut">
              <a:rPr lang="cs-CZ" smtClean="0"/>
              <a:pPr/>
              <a:t>22.01.2019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BA20752-8ABE-4107-8A7C-19494544BC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40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EF191-2A59-497B-8745-83F2412AADF4}" type="datetimeFigureOut">
              <a:rPr lang="cs-CZ" smtClean="0"/>
              <a:pPr/>
              <a:t>22.01.2019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BA20752-8ABE-4107-8A7C-19494544BC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08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07772" y="3428999"/>
            <a:ext cx="9777412" cy="385586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900" b="1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Podpora sociální práce v obci Kolín a na území obecního úřadu obce s rozšířenou působností</a:t>
            </a:r>
            <a:r>
              <a:rPr lang="cs-CZ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/>
            </a:r>
            <a:br>
              <a:rPr lang="cs-CZ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/>
            </a:r>
            <a:br>
              <a:rPr lang="cs-CZ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</a:br>
            <a:r>
              <a:rPr lang="cs-CZ" sz="2000" dirty="0" err="1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r.č</a:t>
            </a:r>
            <a:r>
              <a:rPr lang="cs-CZ" sz="2000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. CZ.03.2.63/0.0/0.0/16_128/0006210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Nadpis 1"/>
          <p:cNvSpPr>
            <a:spLocks noGrp="1"/>
          </p:cNvSpPr>
          <p:nvPr/>
        </p:nvSpPr>
        <p:spPr>
          <a:xfrm>
            <a:off x="2738778" y="3748537"/>
            <a:ext cx="8915399" cy="8996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cs-CZ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401" y="5062125"/>
            <a:ext cx="5718048" cy="161239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115025" y="95046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Workshop </a:t>
            </a:r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7. 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2. </a:t>
            </a:r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2019 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Hradec Králové</a:t>
            </a:r>
          </a:p>
          <a:p>
            <a:pPr algn="ctr"/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Multidisciplinární a interdisciplinární spolupráce sociálního pracovníka na obecním úřadu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3890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82" y="-11396"/>
            <a:ext cx="9707418" cy="686939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957455" y="341745"/>
            <a:ext cx="264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/>
              <a:t>Pečovatelské služby 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38362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96064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/>
              <a:t>Spolupráce města Kolín se sociálními službami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2647530" y="2027207"/>
            <a:ext cx="8653074" cy="393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Město Kolín je zřizovatelem příspěvkové organizace – Městské sociální a zdravotní služby;</a:t>
            </a:r>
          </a:p>
          <a:p>
            <a:pPr marL="342900" lvl="0" indent="-342900" algn="just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spolupráce na základě smlouvy – uzavření smlouvy o partnerství s organizací Prostor Plus, 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s.r.o. </a:t>
            </a: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Účelem 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této smlouvy je spolupráce v přípravné a realizační fázi projektu </a:t>
            </a: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organizace Prostor plus „Sociální 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práce pro obec Kolín</a:t>
            </a: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“.</a:t>
            </a:r>
            <a:r>
              <a:rPr lang="pl-PL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pl-PL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Tato </a:t>
            </a:r>
            <a:r>
              <a:rPr lang="pl-PL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smlouva </a:t>
            </a:r>
            <a:r>
              <a:rPr lang="pl-PL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je uzavřena </a:t>
            </a:r>
            <a:r>
              <a:rPr lang="pl-PL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na dobu realizace projektu od 1. 7. 2019 do 31. 6. 2021.</a:t>
            </a:r>
            <a:endParaRPr lang="cs-CZ" sz="1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 algn="just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komunitní plánování – podílení se na tvorbě střednědobého plánu  rozvoje sociálních služeb – spolupráce s poskytovali sociálních služeb a krajem – např. formou pravidelných setkání pracovních skupin  </a:t>
            </a:r>
          </a:p>
          <a:p>
            <a:pPr marL="342900" lvl="0" indent="-342900" algn="just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</a:t>
            </a: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oskytování dotací sociálním službám </a:t>
            </a:r>
          </a:p>
          <a:p>
            <a:pPr marL="342900" lvl="0" indent="-342900" algn="just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3 organizace pověřené výkonem sociálně-právní ochrany dětí (nezisková o., charita, příspěvková o. kraje)</a:t>
            </a:r>
          </a:p>
          <a:p>
            <a:pPr marL="800100" lvl="1" indent="-342900" algn="just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Stálá otázka k řešení – předávání informací</a:t>
            </a:r>
            <a:endParaRPr lang="cs-CZ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2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96064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/>
              <a:t>Spolupráce města Kolín se sociálními službami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2647530" y="2027207"/>
            <a:ext cx="865307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spcBef>
                <a:spcPts val="1000"/>
              </a:spcBef>
              <a:buClr>
                <a:srgbClr val="A53010"/>
              </a:buClr>
            </a:pPr>
            <a:r>
              <a:rPr lang="cs-CZ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Pracovní skupiny</a:t>
            </a:r>
          </a:p>
          <a:p>
            <a:pPr algn="just" defTabSz="457200">
              <a:spcBef>
                <a:spcPts val="1000"/>
              </a:spcBef>
              <a:buClr>
                <a:srgbClr val="A53010"/>
              </a:buClr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Cílem je vzájemná výměna informací, předávání zkušeností, řešení aktuálních témat v konkrétní oblasti.</a:t>
            </a:r>
          </a:p>
          <a:p>
            <a:pPr lvl="0" algn="just" defTabSz="457200">
              <a:spcBef>
                <a:spcPts val="1000"/>
              </a:spcBef>
              <a:buClr>
                <a:srgbClr val="A53010"/>
              </a:buClr>
            </a:pPr>
            <a:r>
              <a:rPr lang="cs-CZ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Stále pracovní skupiny</a:t>
            </a:r>
          </a:p>
          <a:p>
            <a:pPr lvl="0" algn="just" defTabSz="457200">
              <a:spcBef>
                <a:spcPts val="1000"/>
              </a:spcBef>
              <a:buClr>
                <a:srgbClr val="A53010"/>
              </a:buClr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1)	Pracovní skupina rodina, děti, mládež; </a:t>
            </a:r>
          </a:p>
          <a:p>
            <a:pPr lvl="0" algn="just" defTabSz="457200">
              <a:spcBef>
                <a:spcPts val="1000"/>
              </a:spcBef>
              <a:buClr>
                <a:srgbClr val="A53010"/>
              </a:buClr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2)	Pracovní skupina osob ohrožených  sociálním vyloučením osoby </a:t>
            </a:r>
          </a:p>
          <a:p>
            <a:pPr lvl="0" algn="just" defTabSz="457200">
              <a:spcBef>
                <a:spcPts val="1000"/>
              </a:spcBef>
              <a:buClr>
                <a:srgbClr val="A53010"/>
              </a:buClr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3)	Pracovní skupina senioři a osoby se zdravotním postižením.  </a:t>
            </a:r>
          </a:p>
          <a:p>
            <a:pPr lvl="0" algn="just" defTabSz="457200">
              <a:spcBef>
                <a:spcPts val="1000"/>
              </a:spcBef>
              <a:buClr>
                <a:srgbClr val="A53010"/>
              </a:buClr>
            </a:pP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Frekvence setkávání: Každá pracovní skupina se v rámci komunitního plánování setkává 1-2 krát ročně, příp. dle potřeby</a:t>
            </a:r>
            <a:endParaRPr lang="cs-CZ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just" defTabSz="457200">
              <a:spcBef>
                <a:spcPts val="1000"/>
              </a:spcBef>
              <a:buClr>
                <a:srgbClr val="A53010"/>
              </a:buClr>
            </a:pP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Členové pracovních skupin: na </a:t>
            </a: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všech skupinách se setkávají zástupci obce, zástupci Městského úřadu Kolín, zástupci sociálních a zdravotnických služeb a dalších návazných služeb. </a:t>
            </a:r>
            <a:endParaRPr lang="cs-CZ" sz="1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just" defTabSz="457200">
              <a:spcBef>
                <a:spcPts val="1000"/>
              </a:spcBef>
              <a:buClr>
                <a:srgbClr val="A53010"/>
              </a:buClr>
            </a:pP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Setkání svolává pracovník komunitního plánování zařazený do </a:t>
            </a:r>
            <a:r>
              <a:rPr lang="cs-CZ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MěÚ</a:t>
            </a:r>
            <a:r>
              <a:rPr lang="cs-CZ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Kolín, který také provádí zápis.</a:t>
            </a:r>
          </a:p>
          <a:p>
            <a:pPr lvl="0" algn="just" defTabSz="457200">
              <a:spcBef>
                <a:spcPts val="1000"/>
              </a:spcBef>
              <a:buClr>
                <a:srgbClr val="A53010"/>
              </a:buClr>
            </a:pPr>
            <a:endParaRPr lang="cs-CZ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1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Spolupráce města Kolín se sociálními službami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92925" y="1904999"/>
            <a:ext cx="8915400" cy="473594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b="1" dirty="0" smtClean="0"/>
              <a:t>Multidisciplinární tým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V rámci přidělování sociálních bytů v Kolíně zasedá ,,</a:t>
            </a:r>
            <a:r>
              <a:rPr lang="cs-CZ" dirty="0" err="1" smtClean="0"/>
              <a:t>multi-kulti</a:t>
            </a:r>
            <a:r>
              <a:rPr lang="cs-CZ" dirty="0" smtClean="0"/>
              <a:t> tým“</a:t>
            </a:r>
          </a:p>
          <a:p>
            <a:pPr algn="just"/>
            <a:r>
              <a:rPr lang="cs-CZ" dirty="0" smtClean="0"/>
              <a:t>Před zasedáním týmu jsou z řad žadatelů o sociální byt vybrány osoby splňující podmínky přidělení (trvalé bydliště v Kolíně, bezdlužnost či malý dluh).</a:t>
            </a:r>
          </a:p>
          <a:p>
            <a:pPr algn="just"/>
            <a:r>
              <a:rPr lang="cs-CZ" dirty="0" smtClean="0"/>
              <a:t>Tým je složen z příslušného místostarosty, pracovníků odboru sociálních věcí (případně odboru bytového), zástupců neziskových organizací (kteří také mohou klienty doporučit) a pracovníků oddělení hmotné nouze Úřadu práce či dalších partnerů</a:t>
            </a:r>
          </a:p>
          <a:p>
            <a:pPr algn="just"/>
            <a:r>
              <a:rPr lang="cs-CZ" dirty="0" smtClean="0"/>
              <a:t>Úkolem týmu je objektivně a komplexně posoudit sociální situaci vybraných žadatelů, následně formou hlasování rozhodnut o konkrétních klientech a následně sepsat návrhy do Rady města. </a:t>
            </a:r>
          </a:p>
          <a:p>
            <a:pPr algn="just"/>
            <a:r>
              <a:rPr lang="cs-CZ" dirty="0" smtClean="0"/>
              <a:t>Tým se setkává dle potřeby, například pokud je opraven stávající byt nebo pomocí projektů vybudován byt nový.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3198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699491"/>
            <a:ext cx="8915400" cy="4709935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algn="just"/>
            <a:r>
              <a:rPr lang="cs-CZ" dirty="0" smtClean="0"/>
              <a:t>Účast na pracovních skupinách;</a:t>
            </a:r>
          </a:p>
          <a:p>
            <a:pPr algn="just"/>
            <a:r>
              <a:rPr lang="cs-CZ" dirty="0" smtClean="0"/>
              <a:t>Plnění povinností dle zákona o sociálních službách (viz výše);</a:t>
            </a:r>
          </a:p>
          <a:p>
            <a:pPr algn="just"/>
            <a:r>
              <a:rPr lang="cs-CZ" dirty="0" smtClean="0"/>
              <a:t>Řešení konkrétní sociální situace klienta:</a:t>
            </a:r>
          </a:p>
          <a:p>
            <a:pPr lvl="1" algn="just"/>
            <a:r>
              <a:rPr lang="cs-CZ" dirty="0" smtClean="0"/>
              <a:t>zprostředkování kontaktu s poskytovatelem</a:t>
            </a:r>
          </a:p>
          <a:p>
            <a:pPr lvl="1" algn="just"/>
            <a:r>
              <a:rPr lang="cs-CZ" dirty="0" smtClean="0"/>
              <a:t>vyhledávání a doporučení vhodných sociálních služeb, podpora při jednání s jednotlivými službami</a:t>
            </a:r>
          </a:p>
          <a:p>
            <a:pPr lvl="1" algn="just"/>
            <a:r>
              <a:rPr lang="cs-CZ" dirty="0" smtClean="0"/>
              <a:t>podpora při podávání žádostí a doložení nezbytných podkladů</a:t>
            </a:r>
          </a:p>
          <a:p>
            <a:pPr lvl="1" algn="just"/>
            <a:r>
              <a:rPr lang="cs-CZ" dirty="0" smtClean="0"/>
              <a:t>předávání informací a kontaktů na poskytovatele sociálních služeb klientům</a:t>
            </a:r>
          </a:p>
          <a:p>
            <a:pPr lvl="1" algn="just"/>
            <a:r>
              <a:rPr lang="cs-CZ" dirty="0" smtClean="0"/>
              <a:t>poradenství v oblasti sociálních služeb.</a:t>
            </a:r>
          </a:p>
          <a:p>
            <a:pPr lvl="1" algn="just"/>
            <a:endParaRPr lang="cs-CZ" dirty="0" smtClean="0"/>
          </a:p>
          <a:p>
            <a:pPr lvl="0" algn="just">
              <a:buClr>
                <a:srgbClr val="A53010"/>
              </a:buClr>
            </a:pPr>
            <a:r>
              <a:rPr lang="cs-CZ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Současné otázky k řešení:</a:t>
            </a:r>
          </a:p>
          <a:p>
            <a:pPr marL="800100" lvl="1" indent="-342900" algn="just">
              <a:buClr>
                <a:srgbClr val="A53010"/>
              </a:buClr>
            </a:pPr>
            <a:r>
              <a:rPr lang="cs-CZ" dirty="0">
                <a:solidFill>
                  <a:prstClr val="black">
                    <a:lumMod val="75000"/>
                    <a:lumOff val="25000"/>
                  </a:prstClr>
                </a:solidFill>
              </a:rPr>
              <a:t>Systémovost projektů – velké množství různých projektů, které se mohou částečně dublovat</a:t>
            </a:r>
          </a:p>
          <a:p>
            <a:pPr marL="800100" lvl="1" indent="-342900" algn="just">
              <a:buClr>
                <a:srgbClr val="A53010"/>
              </a:buClr>
            </a:pPr>
            <a:r>
              <a:rPr lang="cs-CZ" dirty="0">
                <a:solidFill>
                  <a:prstClr val="black">
                    <a:lumMod val="75000"/>
                    <a:lumOff val="25000"/>
                  </a:prstClr>
                </a:solidFill>
              </a:rPr>
              <a:t>Předávání informací v rámci spolupráce</a:t>
            </a:r>
          </a:p>
          <a:p>
            <a:pPr algn="just"/>
            <a:endParaRPr lang="cs-CZ" dirty="0" smtClean="0"/>
          </a:p>
          <a:p>
            <a:pPr algn="just">
              <a:buNone/>
            </a:pPr>
            <a:endParaRPr lang="cs-CZ" dirty="0" smtClean="0"/>
          </a:p>
        </p:txBody>
      </p:sp>
      <p:sp>
        <p:nvSpPr>
          <p:cNvPr id="4" name="Nadpis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Spolupráce sociálních</a:t>
            </a:r>
            <a:r>
              <a:rPr kumimoji="0" lang="cs-CZ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pracovníků obce (OSVZ) se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sociálními službami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Naše zkušenosti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653309"/>
            <a:ext cx="8915400" cy="4756727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 smtClean="0"/>
              <a:t>Snaha jak o profesionální, tak i o osobní přístup s pracovníkem sociální služby</a:t>
            </a:r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Dle konkrétních případů – poskytujeme si navzájem zpětnou vazbu</a:t>
            </a:r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Velmi důležitá je informovanost – cílová skupina, fungování služby, lokalita</a:t>
            </a:r>
          </a:p>
          <a:p>
            <a:pPr lvl="2" algn="just"/>
            <a:r>
              <a:rPr lang="cs-CZ" dirty="0" smtClean="0"/>
              <a:t>Komunitní plánování (</a:t>
            </a:r>
            <a:r>
              <a:rPr lang="cs-CZ" sz="1600" dirty="0" smtClean="0"/>
              <a:t>v rámci výkonu samosprávy)</a:t>
            </a:r>
            <a:r>
              <a:rPr lang="cs-CZ" dirty="0" smtClean="0"/>
              <a:t>, pravidelná setkávání pracovních skupin</a:t>
            </a:r>
          </a:p>
          <a:p>
            <a:pPr marL="914400" lvl="2" indent="0" algn="just">
              <a:buNone/>
            </a:pPr>
            <a:endParaRPr lang="cs-CZ" dirty="0"/>
          </a:p>
          <a:p>
            <a:pPr algn="just"/>
            <a:r>
              <a:rPr lang="cs-CZ" dirty="0" smtClean="0"/>
              <a:t>V případě nutnosti můžeme poskytnout metodickou podporu</a:t>
            </a:r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Pokud organizace žádá o dotaci z městského rozpočtu, je dobrým nástrojem smlouva o partnerství, případně ve smlouvě o poskytnutí dotace dohodnout parametry, které z finančních prostředků má služba naplnit.</a:t>
            </a:r>
            <a:endParaRPr lang="cs-CZ" dirty="0"/>
          </a:p>
          <a:p>
            <a:pPr algn="just"/>
            <a:endParaRPr lang="cs-CZ" dirty="0" smtClean="0"/>
          </a:p>
          <a:p>
            <a:pPr algn="just"/>
            <a:endParaRPr lang="cs-CZ" dirty="0"/>
          </a:p>
          <a:p>
            <a:pPr algn="just"/>
            <a:endParaRPr lang="cs-CZ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592617"/>
          </a:xfrm>
        </p:spPr>
        <p:txBody>
          <a:bodyPr>
            <a:normAutofit/>
          </a:bodyPr>
          <a:lstStyle/>
          <a:p>
            <a:r>
              <a:rPr lang="cs-CZ" b="1" dirty="0" smtClean="0"/>
              <a:t>Kazuistiky</a:t>
            </a:r>
            <a:br>
              <a:rPr lang="cs-CZ" b="1" dirty="0" smtClean="0"/>
            </a:br>
            <a:r>
              <a:rPr lang="cs-CZ" b="1" dirty="0" smtClean="0"/>
              <a:t>- </a:t>
            </a:r>
            <a:r>
              <a:rPr lang="cs-CZ" sz="1800" b="1" dirty="0" smtClean="0"/>
              <a:t>výběr kazuistik v návaznosti na téma spolupráce se sociálními službami</a:t>
            </a:r>
            <a:endParaRPr lang="cs-CZ" sz="1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321" y="1828798"/>
            <a:ext cx="8915400" cy="446116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sz="1600" dirty="0" smtClean="0"/>
              <a:t>Kazuistika 1</a:t>
            </a:r>
          </a:p>
          <a:p>
            <a:pPr algn="just"/>
            <a:r>
              <a:rPr lang="cs-CZ" sz="1600" dirty="0" smtClean="0"/>
              <a:t>Paní (60 let)</a:t>
            </a:r>
          </a:p>
          <a:p>
            <a:pPr algn="just"/>
            <a:r>
              <a:rPr lang="cs-CZ" sz="1600" dirty="0" smtClean="0"/>
              <a:t>Bydliště: Krakovany</a:t>
            </a:r>
          </a:p>
          <a:p>
            <a:pPr algn="just"/>
            <a:r>
              <a:rPr lang="cs-CZ" sz="1600" dirty="0" smtClean="0"/>
              <a:t>Výchozí  situace: Klientka kontaktovala OSVZ s žádostí o pomoc v obtížné životní situaci. Provedeno sociální šetření v domácnosti klientka. Klientka bydlí se svým manželem v rodinném domě v obci Krakovany. Nyní došlo ke zhoršení jejího zdravotního stavu. Klientka pobírá 3 st. </a:t>
            </a:r>
            <a:r>
              <a:rPr lang="cs-CZ" sz="1600" dirty="0" err="1" smtClean="0"/>
              <a:t>PnP</a:t>
            </a:r>
            <a:r>
              <a:rPr lang="cs-CZ" sz="1600" dirty="0" smtClean="0"/>
              <a:t>, pečující osobou je její manžel (65 let), vypomáhají jejich 2 synové. Klientka je nyní upoutaná  na lůžko (sama se otočí, pohybuje dolními končetinami), na vozík se přesune za pomoci manžela a syny. Nyní došlo ke zhoršení zdravotního stavu jejího manžela a klientka potřebuje pomoc se zajištěním péče.  </a:t>
            </a:r>
          </a:p>
          <a:p>
            <a:pPr algn="just"/>
            <a:r>
              <a:rPr lang="cs-CZ" sz="1600" dirty="0" smtClean="0"/>
              <a:t>Cíl: Klientka má zajištěnou péči</a:t>
            </a:r>
          </a:p>
          <a:p>
            <a:pPr algn="just"/>
            <a:r>
              <a:rPr lang="cs-CZ" sz="1600" dirty="0" smtClean="0"/>
              <a:t>Intervence: sociální šetření, hledání řešení, nabídnuty možnosti</a:t>
            </a:r>
          </a:p>
          <a:p>
            <a:pPr lvl="1" algn="just"/>
            <a:r>
              <a:rPr lang="cs-CZ" sz="1400" dirty="0" smtClean="0"/>
              <a:t>Možnost využít terénní službu osobní asistence – domluveno 1 krát týdne</a:t>
            </a:r>
          </a:p>
          <a:p>
            <a:pPr lvl="1" algn="just"/>
            <a:r>
              <a:rPr lang="cs-CZ" sz="1400" dirty="0" smtClean="0"/>
              <a:t>Předán kontakt na ředitelku pečovatelské služby v Pečkách (zde možnost vhodného bydlení se zajištěním péče)</a:t>
            </a:r>
          </a:p>
          <a:p>
            <a:pPr lvl="1" algn="just"/>
            <a:r>
              <a:rPr lang="cs-CZ" sz="1400" dirty="0" smtClean="0"/>
              <a:t>Předána žádost o pobytovou sociální službu v Domově svatého Josefa </a:t>
            </a:r>
          </a:p>
          <a:p>
            <a:pPr algn="just"/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1346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Kazuistiky</a:t>
            </a:r>
            <a:br>
              <a:rPr lang="cs-CZ" b="1" dirty="0" smtClean="0"/>
            </a:br>
            <a:endParaRPr lang="cs-CZ" sz="1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385456"/>
            <a:ext cx="8915400" cy="62253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400" dirty="0" smtClean="0"/>
              <a:t>Kazuistika 2</a:t>
            </a:r>
          </a:p>
          <a:p>
            <a:pPr algn="just"/>
            <a:r>
              <a:rPr lang="cs-CZ" sz="1400" dirty="0" smtClean="0"/>
              <a:t>Paní (63 let)</a:t>
            </a:r>
          </a:p>
          <a:p>
            <a:pPr algn="just"/>
            <a:r>
              <a:rPr lang="cs-CZ" sz="1400" dirty="0" smtClean="0"/>
              <a:t>Trvalé bydliště: Beroun; skutečný pobyt: ubytovna Velim</a:t>
            </a:r>
          </a:p>
          <a:p>
            <a:pPr algn="just"/>
            <a:r>
              <a:rPr lang="cs-CZ" sz="1400" dirty="0" smtClean="0"/>
              <a:t>OSVZ kontaktovala ředitelka sociální služby Spirála pomoci se žádostí o pomoc při zajištění péče</a:t>
            </a:r>
          </a:p>
          <a:p>
            <a:pPr algn="just"/>
            <a:r>
              <a:rPr lang="cs-CZ" sz="1400" dirty="0" smtClean="0"/>
              <a:t>Výchozí  situace</a:t>
            </a:r>
            <a:r>
              <a:rPr lang="cs-CZ" sz="1400" dirty="0"/>
              <a:t>: </a:t>
            </a:r>
            <a:r>
              <a:rPr lang="cs-CZ" sz="1400" dirty="0" smtClean="0"/>
              <a:t>Klientka žije </a:t>
            </a:r>
            <a:r>
              <a:rPr lang="cs-CZ" sz="1400" dirty="0"/>
              <a:t>ve velmi nevhodných podmínkách. Den tráví  na lůžku - matrace pokrytá igelitem, v místnosti (3x2 metry) je cítit </a:t>
            </a:r>
            <a:r>
              <a:rPr lang="cs-CZ" sz="1400" dirty="0" smtClean="0"/>
              <a:t>zápach. </a:t>
            </a:r>
            <a:r>
              <a:rPr lang="cs-CZ" sz="1400" dirty="0"/>
              <a:t>Klientka péči o svou osobu zajistit nedokáže. </a:t>
            </a:r>
            <a:r>
              <a:rPr lang="cs-CZ" sz="1400" dirty="0" smtClean="0"/>
              <a:t>Otázkám </a:t>
            </a:r>
            <a:r>
              <a:rPr lang="cs-CZ" sz="1400" dirty="0"/>
              <a:t>rozumí, neodpovídá adekvátně (např. uvádí, že hygienu provádí sama, příští týden se stěhuje k otci, apod.). Na svou situaci náhled nemá - říká, že nic nepotřebuje, nechce, vše si zařídí. </a:t>
            </a:r>
            <a:r>
              <a:rPr lang="cs-CZ" sz="1400" dirty="0" smtClean="0"/>
              <a:t>Je </a:t>
            </a:r>
            <a:r>
              <a:rPr lang="cs-CZ" sz="1400" dirty="0"/>
              <a:t>nutná 24 hodinová péče v pobytovém sociálním zařízení, nejlépe v domově se zvláštním režimem. </a:t>
            </a:r>
            <a:r>
              <a:rPr lang="cs-CZ" sz="1400" dirty="0" smtClean="0"/>
              <a:t>Klientka </a:t>
            </a:r>
            <a:r>
              <a:rPr lang="cs-CZ" sz="1400" dirty="0"/>
              <a:t>má 12 000,- důchodu, 8 000,- je zůstatek po srážkách,  2. stupeň příspěvku na péči. </a:t>
            </a:r>
            <a:r>
              <a:rPr lang="cs-CZ" sz="1400" dirty="0" smtClean="0"/>
              <a:t> Správcová ubytovny, která klientce pomáhá, </a:t>
            </a:r>
            <a:r>
              <a:rPr lang="cs-CZ" sz="1400" dirty="0"/>
              <a:t>sdělila, že situace je velmi </a:t>
            </a:r>
            <a:r>
              <a:rPr lang="cs-CZ" sz="1400" dirty="0" smtClean="0"/>
              <a:t>vážná. Klientka má syna, který bydlí na ubytovně cca 30 km vzdálené.</a:t>
            </a:r>
          </a:p>
          <a:p>
            <a:pPr algn="just"/>
            <a:r>
              <a:rPr lang="cs-CZ" sz="1400" dirty="0" smtClean="0"/>
              <a:t>Cíl: Klientka má zajištěnou péči</a:t>
            </a:r>
          </a:p>
          <a:p>
            <a:pPr algn="just"/>
            <a:r>
              <a:rPr lang="cs-CZ" sz="1400" dirty="0" smtClean="0"/>
              <a:t>Intervence: sociální šetření, hledání řešení, nabídnuty možnosti, spolupráce s dalšími službami – sociální služba Spirála pomoci, praktický lékař, správcová ubytovny, syn, Městský úřad Beroun</a:t>
            </a:r>
          </a:p>
          <a:p>
            <a:pPr algn="just"/>
            <a:r>
              <a:rPr lang="cs-CZ" sz="1400" dirty="0" err="1" smtClean="0"/>
              <a:t>Soušasná</a:t>
            </a:r>
            <a:r>
              <a:rPr lang="cs-CZ" sz="1400" dirty="0" smtClean="0"/>
              <a:t> situace: klientka převezena do nemocnice Kolín a následně do LDN, syn spolupracuje a řeší další zajištění péče o paní P. s </a:t>
            </a:r>
            <a:r>
              <a:rPr lang="cs-CZ" sz="1400" dirty="0" err="1" smtClean="0"/>
              <a:t>MěÚ</a:t>
            </a:r>
            <a:r>
              <a:rPr lang="cs-CZ" sz="1400" dirty="0" smtClean="0"/>
              <a:t> Beroun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17439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861" y="1027484"/>
            <a:ext cx="7774021" cy="5830516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2681861" y="658152"/>
            <a:ext cx="1519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Zámek Kolín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224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1" y="1015169"/>
            <a:ext cx="7795491" cy="5196993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8211129" y="2909455"/>
            <a:ext cx="638924" cy="489526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2441717" y="436480"/>
            <a:ext cx="4709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Kancelář sociálních pracovníků - CEROP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136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263490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Téma: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Spolupráce</a:t>
            </a:r>
            <a:br>
              <a:rPr lang="cs-CZ" b="1" dirty="0" smtClean="0"/>
            </a:br>
            <a:r>
              <a:rPr lang="cs-CZ" b="1" dirty="0" smtClean="0"/>
              <a:t>sociálních pracovníků města Kolína zařazených do Městského úřadu Kolín se sociálními službami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3751385"/>
            <a:ext cx="8915400" cy="2769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ORP Kolín – obecné informace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Počet obyvatel 31 000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Celkem 69 obcí s 81 000 obyvateli - Kolín 31 000 obyvatel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Počet poskytovatelů sociálních služeb</a:t>
            </a:r>
          </a:p>
          <a:p>
            <a:pPr lvl="4"/>
            <a:r>
              <a:rPr lang="cs-CZ" sz="1800" dirty="0" smtClean="0">
                <a:solidFill>
                  <a:schemeClr val="tx1"/>
                </a:solidFill>
              </a:rPr>
              <a:t>59 v ORP Kolín, z toho 30 ve městě Kolín</a:t>
            </a:r>
            <a:endParaRPr lang="cs-CZ" sz="1800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84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208" y="1461654"/>
            <a:ext cx="7195127" cy="5396346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633208" y="519606"/>
            <a:ext cx="2895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Karlovo náměstí v Kolíně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751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957" y="1506682"/>
            <a:ext cx="7001164" cy="5250873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525957" y="473425"/>
            <a:ext cx="4458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Chrám svatého Bartoloměje se zvonicí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64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347019"/>
            <a:ext cx="8911687" cy="773369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Řešené agendy odboru sociálních věcí a zdravotnictví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450109"/>
            <a:ext cx="8915400" cy="516312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cs-CZ" dirty="0" smtClean="0">
                <a:solidFill>
                  <a:schemeClr val="tx1"/>
                </a:solidFill>
              </a:rPr>
              <a:t>Oddělení sociálně právní ochrany dětí – 18 zaměstnanců (21 úvazků)</a:t>
            </a:r>
          </a:p>
          <a:p>
            <a:pPr algn="just"/>
            <a:r>
              <a:rPr lang="cs-CZ" dirty="0" smtClean="0">
                <a:solidFill>
                  <a:schemeClr val="tx1"/>
                </a:solidFill>
              </a:rPr>
              <a:t>Oddělení sociálních věcí a zdravotnictví </a:t>
            </a:r>
          </a:p>
          <a:p>
            <a:pPr lvl="1" algn="just"/>
            <a:r>
              <a:rPr lang="cs-CZ" dirty="0" smtClean="0">
                <a:solidFill>
                  <a:schemeClr val="tx1"/>
                </a:solidFill>
              </a:rPr>
              <a:t>Celkem 13 zaměstnanců – z toho:</a:t>
            </a:r>
          </a:p>
          <a:p>
            <a:pPr lvl="2" algn="just"/>
            <a:r>
              <a:rPr lang="cs-CZ" dirty="0" smtClean="0">
                <a:solidFill>
                  <a:schemeClr val="tx1"/>
                </a:solidFill>
              </a:rPr>
              <a:t>3,5 úvazku </a:t>
            </a:r>
            <a:r>
              <a:rPr lang="cs-CZ" dirty="0" err="1" smtClean="0">
                <a:solidFill>
                  <a:schemeClr val="tx1"/>
                </a:solidFill>
              </a:rPr>
              <a:t>soc</a:t>
            </a:r>
            <a:r>
              <a:rPr lang="cs-CZ" dirty="0" smtClean="0">
                <a:solidFill>
                  <a:schemeClr val="tx1"/>
                </a:solidFill>
              </a:rPr>
              <a:t>. pracovníků na ORP – stabilní, projekt Prevence ztráty bydlení – 2 sociální pracovníci, projekt Podpora sociální práce v obci Kolín a na území obecního úřadu ORP – 2 sociální pracovníci</a:t>
            </a:r>
          </a:p>
          <a:p>
            <a:pPr lvl="1" algn="just"/>
            <a:r>
              <a:rPr lang="cs-CZ" dirty="0" smtClean="0">
                <a:solidFill>
                  <a:schemeClr val="tx1"/>
                </a:solidFill>
              </a:rPr>
              <a:t>Řešené agendy:</a:t>
            </a:r>
          </a:p>
          <a:p>
            <a:pPr lvl="2" algn="just"/>
            <a:r>
              <a:rPr lang="cs-CZ" dirty="0" smtClean="0">
                <a:solidFill>
                  <a:schemeClr val="tx1"/>
                </a:solidFill>
              </a:rPr>
              <a:t>Veřejné opatrovnictví					</a:t>
            </a:r>
          </a:p>
          <a:p>
            <a:pPr lvl="2" algn="just"/>
            <a:r>
              <a:rPr lang="cs-CZ" dirty="0" smtClean="0">
                <a:solidFill>
                  <a:schemeClr val="tx1"/>
                </a:solidFill>
              </a:rPr>
              <a:t>Sociální práce na obci, výkon sociální kurately</a:t>
            </a:r>
          </a:p>
          <a:p>
            <a:pPr lvl="2" algn="just"/>
            <a:r>
              <a:rPr lang="cs-CZ" dirty="0" smtClean="0">
                <a:solidFill>
                  <a:schemeClr val="tx1"/>
                </a:solidFill>
              </a:rPr>
              <a:t>Projednávání přestupků v oblasti sociální (OSPOD) či oblasti zdravotní (např. omamné a psych. látky) </a:t>
            </a:r>
          </a:p>
          <a:p>
            <a:pPr lvl="2" algn="just"/>
            <a:r>
              <a:rPr lang="cs-CZ" dirty="0" smtClean="0">
                <a:solidFill>
                  <a:schemeClr val="tx1"/>
                </a:solidFill>
              </a:rPr>
              <a:t>Plánování rozvoje sociálních služeb</a:t>
            </a:r>
          </a:p>
          <a:p>
            <a:pPr lvl="2" algn="just"/>
            <a:r>
              <a:rPr lang="cs-CZ" dirty="0" smtClean="0">
                <a:solidFill>
                  <a:schemeClr val="tx1"/>
                </a:solidFill>
              </a:rPr>
              <a:t>Sociální pohřby</a:t>
            </a:r>
          </a:p>
          <a:p>
            <a:pPr lvl="2" algn="just"/>
            <a:r>
              <a:rPr lang="cs-CZ" dirty="0" smtClean="0">
                <a:solidFill>
                  <a:schemeClr val="tx1"/>
                </a:solidFill>
              </a:rPr>
              <a:t>Ustanovení zvláštního příjemce dávek důchodového zabezpečení</a:t>
            </a:r>
          </a:p>
          <a:p>
            <a:pPr lvl="2" algn="just"/>
            <a:r>
              <a:rPr lang="cs-CZ" dirty="0" smtClean="0">
                <a:solidFill>
                  <a:schemeClr val="tx1"/>
                </a:solidFill>
              </a:rPr>
              <a:t>Kluby seniorů a komise pro občanské záležitosti – vítání občánků, přání k jubileím nebo jiným výročím </a:t>
            </a:r>
          </a:p>
          <a:p>
            <a:pPr lvl="2" algn="just"/>
            <a:r>
              <a:rPr lang="cs-CZ" dirty="0" smtClean="0">
                <a:solidFill>
                  <a:schemeClr val="tx1"/>
                </a:solidFill>
              </a:rPr>
              <a:t>Sociální bydlení (přidělování), městská ubytovna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smtClean="0">
                <a:solidFill>
                  <a:schemeClr val="tx1"/>
                </a:solidFill>
              </a:rPr>
              <a:t>administrace </a:t>
            </a:r>
            <a:r>
              <a:rPr lang="cs-CZ" dirty="0">
                <a:solidFill>
                  <a:schemeClr val="tx1"/>
                </a:solidFill>
              </a:rPr>
              <a:t>žadatelů a přidělování bytů v </a:t>
            </a:r>
            <a:r>
              <a:rPr lang="cs-CZ" dirty="0" smtClean="0">
                <a:solidFill>
                  <a:schemeClr val="tx1"/>
                </a:solidFill>
              </a:rPr>
              <a:t>DPS</a:t>
            </a:r>
          </a:p>
          <a:p>
            <a:pPr lvl="2" algn="just"/>
            <a:r>
              <a:rPr lang="cs-CZ" dirty="0" smtClean="0">
                <a:solidFill>
                  <a:schemeClr val="tx1"/>
                </a:solidFill>
              </a:rPr>
              <a:t>Vydávání a evidování označení vozidel pro osoby se zdravotním postižením</a:t>
            </a:r>
          </a:p>
          <a:p>
            <a:pPr lvl="2" algn="just"/>
            <a:r>
              <a:rPr lang="cs-CZ" dirty="0" smtClean="0">
                <a:solidFill>
                  <a:schemeClr val="tx1"/>
                </a:solidFill>
              </a:rPr>
              <a:t>Zajištění provozu </a:t>
            </a:r>
            <a:r>
              <a:rPr lang="cs-CZ" dirty="0" err="1" smtClean="0">
                <a:solidFill>
                  <a:schemeClr val="tx1"/>
                </a:solidFill>
              </a:rPr>
              <a:t>přís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  <a:r>
              <a:rPr lang="cs-CZ" dirty="0" err="1" smtClean="0">
                <a:solidFill>
                  <a:schemeClr val="tx1"/>
                </a:solidFill>
              </a:rPr>
              <a:t>org</a:t>
            </a:r>
            <a:r>
              <a:rPr lang="cs-CZ" dirty="0" smtClean="0">
                <a:solidFill>
                  <a:schemeClr val="tx1"/>
                </a:solidFill>
              </a:rPr>
              <a:t>. nebo </a:t>
            </a:r>
            <a:r>
              <a:rPr lang="cs-CZ" dirty="0" err="1" smtClean="0">
                <a:solidFill>
                  <a:schemeClr val="tx1"/>
                </a:solidFill>
              </a:rPr>
              <a:t>org</a:t>
            </a:r>
            <a:r>
              <a:rPr lang="cs-CZ" dirty="0" smtClean="0">
                <a:solidFill>
                  <a:schemeClr val="tx1"/>
                </a:solidFill>
              </a:rPr>
              <a:t>. složek města – Městské jesle, Městská ubytovna, Městské sociální a zdravotní služby (domov pro seniory, </a:t>
            </a:r>
            <a:r>
              <a:rPr lang="cs-CZ" dirty="0" err="1" smtClean="0">
                <a:solidFill>
                  <a:schemeClr val="tx1"/>
                </a:solidFill>
              </a:rPr>
              <a:t>odlehč</a:t>
            </a:r>
            <a:r>
              <a:rPr lang="cs-CZ" dirty="0" smtClean="0">
                <a:solidFill>
                  <a:schemeClr val="tx1"/>
                </a:solidFill>
              </a:rPr>
              <a:t>. služba, pečovatel. služba), Městské kluby seniorů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264763"/>
              </p:ext>
            </p:extLst>
          </p:nvPr>
        </p:nvGraphicFramePr>
        <p:xfrm>
          <a:off x="2712720" y="488450"/>
          <a:ext cx="9174481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0407">
                  <a:extLst>
                    <a:ext uri="{9D8B030D-6E8A-4147-A177-3AD203B41FA5}">
                      <a16:colId xmlns:a16="http://schemas.microsoft.com/office/drawing/2014/main" val="415130858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168927113"/>
                    </a:ext>
                  </a:extLst>
                </a:gridCol>
                <a:gridCol w="2456874">
                  <a:extLst>
                    <a:ext uri="{9D8B030D-6E8A-4147-A177-3AD203B41FA5}">
                      <a16:colId xmlns:a16="http://schemas.microsoft.com/office/drawing/2014/main" val="2222350064"/>
                    </a:ext>
                  </a:extLst>
                </a:gridCol>
              </a:tblGrid>
              <a:tr h="57699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Síť sociálních služeb v ORP Kolín</a:t>
                      </a:r>
                      <a:br>
                        <a:rPr lang="cs-CZ" sz="2000" b="1" dirty="0" smtClean="0"/>
                      </a:br>
                      <a:endParaRPr lang="cs-CZ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V ORP Kolín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aseline="0" dirty="0" smtClean="0"/>
                        <a:t>Z toho na území města Kolína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973417"/>
                  </a:ext>
                </a:extLst>
              </a:tr>
              <a:tr h="358830">
                <a:tc gridSpan="3">
                  <a:txBody>
                    <a:bodyPr/>
                    <a:lstStyle/>
                    <a:p>
                      <a:r>
                        <a:rPr lang="cs-CZ" sz="2000" b="1" dirty="0" smtClean="0"/>
                        <a:t>Počet pobytových sociálních </a:t>
                      </a:r>
                      <a:r>
                        <a:rPr lang="cs-CZ" sz="2000" b="1" baseline="0" dirty="0" smtClean="0"/>
                        <a:t>s</a:t>
                      </a:r>
                      <a:r>
                        <a:rPr lang="cs-CZ" sz="2000" b="1" dirty="0" smtClean="0"/>
                        <a:t>lužeb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976622"/>
                  </a:ext>
                </a:extLst>
              </a:tr>
              <a:tr h="1366573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Domov pro seniory</a:t>
                      </a:r>
                    </a:p>
                    <a:p>
                      <a:r>
                        <a:rPr lang="cs-CZ" sz="2000" dirty="0" smtClean="0"/>
                        <a:t>Domov se zvláštním režimem</a:t>
                      </a:r>
                    </a:p>
                    <a:p>
                      <a:r>
                        <a:rPr lang="cs-CZ" sz="2000" dirty="0" smtClean="0"/>
                        <a:t>Domov</a:t>
                      </a:r>
                      <a:r>
                        <a:rPr lang="cs-CZ" sz="2000" baseline="0" dirty="0" smtClean="0"/>
                        <a:t> pro osoby se zdravotním postižením</a:t>
                      </a:r>
                    </a:p>
                    <a:p>
                      <a:r>
                        <a:rPr lang="cs-CZ" sz="2000" baseline="0" dirty="0" smtClean="0"/>
                        <a:t>Chráněné bydlení</a:t>
                      </a:r>
                      <a:endParaRPr lang="cs-CZ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6</a:t>
                      </a:r>
                    </a:p>
                    <a:p>
                      <a:r>
                        <a:rPr lang="cs-CZ" sz="2000" dirty="0" smtClean="0"/>
                        <a:t>5</a:t>
                      </a:r>
                    </a:p>
                    <a:p>
                      <a:r>
                        <a:rPr lang="cs-CZ" sz="2000" dirty="0" smtClean="0"/>
                        <a:t>1</a:t>
                      </a:r>
                    </a:p>
                    <a:p>
                      <a:endParaRPr lang="cs-CZ" sz="2000" dirty="0" smtClean="0"/>
                    </a:p>
                    <a:p>
                      <a:r>
                        <a:rPr lang="cs-CZ" sz="2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3</a:t>
                      </a:r>
                    </a:p>
                    <a:p>
                      <a:r>
                        <a:rPr lang="cs-CZ" sz="2000" dirty="0" smtClean="0"/>
                        <a:t>1</a:t>
                      </a:r>
                    </a:p>
                    <a:p>
                      <a:r>
                        <a:rPr lang="cs-CZ" sz="2000" dirty="0" smtClean="0"/>
                        <a:t>1</a:t>
                      </a:r>
                    </a:p>
                    <a:p>
                      <a:endParaRPr lang="cs-CZ" sz="2000" dirty="0" smtClean="0"/>
                    </a:p>
                    <a:p>
                      <a:r>
                        <a:rPr lang="cs-CZ" sz="2000" dirty="0" smtClean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827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17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5155625"/>
              </p:ext>
            </p:extLst>
          </p:nvPr>
        </p:nvGraphicFramePr>
        <p:xfrm>
          <a:off x="2540001" y="240146"/>
          <a:ext cx="9347200" cy="6520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1382">
                  <a:extLst>
                    <a:ext uri="{9D8B030D-6E8A-4147-A177-3AD203B41FA5}">
                      <a16:colId xmlns:a16="http://schemas.microsoft.com/office/drawing/2014/main" val="4151308581"/>
                    </a:ext>
                  </a:extLst>
                </a:gridCol>
                <a:gridCol w="1825589">
                  <a:extLst>
                    <a:ext uri="{9D8B030D-6E8A-4147-A177-3AD203B41FA5}">
                      <a16:colId xmlns:a16="http://schemas.microsoft.com/office/drawing/2014/main" val="1733823780"/>
                    </a:ext>
                  </a:extLst>
                </a:gridCol>
                <a:gridCol w="2230229">
                  <a:extLst>
                    <a:ext uri="{9D8B030D-6E8A-4147-A177-3AD203B41FA5}">
                      <a16:colId xmlns:a16="http://schemas.microsoft.com/office/drawing/2014/main" val="458142899"/>
                    </a:ext>
                  </a:extLst>
                </a:gridCol>
              </a:tblGrid>
              <a:tr h="7132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Síť sociálních služeb v ORP Kolín</a:t>
                      </a:r>
                      <a:br>
                        <a:rPr lang="cs-CZ" sz="2000" b="1" dirty="0" smtClean="0"/>
                      </a:br>
                      <a:endParaRPr lang="cs-CZ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V ORP Kolín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aseline="0" dirty="0" smtClean="0"/>
                        <a:t>Z toho na území města Kolína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973417"/>
                  </a:ext>
                </a:extLst>
              </a:tr>
              <a:tr h="407554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/>
                        <a:t>Počet terénních a ambulantních</a:t>
                      </a:r>
                      <a:r>
                        <a:rPr lang="cs-CZ" sz="1800" b="1" baseline="0" dirty="0" smtClean="0"/>
                        <a:t>  sociálních s</a:t>
                      </a:r>
                      <a:r>
                        <a:rPr lang="cs-CZ" sz="1800" b="1" dirty="0" smtClean="0"/>
                        <a:t>lužeb</a:t>
                      </a:r>
                      <a:endParaRPr lang="cs-CZ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696147"/>
                  </a:ext>
                </a:extLst>
              </a:tr>
              <a:tr h="13245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Denní stacionář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Pečovatelská služba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Osobní asistence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Odlehčovací služba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3</a:t>
                      </a:r>
                    </a:p>
                    <a:p>
                      <a:r>
                        <a:rPr lang="cs-CZ" sz="1800" dirty="0" smtClean="0"/>
                        <a:t>9</a:t>
                      </a:r>
                    </a:p>
                    <a:p>
                      <a:r>
                        <a:rPr lang="cs-CZ" sz="1800" dirty="0" smtClean="0"/>
                        <a:t>1</a:t>
                      </a:r>
                    </a:p>
                    <a:p>
                      <a:r>
                        <a:rPr lang="cs-CZ" sz="18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2</a:t>
                      </a:r>
                    </a:p>
                    <a:p>
                      <a:r>
                        <a:rPr lang="cs-CZ" sz="1800" dirty="0" smtClean="0"/>
                        <a:t>1</a:t>
                      </a:r>
                    </a:p>
                    <a:p>
                      <a:r>
                        <a:rPr lang="cs-CZ" sz="1800" dirty="0" smtClean="0"/>
                        <a:t>1</a:t>
                      </a:r>
                    </a:p>
                    <a:p>
                      <a:r>
                        <a:rPr lang="cs-CZ" sz="1800" dirty="0" smtClean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288125"/>
                  </a:ext>
                </a:extLst>
              </a:tr>
              <a:tr h="4075547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Intervenční centra</a:t>
                      </a:r>
                    </a:p>
                    <a:p>
                      <a:r>
                        <a:rPr lang="cs-CZ" sz="1800" dirty="0" smtClean="0"/>
                        <a:t>Domy na půl cesty</a:t>
                      </a:r>
                    </a:p>
                    <a:p>
                      <a:r>
                        <a:rPr lang="cs-CZ" sz="1800" dirty="0" smtClean="0"/>
                        <a:t>Nízkoprahová</a:t>
                      </a:r>
                      <a:r>
                        <a:rPr lang="cs-CZ" sz="1800" baseline="0" dirty="0" smtClean="0"/>
                        <a:t> zařízení</a:t>
                      </a:r>
                    </a:p>
                    <a:p>
                      <a:r>
                        <a:rPr lang="cs-CZ" sz="1800" baseline="0" dirty="0" smtClean="0"/>
                        <a:t>Odborné sociální poradenství</a:t>
                      </a:r>
                    </a:p>
                    <a:p>
                      <a:r>
                        <a:rPr lang="cs-CZ" sz="1800" baseline="0" dirty="0" smtClean="0"/>
                        <a:t>Sociálně aktivizační služby pro rodiny</a:t>
                      </a:r>
                    </a:p>
                    <a:p>
                      <a:r>
                        <a:rPr lang="cs-CZ" sz="1800" baseline="0" dirty="0" smtClean="0"/>
                        <a:t>Sociálně aktivizační služby pro seniory</a:t>
                      </a:r>
                    </a:p>
                    <a:p>
                      <a:r>
                        <a:rPr lang="cs-CZ" sz="1800" baseline="0" dirty="0" smtClean="0"/>
                        <a:t>Sociální rehabilitace</a:t>
                      </a:r>
                    </a:p>
                    <a:p>
                      <a:r>
                        <a:rPr lang="cs-CZ" sz="1800" baseline="0" dirty="0" smtClean="0"/>
                        <a:t>Sociálně terapeutické dílny</a:t>
                      </a:r>
                    </a:p>
                    <a:p>
                      <a:r>
                        <a:rPr lang="cs-CZ" sz="1800" baseline="0" dirty="0" smtClean="0"/>
                        <a:t>Terénní programy</a:t>
                      </a:r>
                    </a:p>
                    <a:p>
                      <a:r>
                        <a:rPr lang="cs-CZ" sz="1800" baseline="0" dirty="0" smtClean="0"/>
                        <a:t>Kontaktní centra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</a:t>
                      </a:r>
                    </a:p>
                    <a:p>
                      <a:r>
                        <a:rPr lang="cs-CZ" sz="1800" dirty="0" smtClean="0"/>
                        <a:t>1</a:t>
                      </a:r>
                    </a:p>
                    <a:p>
                      <a:r>
                        <a:rPr lang="cs-CZ" sz="1800" dirty="0" smtClean="0"/>
                        <a:t>1</a:t>
                      </a:r>
                    </a:p>
                    <a:p>
                      <a:r>
                        <a:rPr lang="cs-CZ" sz="1800" dirty="0" smtClean="0"/>
                        <a:t>10</a:t>
                      </a:r>
                    </a:p>
                    <a:p>
                      <a:r>
                        <a:rPr lang="cs-CZ" sz="1800" dirty="0" smtClean="0"/>
                        <a:t>2</a:t>
                      </a:r>
                    </a:p>
                    <a:p>
                      <a:r>
                        <a:rPr lang="cs-CZ" sz="1800" dirty="0" smtClean="0"/>
                        <a:t>3</a:t>
                      </a:r>
                    </a:p>
                    <a:p>
                      <a:r>
                        <a:rPr lang="cs-CZ" sz="1800" dirty="0" smtClean="0"/>
                        <a:t>4</a:t>
                      </a:r>
                    </a:p>
                    <a:p>
                      <a:r>
                        <a:rPr lang="cs-CZ" sz="1800" dirty="0" smtClean="0"/>
                        <a:t>1</a:t>
                      </a:r>
                    </a:p>
                    <a:p>
                      <a:r>
                        <a:rPr lang="cs-CZ" sz="1800" dirty="0" smtClean="0"/>
                        <a:t>2</a:t>
                      </a:r>
                    </a:p>
                    <a:p>
                      <a:r>
                        <a:rPr lang="cs-CZ" sz="1800" dirty="0" smtClean="0"/>
                        <a:t>1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</a:t>
                      </a:r>
                    </a:p>
                    <a:p>
                      <a:r>
                        <a:rPr lang="cs-CZ" sz="1800" dirty="0" smtClean="0"/>
                        <a:t>1</a:t>
                      </a:r>
                    </a:p>
                    <a:p>
                      <a:r>
                        <a:rPr lang="cs-CZ" sz="1800" dirty="0" smtClean="0"/>
                        <a:t>1</a:t>
                      </a:r>
                    </a:p>
                    <a:p>
                      <a:r>
                        <a:rPr lang="cs-CZ" sz="1800" dirty="0" smtClean="0"/>
                        <a:t>9</a:t>
                      </a:r>
                    </a:p>
                    <a:p>
                      <a:r>
                        <a:rPr lang="cs-CZ" sz="1800" dirty="0" smtClean="0"/>
                        <a:t>2</a:t>
                      </a:r>
                    </a:p>
                    <a:p>
                      <a:r>
                        <a:rPr lang="cs-CZ" sz="1800" dirty="0" smtClean="0"/>
                        <a:t>3</a:t>
                      </a:r>
                    </a:p>
                    <a:p>
                      <a:r>
                        <a:rPr lang="cs-CZ" sz="1800" dirty="0" smtClean="0"/>
                        <a:t>4</a:t>
                      </a:r>
                    </a:p>
                    <a:p>
                      <a:r>
                        <a:rPr lang="cs-CZ" sz="1800" dirty="0" smtClean="0"/>
                        <a:t>1</a:t>
                      </a:r>
                    </a:p>
                    <a:p>
                      <a:r>
                        <a:rPr lang="cs-CZ" sz="1800" dirty="0" smtClean="0"/>
                        <a:t>2</a:t>
                      </a:r>
                    </a:p>
                    <a:p>
                      <a:r>
                        <a:rPr lang="cs-CZ" sz="1800" dirty="0" smtClean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453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25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9212" y="263891"/>
            <a:ext cx="8911687" cy="738865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Spolupráce a legislativa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89212" y="1357746"/>
            <a:ext cx="9271683" cy="288174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600" b="1" dirty="0" smtClean="0"/>
              <a:t>Dle zákona 108/2008 </a:t>
            </a:r>
            <a:r>
              <a:rPr lang="cs-CZ" sz="1600" b="1" dirty="0"/>
              <a:t>Sb., o sociálních službách, v platném znění (dále jen zákon o sociálních službách</a:t>
            </a:r>
            <a:r>
              <a:rPr lang="cs-CZ" sz="1600" b="1" dirty="0" smtClean="0"/>
              <a:t>)</a:t>
            </a:r>
          </a:p>
          <a:p>
            <a:pPr algn="just">
              <a:buNone/>
            </a:pPr>
            <a:r>
              <a:rPr lang="cs-CZ" sz="1600" b="1" dirty="0" smtClean="0"/>
              <a:t> </a:t>
            </a:r>
            <a:r>
              <a:rPr lang="cs-CZ" sz="1600" dirty="0" smtClean="0"/>
              <a:t>§88</a:t>
            </a:r>
          </a:p>
          <a:p>
            <a:pPr algn="just"/>
            <a:r>
              <a:rPr lang="cs-CZ" sz="1600" dirty="0" smtClean="0"/>
              <a:t>podávání informace obecnímu úřadu ORP o nezajištěné péče o klienta při ukončení smlouvy o poskytování sociální služby.</a:t>
            </a:r>
          </a:p>
          <a:p>
            <a:pPr algn="just">
              <a:buNone/>
            </a:pPr>
            <a:r>
              <a:rPr lang="cs-CZ" sz="1600" dirty="0" smtClean="0"/>
              <a:t>§91,odst.6, §91a</a:t>
            </a:r>
          </a:p>
          <a:p>
            <a:pPr algn="just"/>
            <a:r>
              <a:rPr lang="cs-CZ" sz="1600" dirty="0" smtClean="0"/>
              <a:t>uzavírání smluv  poskytování sociální služby dle §91,odst.6, §91a.</a:t>
            </a:r>
          </a:p>
          <a:p>
            <a:pPr marL="0" indent="0" algn="just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500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6638" y="171529"/>
            <a:ext cx="8911687" cy="659744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/>
              <a:t>Spolupráce a legislativa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38036" y="831273"/>
            <a:ext cx="10113819" cy="62068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400" dirty="0"/>
              <a:t>§92</a:t>
            </a:r>
          </a:p>
          <a:p>
            <a:pPr marL="0" indent="0" algn="just">
              <a:buNone/>
            </a:pPr>
            <a:r>
              <a:rPr lang="cs-CZ" sz="1400" dirty="0"/>
              <a:t>Obecní úřad obce s rozšířenou působností</a:t>
            </a:r>
          </a:p>
          <a:p>
            <a:pPr algn="just"/>
            <a:r>
              <a:rPr lang="cs-CZ" sz="1400" dirty="0"/>
              <a:t>zajišťuje osobě, které není poskytována sociální služba, a je v takové situaci, kdy neposkytnutí okamžité pomoci by ohrozilo její život nebo zdraví, poskytnutí sociální služby nebo jiné formy pomoci, a to v nezbytném rozsahu;</a:t>
            </a:r>
          </a:p>
          <a:p>
            <a:pPr algn="just"/>
            <a:r>
              <a:rPr lang="cs-CZ" sz="1400" dirty="0"/>
              <a:t>na území svého správního obvodu koordinuje poskytování sociálních služeb a realizuje činnosti sociální práce vedoucí k řešení nepříznivé sociální situace a k sociálnímu začleňování osob. </a:t>
            </a:r>
          </a:p>
          <a:p>
            <a:pPr marL="0" indent="0" algn="just">
              <a:buNone/>
            </a:pPr>
            <a:r>
              <a:rPr lang="cs-CZ" sz="1400" dirty="0"/>
              <a:t>§</a:t>
            </a:r>
            <a:r>
              <a:rPr lang="cs-CZ" sz="1400" dirty="0" smtClean="0"/>
              <a:t>94</a:t>
            </a:r>
            <a:endParaRPr lang="cs-CZ" sz="1400" dirty="0"/>
          </a:p>
          <a:p>
            <a:pPr marL="0" indent="0" algn="just">
              <a:buNone/>
            </a:pPr>
            <a:r>
              <a:rPr lang="cs-CZ" sz="1400" dirty="0" smtClean="0"/>
              <a:t>Obec</a:t>
            </a:r>
            <a:endParaRPr lang="cs-CZ" sz="1400" dirty="0"/>
          </a:p>
          <a:p>
            <a:pPr algn="just"/>
            <a:r>
              <a:rPr lang="cs-CZ" sz="1400" dirty="0"/>
              <a:t>zjišťuje potřeby poskytování sociálních služeb osobám nebo skupinám osob na svém území,</a:t>
            </a:r>
          </a:p>
          <a:p>
            <a:pPr algn="just"/>
            <a:r>
              <a:rPr lang="cs-CZ" sz="1400" dirty="0"/>
              <a:t>zajišťuje dostupnost informací o možnostech a způsobech poskytování sociálních služeb na svém území,</a:t>
            </a:r>
          </a:p>
          <a:p>
            <a:pPr algn="just"/>
            <a:r>
              <a:rPr lang="cs-CZ" sz="1400" dirty="0"/>
              <a:t>spolupracuje s dalšími obcemi, kraji a s poskytovateli sociálních služeb při zprostředkování pomoci osobám, popřípadě zprostředkování kontaktu mezi poskytovatelem a osobou,</a:t>
            </a:r>
          </a:p>
          <a:p>
            <a:pPr algn="just"/>
            <a:r>
              <a:rPr lang="cs-CZ" sz="1400" dirty="0"/>
              <a:t>může zpracovat střednědobý plán rozvoje sociálních služeb ve spolupráci s krajem, poskytovateli sociálních služeb na území obce a za účasti osob, kterým jsou poskytovány sociální služby,</a:t>
            </a:r>
          </a:p>
          <a:p>
            <a:pPr algn="just"/>
            <a:r>
              <a:rPr lang="cs-CZ" sz="1400" dirty="0"/>
              <a:t>spolupracuje s krajem při přípravě a realizaci střednědobého plánu rozvoje sociálních služeb kraje; za tím účelem sděluje kraji informace o potřebách poskytování sociálních služeb osobám nebo skupinám osob na území obce, o možnostech uspokojování těchto potřeb prostřednictvím sociálních služeb a o jejich dostupných zdrojích,</a:t>
            </a:r>
          </a:p>
          <a:p>
            <a:pPr algn="just"/>
            <a:r>
              <a:rPr lang="cs-CZ" sz="1400" dirty="0"/>
              <a:t>spolupracuje s krajem při určování sítě sociálních služeb na území kraje; za tím účelem sděluje kraji informace o kapacitě sociálních služeb, které jsou potřebné pro zajištění potřeb osob na území obce a spoluvytváří podmínky pro zajištění potřeb těchto osob</a:t>
            </a:r>
          </a:p>
          <a:p>
            <a:pPr algn="just"/>
            <a:endParaRPr lang="cs-CZ" sz="1400" dirty="0"/>
          </a:p>
          <a:p>
            <a:pPr algn="just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21684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Limity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422400"/>
            <a:ext cx="8915400" cy="3777622"/>
          </a:xfrm>
        </p:spPr>
        <p:txBody>
          <a:bodyPr/>
          <a:lstStyle/>
          <a:p>
            <a:pPr algn="just"/>
            <a:r>
              <a:rPr lang="cs-CZ" dirty="0" smtClean="0"/>
              <a:t>Chybí nízkoprahové denní centrum pro osoby bez přístřeší;</a:t>
            </a:r>
          </a:p>
          <a:p>
            <a:pPr algn="just"/>
            <a:r>
              <a:rPr lang="cs-CZ" dirty="0" smtClean="0"/>
              <a:t>Není dostatečná kapacita a pokrytí celého ORP sociálními službami pro osoby se zdravotním postižením a seniory potřebující péči druhé osoby </a:t>
            </a:r>
          </a:p>
          <a:p>
            <a:pPr lvl="1" algn="just"/>
            <a:r>
              <a:rPr lang="cs-CZ" dirty="0" smtClean="0"/>
              <a:t>terénní sociální služby (osobní asistence, pečovatelská služba) – není pokryto celé ORP</a:t>
            </a:r>
          </a:p>
          <a:p>
            <a:pPr lvl="1" algn="just"/>
            <a:r>
              <a:rPr lang="cs-CZ" dirty="0" smtClean="0"/>
              <a:t>pobytové odlehčovací sociální služby</a:t>
            </a:r>
          </a:p>
          <a:p>
            <a:pPr lvl="1" algn="just"/>
            <a:r>
              <a:rPr lang="cs-CZ" dirty="0" smtClean="0"/>
              <a:t>malá kapacita pobytových sociálních služeb pro osoby s nízkým příjmem (např. bez nároku na důchod), které potřebují stálou péči ;</a:t>
            </a:r>
          </a:p>
          <a:p>
            <a:pPr algn="just"/>
            <a:r>
              <a:rPr lang="cs-CZ" dirty="0" smtClean="0"/>
              <a:t>Chybí komplexní péče o osoby s duševním onemocněním – např. sociální služba pro všechny věkové kategorie v celém ORP, příp. možnost terénní psychiatrické pomoci.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93818" y="378691"/>
            <a:ext cx="9236364" cy="5800436"/>
          </a:xfrm>
        </p:spPr>
        <p:txBody>
          <a:bodyPr/>
          <a:lstStyle/>
          <a:p>
            <a:pPr algn="just"/>
            <a:r>
              <a:rPr lang="cs-CZ" dirty="0" smtClean="0"/>
              <a:t>Nedostatek služeb poskytující odborné sociální poradenství v ORP mimo Kolín</a:t>
            </a:r>
            <a:endParaRPr lang="cs-CZ" dirty="0"/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Nedostatek sociálních pracovníků na obci</a:t>
            </a:r>
          </a:p>
          <a:p>
            <a:pPr lvl="1" algn="just"/>
            <a:r>
              <a:rPr lang="cs-CZ" dirty="0" smtClean="0"/>
              <a:t>Kolín – 8 SP</a:t>
            </a:r>
          </a:p>
          <a:p>
            <a:pPr lvl="1" algn="just"/>
            <a:r>
              <a:rPr lang="cs-CZ" dirty="0" smtClean="0"/>
              <a:t>Obce II. Typu (Pečky, Kouřim, Týnec nad Labem) – 3 SP</a:t>
            </a:r>
          </a:p>
          <a:p>
            <a:pPr lvl="2" algn="just"/>
            <a:r>
              <a:rPr lang="cs-CZ" dirty="0" smtClean="0"/>
              <a:t>11 pracovníků na cca 81 000 obyvatel</a:t>
            </a:r>
          </a:p>
          <a:p>
            <a:pPr lvl="1" algn="just"/>
            <a:endParaRPr lang="cs-CZ" dirty="0"/>
          </a:p>
          <a:p>
            <a:pPr algn="just"/>
            <a:r>
              <a:rPr lang="cs-CZ" dirty="0" smtClean="0"/>
              <a:t>Horší dopravní spojení občanů z vesnic do Kolína</a:t>
            </a:r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Nižší informovanost starostů </a:t>
            </a:r>
          </a:p>
          <a:p>
            <a:pPr lvl="1" algn="just"/>
            <a:r>
              <a:rPr lang="cs-CZ" dirty="0" smtClean="0"/>
              <a:t>Co může být sociální problém</a:t>
            </a:r>
          </a:p>
          <a:p>
            <a:pPr lvl="1" algn="just"/>
            <a:r>
              <a:rPr lang="cs-CZ" dirty="0" smtClean="0"/>
              <a:t>Na jakou službu/úřad se obrátit</a:t>
            </a:r>
          </a:p>
          <a:p>
            <a:pPr lvl="1" algn="just"/>
            <a:endParaRPr lang="cs-CZ" dirty="0"/>
          </a:p>
          <a:p>
            <a:pPr algn="just"/>
            <a:endParaRPr lang="cs-CZ" dirty="0" smtClean="0"/>
          </a:p>
          <a:p>
            <a:pPr marL="0" indent="0" algn="just">
              <a:buNone/>
            </a:pPr>
            <a:endParaRPr lang="cs-CZ" dirty="0" smtClean="0"/>
          </a:p>
          <a:p>
            <a:pPr marL="457200" lvl="1" indent="0" algn="just">
              <a:buNone/>
            </a:pPr>
            <a:endParaRPr lang="cs-CZ" dirty="0"/>
          </a:p>
          <a:p>
            <a:pPr lvl="1" algn="just"/>
            <a:endParaRPr lang="cs-CZ" dirty="0" smtClean="0"/>
          </a:p>
          <a:p>
            <a:pPr marL="457200" lvl="1" indent="0" algn="just">
              <a:buNone/>
            </a:pPr>
            <a:endParaRPr lang="cs-CZ" dirty="0" smtClean="0"/>
          </a:p>
          <a:p>
            <a:pPr algn="just"/>
            <a:endParaRPr lang="cs-CZ" dirty="0" smtClean="0"/>
          </a:p>
          <a:p>
            <a:pPr algn="just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3293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2184</TotalTime>
  <Words>1625</Words>
  <Application>Microsoft Office PowerPoint</Application>
  <PresentationFormat>Širokoúhlá obrazovka</PresentationFormat>
  <Paragraphs>210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 Math</vt:lpstr>
      <vt:lpstr>Century Gothic</vt:lpstr>
      <vt:lpstr>Wingdings 3</vt:lpstr>
      <vt:lpstr>Stébla</vt:lpstr>
      <vt:lpstr>Podpora sociální práce v obci Kolín a na území obecního úřadu obce s rozšířenou působností  r.č. CZ.03.2.63/0.0/0.0/16_128/0006210   </vt:lpstr>
      <vt:lpstr>Téma:  Spolupráce sociálních pracovníků města Kolína zařazených do Městského úřadu Kolín se sociálními službami</vt:lpstr>
      <vt:lpstr>Řešené agendy odboru sociálních věcí a zdravotnictví</vt:lpstr>
      <vt:lpstr>Prezentace aplikace PowerPoint</vt:lpstr>
      <vt:lpstr>Prezentace aplikace PowerPoint</vt:lpstr>
      <vt:lpstr>Spolupráce a legislativa</vt:lpstr>
      <vt:lpstr>Spolupráce a legislativa</vt:lpstr>
      <vt:lpstr>Limity</vt:lpstr>
      <vt:lpstr>Prezentace aplikace PowerPoint</vt:lpstr>
      <vt:lpstr>Prezentace aplikace PowerPoint</vt:lpstr>
      <vt:lpstr>Spolupráce města Kolín se sociálními službami</vt:lpstr>
      <vt:lpstr>Spolupráce města Kolín se sociálními službami</vt:lpstr>
      <vt:lpstr>Spolupráce města Kolín se sociálními službami</vt:lpstr>
      <vt:lpstr>Spolupráce sociálních pracovníků obce (OSVZ) se sociálními službami</vt:lpstr>
      <vt:lpstr>Naše zkušenosti</vt:lpstr>
      <vt:lpstr>Kazuistiky - výběr kazuistik v návaznosti na téma spolupráce se sociálními službami</vt:lpstr>
      <vt:lpstr>Kazuistiky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Podpora sociální práce v obci Kolín a na území obecního úřadu obce s rozšířenou působností</dc:title>
  <dc:creator>Zavřel Petr</dc:creator>
  <cp:lastModifiedBy>Zavřel Petr</cp:lastModifiedBy>
  <cp:revision>144</cp:revision>
  <dcterms:created xsi:type="dcterms:W3CDTF">2017-12-06T08:36:53Z</dcterms:created>
  <dcterms:modified xsi:type="dcterms:W3CDTF">2019-01-22T13:55:19Z</dcterms:modified>
</cp:coreProperties>
</file>