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notesMasterIdLst>
    <p:notesMasterId r:id="rId17"/>
  </p:notesMasterIdLst>
  <p:sldIdLst>
    <p:sldId id="256" r:id="rId2"/>
    <p:sldId id="258" r:id="rId3"/>
    <p:sldId id="260" r:id="rId4"/>
    <p:sldId id="261" r:id="rId5"/>
    <p:sldId id="275" r:id="rId6"/>
    <p:sldId id="262" r:id="rId7"/>
    <p:sldId id="276" r:id="rId8"/>
    <p:sldId id="277" r:id="rId9"/>
    <p:sldId id="264" r:id="rId10"/>
    <p:sldId id="269" r:id="rId11"/>
    <p:sldId id="278" r:id="rId12"/>
    <p:sldId id="265" r:id="rId13"/>
    <p:sldId id="279" r:id="rId14"/>
    <p:sldId id="280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E138F-4596-4A3A-800C-F76F956A815E}" type="datetimeFigureOut">
              <a:rPr lang="cs-CZ" smtClean="0"/>
              <a:t>13.02.2019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F5423-0D61-4479-B1DB-BE4E35E38F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789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26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32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065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390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4070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412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43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16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11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66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3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01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23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76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61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3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D248-B0D6-4642-AF8E-32F61621B372}" type="datetimeFigureOut">
              <a:rPr lang="cs-CZ" smtClean="0"/>
              <a:pPr/>
              <a:t>13.02.2019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21C42-D350-4C46-97DF-8C6D56EE363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6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BD862-2826-48A3-9153-67268FB0D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09489"/>
            <a:ext cx="7228970" cy="5936566"/>
          </a:xfrm>
        </p:spPr>
        <p:txBody>
          <a:bodyPr/>
          <a:lstStyle/>
          <a:p>
            <a:pPr algn="l"/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Společně spolu aneb multidisciplinární spolupráce ve městě Chrudim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20EADF-1EB2-45C7-9794-F8F67A5B1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473525"/>
            <a:ext cx="6624059" cy="1566937"/>
          </a:xfrm>
        </p:spPr>
        <p:txBody>
          <a:bodyPr>
            <a:normAutofit fontScale="25000" lnSpcReduction="20000"/>
          </a:bodyPr>
          <a:lstStyle/>
          <a:p>
            <a:pPr algn="ctr"/>
            <a:endParaRPr lang="cs-CZ" sz="9600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9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Workshop Projektu MPSV </a:t>
            </a:r>
          </a:p>
          <a:p>
            <a:pPr algn="ctr"/>
            <a:r>
              <a:rPr lang="cs-CZ" sz="9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Systémová podpora sociální práce v obcích</a:t>
            </a:r>
          </a:p>
          <a:p>
            <a:pPr algn="ctr"/>
            <a:r>
              <a:rPr lang="cs-CZ" sz="96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07. 02. 2019</a:t>
            </a:r>
          </a:p>
          <a:p>
            <a:endParaRPr lang="cs-CZ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72557B3-2734-48AB-AE2B-FAD4B2C2E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61864"/>
            <a:ext cx="361050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85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AFC0149-04A2-4765-921D-9A7C4ABB7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482991"/>
            <a:ext cx="7819551" cy="501748"/>
          </a:xfrm>
        </p:spPr>
        <p:txBody>
          <a:bodyPr>
            <a:normAutofit fontScale="90000"/>
          </a:bodyPr>
          <a:lstStyle/>
          <a:p>
            <a:r>
              <a:rPr lang="cs-CZ" dirty="0"/>
              <a:t>Zamyšlení: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115349-5FEA-498D-BF60-7B4F43F33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9823"/>
            <a:ext cx="8596668" cy="48315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000" dirty="0"/>
              <a:t>Všechno fungovalo, ale výsledky nebyly optimální?</a:t>
            </a:r>
          </a:p>
          <a:p>
            <a:r>
              <a:rPr lang="cs-CZ" sz="2000" dirty="0"/>
              <a:t>Informace mezi nám probíhaly, stejně to nestačilo?</a:t>
            </a:r>
          </a:p>
          <a:p>
            <a:r>
              <a:rPr lang="cs-CZ" sz="2000" dirty="0"/>
              <a:t>Časová dotace a vydaná  energie neodpovídala výstupům.</a:t>
            </a:r>
          </a:p>
          <a:p>
            <a:r>
              <a:rPr lang="cs-CZ" sz="2000" dirty="0"/>
              <a:t>Proč stejné týmy zanikaly a vznikaly?</a:t>
            </a:r>
          </a:p>
          <a:p>
            <a:r>
              <a:rPr lang="cs-CZ" sz="2000" dirty="0"/>
              <a:t>Proč jsme opakovaně nastavovali spolupráci?</a:t>
            </a:r>
          </a:p>
          <a:p>
            <a:r>
              <a:rPr lang="cs-CZ" sz="2000" dirty="0"/>
              <a:t>Co nám unikalo?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……… a co děláme dnes jinak?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01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367821-03C9-4ECB-864C-5C82EBC0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MDS ve městě Chrudim a v ORP Chrudim</a:t>
            </a:r>
            <a:br>
              <a:rPr lang="cs-CZ" dirty="0"/>
            </a:br>
            <a:r>
              <a:rPr lang="cs-CZ" sz="3200" dirty="0"/>
              <a:t>období 2011 - 2019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80AE87-202D-4B26-BF14-255438807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 algn="just"/>
            <a:r>
              <a:rPr lang="cs-CZ" sz="2000" dirty="0"/>
              <a:t>uvnitř organizace – v rámci jednoho pracoviště  je více specialistů jedné nebo více profesí  </a:t>
            </a:r>
          </a:p>
          <a:p>
            <a:pPr lvl="0" algn="just"/>
            <a:r>
              <a:rPr lang="cs-CZ" sz="2000" dirty="0"/>
              <a:t>ven z organizace – spolupracující síť jednoho či více druhů služeb</a:t>
            </a:r>
          </a:p>
          <a:p>
            <a:pPr lvl="0" algn="just"/>
            <a:r>
              <a:rPr lang="cs-CZ" sz="2000" dirty="0"/>
              <a:t>bez klienta -  organizace pracují s určitou  cílovou skupinou na vymezeném území za účelem koordinace návaznosti jejich služeb, vzájemná spolupráce, předávání klientů</a:t>
            </a:r>
          </a:p>
          <a:p>
            <a:pPr algn="just"/>
            <a:r>
              <a:rPr lang="cs-CZ" sz="2000" dirty="0"/>
              <a:t>s klientem – pozitivní dopad na klientovu motivaci ke změně, na jeho víru v možnost a reálnost změny, důvěra k jednotlivým pracovníkům, členům týmu</a:t>
            </a:r>
          </a:p>
          <a:p>
            <a:pPr lvl="0"/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459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96B55E-15ED-4F91-A6FE-A5D65C0D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b="1" dirty="0"/>
              <a:t>Důležitá role rea</a:t>
            </a:r>
            <a:r>
              <a:rPr lang="cs-CZ" sz="2800" dirty="0"/>
              <a:t>lizovaných</a:t>
            </a:r>
            <a:r>
              <a:rPr lang="cs-CZ" sz="2800" b="1" dirty="0"/>
              <a:t> projektů </a:t>
            </a:r>
            <a:br>
              <a:rPr lang="cs-CZ" sz="2800" b="1" dirty="0"/>
            </a:br>
            <a:r>
              <a:rPr lang="cs-CZ" sz="2800" b="1" dirty="0"/>
              <a:t>v MDS</a:t>
            </a:r>
            <a:r>
              <a:rPr lang="cs-CZ" sz="2800" dirty="0"/>
              <a:t/>
            </a:r>
            <a:br>
              <a:rPr lang="cs-CZ" sz="2800" dirty="0"/>
            </a:b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EA2C20-EAC7-40CD-8077-8A0B3D6DF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6" y="1659989"/>
            <a:ext cx="8823836" cy="4588412"/>
          </a:xfrm>
        </p:spPr>
        <p:txBody>
          <a:bodyPr>
            <a:normAutofit lnSpcReduction="10000"/>
          </a:bodyPr>
          <a:lstStyle/>
          <a:p>
            <a:endParaRPr lang="cs-CZ" sz="2000" b="1" dirty="0">
              <a:solidFill>
                <a:schemeClr val="accent1"/>
              </a:solidFill>
            </a:endParaRPr>
          </a:p>
          <a:p>
            <a:pPr algn="just"/>
            <a:r>
              <a:rPr lang="cs-CZ" sz="2000" b="1" dirty="0">
                <a:solidFill>
                  <a:schemeClr val="accent1"/>
                </a:solidFill>
              </a:rPr>
              <a:t>Cesta k naplňování standardů kvality orgánů sociálně-právní ochrany </a:t>
            </a:r>
            <a:r>
              <a:rPr lang="cs-CZ" sz="2000" b="1" dirty="0" err="1">
                <a:solidFill>
                  <a:schemeClr val="accent1"/>
                </a:solidFill>
              </a:rPr>
              <a:t>MěÚ</a:t>
            </a:r>
            <a:r>
              <a:rPr lang="cs-CZ" sz="2000" b="1" dirty="0">
                <a:solidFill>
                  <a:schemeClr val="accent1"/>
                </a:solidFill>
              </a:rPr>
              <a:t> Chrudim</a:t>
            </a:r>
            <a:endParaRPr lang="cs-CZ" sz="2000" dirty="0">
              <a:solidFill>
                <a:schemeClr val="accent1"/>
              </a:solidFill>
            </a:endParaRPr>
          </a:p>
          <a:p>
            <a:pPr algn="just"/>
            <a:r>
              <a:rPr lang="cs-CZ" sz="2000" b="1" dirty="0">
                <a:solidFill>
                  <a:schemeClr val="accent1"/>
                </a:solidFill>
              </a:rPr>
              <a:t>Podpora sociální práce v obci Chrudim a ve správním obvodu obce s rozšířenou působností 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Projekt je zaměřen na profesionalizaci sociální práce na obci a rozvoj                spolupráce s dalšími subjekty v oblasti sociální práce.</a:t>
            </a:r>
          </a:p>
          <a:p>
            <a:pPr algn="just"/>
            <a:r>
              <a:rPr lang="cs-CZ" sz="2000" b="1" dirty="0">
                <a:solidFill>
                  <a:schemeClr val="accent1"/>
                </a:solidFill>
              </a:rPr>
              <a:t>Efektivní řízení sítě služeb pro ohrožené děti v ORP</a:t>
            </a: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Projekt je zaměřen na získání dovedností a nástrojů k řízení sítě služeb pro ohrožené děti.</a:t>
            </a:r>
          </a:p>
          <a:p>
            <a:pPr algn="just"/>
            <a:endParaRPr lang="cs-CZ" sz="2000" dirty="0">
              <a:solidFill>
                <a:schemeClr val="tx1"/>
              </a:solidFill>
            </a:endParaRPr>
          </a:p>
          <a:p>
            <a:pPr algn="just"/>
            <a:r>
              <a:rPr lang="cs-CZ" sz="2000" dirty="0">
                <a:solidFill>
                  <a:schemeClr val="tx1"/>
                </a:solidFill>
              </a:rPr>
              <a:t>Přínos – finance, vytváření týmů, spolupráce s externími pracovníky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714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91F64-429C-46BF-92AC-299FD66E2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děláme společně spolu jinak?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CEB0A-917E-4B58-8F81-AF08E4E5B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184035" cy="4110961"/>
          </a:xfrm>
        </p:spPr>
        <p:txBody>
          <a:bodyPr>
            <a:noAutofit/>
          </a:bodyPr>
          <a:lstStyle/>
          <a:p>
            <a:r>
              <a:rPr lang="cs-CZ" sz="2000" dirty="0"/>
              <a:t>zavádíme  nové metody a techniky sociální práce do praxe (případové konference, týmová spolupráce)</a:t>
            </a:r>
          </a:p>
          <a:p>
            <a:r>
              <a:rPr lang="cs-CZ" sz="2000" dirty="0"/>
              <a:t>nastavujeme jednotné postupy</a:t>
            </a:r>
          </a:p>
          <a:p>
            <a:r>
              <a:rPr lang="cs-CZ" sz="2000" dirty="0"/>
              <a:t>rozvíjíme kompetence sociálních pracovníků </a:t>
            </a:r>
          </a:p>
          <a:p>
            <a:r>
              <a:rPr lang="cs-CZ" sz="2000" dirty="0"/>
              <a:t>zavádíme  supervizi sítě </a:t>
            </a:r>
          </a:p>
          <a:p>
            <a:r>
              <a:rPr lang="cs-CZ" sz="2000" dirty="0"/>
              <a:t>ověřujeme její funkčnost a potřebnost v rámci spolupráce sítě služeb 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80F433-FF6A-451C-8C3F-17C022066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1369" y="1930401"/>
            <a:ext cx="4412635" cy="4110962"/>
          </a:xfrm>
        </p:spPr>
        <p:txBody>
          <a:bodyPr>
            <a:normAutofit/>
          </a:bodyPr>
          <a:lstStyle/>
          <a:p>
            <a:r>
              <a:rPr lang="cs-CZ" sz="2000" dirty="0"/>
              <a:t>zavádíme společné vzdělávání v síti</a:t>
            </a:r>
          </a:p>
          <a:p>
            <a:r>
              <a:rPr lang="cs-CZ" sz="2000" dirty="0"/>
              <a:t>vylaďujeme existující sítě služeb</a:t>
            </a:r>
          </a:p>
          <a:p>
            <a:r>
              <a:rPr lang="cs-CZ" sz="2000" dirty="0"/>
              <a:t>nastavujeme aktualizaci informací</a:t>
            </a:r>
          </a:p>
          <a:p>
            <a:r>
              <a:rPr lang="cs-CZ" sz="2000" dirty="0"/>
              <a:t>vytváříme  softwarový nástroj pro vyhodnocování a sledování sítě služeb</a:t>
            </a:r>
          </a:p>
          <a:p>
            <a:r>
              <a:rPr lang="cs-CZ" sz="2000" dirty="0"/>
              <a:t>rozšiřujeme dostupnost sociální práce ve správním obvodu obce s rozšířenou působností.</a:t>
            </a:r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046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2F17172-6C80-4EE7-BF6F-A462F0F8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Základní znaky dobře nastavené týmové práce v MDS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CA1785-D561-400F-B66B-C0796A799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930400"/>
            <a:ext cx="4184035" cy="41109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000" dirty="0"/>
              <a:t>Vlastní řízení, moderování týmu</a:t>
            </a:r>
          </a:p>
          <a:p>
            <a:r>
              <a:rPr lang="cs-CZ" sz="2000" dirty="0"/>
              <a:t>Autonomie týmu</a:t>
            </a:r>
          </a:p>
          <a:p>
            <a:r>
              <a:rPr lang="cs-CZ" sz="2000" dirty="0"/>
              <a:t>Účel týmu</a:t>
            </a:r>
          </a:p>
          <a:p>
            <a:r>
              <a:rPr lang="cs-CZ" sz="2000" dirty="0"/>
              <a:t>Spoluvytváření procesu</a:t>
            </a:r>
          </a:p>
          <a:p>
            <a:r>
              <a:rPr lang="cs-CZ" sz="2000" dirty="0"/>
              <a:t>Struktura procesu spolupráce</a:t>
            </a:r>
          </a:p>
          <a:p>
            <a:r>
              <a:rPr lang="cs-CZ" sz="2000" dirty="0"/>
              <a:t>Snaha o předcházení vyhoření členů týmu</a:t>
            </a:r>
          </a:p>
          <a:p>
            <a:r>
              <a:rPr lang="cs-CZ" sz="2000" dirty="0"/>
              <a:t>Orientace na nové myšlenky</a:t>
            </a:r>
          </a:p>
          <a:p>
            <a:r>
              <a:rPr lang="cs-CZ" sz="2000" dirty="0"/>
              <a:t>Pravidelné workshopy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848B48D-B009-4560-86CA-A4613D2A2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2264899"/>
            <a:ext cx="4184035" cy="3776464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Spolupracovat, vystupovat jednotně</a:t>
            </a:r>
          </a:p>
          <a:p>
            <a:r>
              <a:rPr lang="cs-CZ" sz="2000" dirty="0"/>
              <a:t>Dodržování pravidel práce týmu</a:t>
            </a:r>
          </a:p>
          <a:p>
            <a:r>
              <a:rPr lang="cs-CZ" sz="2000" dirty="0"/>
              <a:t>Jasně vymezené kompetence a subordinace</a:t>
            </a:r>
          </a:p>
          <a:p>
            <a:r>
              <a:rPr lang="cs-CZ" sz="2000" dirty="0"/>
              <a:t>Kvalitně komunikovat</a:t>
            </a:r>
          </a:p>
          <a:p>
            <a:r>
              <a:rPr lang="cs-CZ" sz="2000" dirty="0"/>
              <a:t>Informovat ostatní o všem, co je důležité</a:t>
            </a:r>
          </a:p>
          <a:p>
            <a:r>
              <a:rPr lang="cs-CZ" sz="2000" dirty="0"/>
              <a:t>Komunikace a zpětná vazba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036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21004-18E5-43ED-87BF-50C2A596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22937" cy="5158155"/>
          </a:xfrm>
        </p:spPr>
        <p:txBody>
          <a:bodyPr>
            <a:normAutofit/>
          </a:bodyPr>
          <a:lstStyle/>
          <a:p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/>
              <a:t>Děkuji za pozornost</a:t>
            </a:r>
            <a:br>
              <a:rPr lang="cs-CZ" sz="3200" dirty="0"/>
            </a:br>
            <a:r>
              <a:rPr lang="cs-CZ" dirty="0"/>
              <a:t>			</a:t>
            </a:r>
            <a:r>
              <a:rPr lang="cs-CZ" sz="2400" dirty="0">
                <a:solidFill>
                  <a:schemeClr val="tx1"/>
                </a:solidFill>
              </a:rPr>
              <a:t>Mgr. Radka Pochobradská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			vedoucí OSV Chrudim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			tel. 469 657 580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			e-mail: radka.pochobradska@chrudim-city.cz</a:t>
            </a:r>
          </a:p>
        </p:txBody>
      </p:sp>
    </p:spTree>
    <p:extLst>
      <p:ext uri="{BB962C8B-B14F-4D97-AF65-F5344CB8AC3E}">
        <p14:creationId xmlns:p14="http://schemas.microsoft.com/office/powerpoint/2010/main" val="214470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C3DBA3-8B34-42FD-BCEE-D30BF3237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740" y="1441351"/>
            <a:ext cx="3092808" cy="1806399"/>
          </a:xfrm>
        </p:spPr>
        <p:txBody>
          <a:bodyPr>
            <a:noAutofit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Kraj: Pardubický                                            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Počet obyvatel k 1.1.2019: 22 678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6FCC2FA-41BA-4D24-9EA6-831EA28ED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4207" y="3429000"/>
            <a:ext cx="3092808" cy="1806399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accent1"/>
                </a:solidFill>
              </a:rPr>
              <a:t>Obec s rozšířenou působností Chrudim</a:t>
            </a:r>
          </a:p>
          <a:p>
            <a:r>
              <a:rPr lang="cs-CZ" sz="2000" b="1" dirty="0">
                <a:solidFill>
                  <a:schemeClr val="accent1"/>
                </a:solidFill>
              </a:rPr>
              <a:t/>
            </a:r>
            <a:br>
              <a:rPr lang="cs-CZ" sz="2000" b="1" dirty="0">
                <a:solidFill>
                  <a:schemeClr val="accent1"/>
                </a:solidFill>
              </a:rPr>
            </a:br>
            <a:r>
              <a:rPr lang="cs-CZ" sz="2000" b="1" dirty="0">
                <a:solidFill>
                  <a:schemeClr val="accent1"/>
                </a:solidFill>
              </a:rPr>
              <a:t>Počet obyvatel: 83 129                                                                     </a:t>
            </a:r>
            <a:br>
              <a:rPr lang="cs-CZ" sz="2000" b="1" dirty="0">
                <a:solidFill>
                  <a:schemeClr val="accent1"/>
                </a:solidFill>
              </a:rPr>
            </a:br>
            <a:endParaRPr lang="cs-CZ" sz="2000" b="1" dirty="0">
              <a:solidFill>
                <a:schemeClr val="accent1"/>
              </a:solidFill>
            </a:endParaRPr>
          </a:p>
          <a:p>
            <a:r>
              <a:rPr lang="cs-CZ" sz="2000" b="1" dirty="0">
                <a:solidFill>
                  <a:schemeClr val="accent1"/>
                </a:solidFill>
              </a:rPr>
              <a:t>Rozloha: 76 612, 8 ha (dojezdová vzdálenost 40 km)</a:t>
            </a:r>
            <a:endParaRPr lang="cs-CZ" sz="2000" dirty="0">
              <a:solidFill>
                <a:schemeClr val="accent1"/>
              </a:solidFill>
            </a:endParaRP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8C9A09A1-8082-4088-A726-DDDBFF7F6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64" y="3429000"/>
            <a:ext cx="4853354" cy="2512323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7877DD2-9814-4945-8708-AB1FA61C6E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90076">
            <a:off x="3908211" y="390831"/>
            <a:ext cx="2301497" cy="201381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6EDBFFE-8B89-469F-B5B7-82CC074438A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52355">
            <a:off x="5325527" y="1273017"/>
            <a:ext cx="2645966" cy="176328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3A5C2105-EBC4-4F6E-8A94-EF7898AABF6F}"/>
              </a:ext>
            </a:extLst>
          </p:cNvPr>
          <p:cNvSpPr/>
          <p:nvPr/>
        </p:nvSpPr>
        <p:spPr>
          <a:xfrm>
            <a:off x="761740" y="713936"/>
            <a:ext cx="177246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chemeClr val="accent1"/>
                </a:solidFill>
              </a:rPr>
              <a:t>Město  </a:t>
            </a:r>
            <a:r>
              <a:rPr lang="cs-CZ" sz="2800" b="1" dirty="0">
                <a:solidFill>
                  <a:schemeClr val="accent1"/>
                </a:solidFill>
              </a:rPr>
              <a:t>Chrudim </a:t>
            </a:r>
            <a:endParaRPr lang="cs-CZ" sz="2800" dirty="0">
              <a:solidFill>
                <a:schemeClr val="accent1"/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2F5F195-DD34-45BD-9137-F29569F9F4D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6037">
            <a:off x="7170520" y="810368"/>
            <a:ext cx="2111362" cy="140757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84587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50739-B2B6-4083-A519-1F12592AE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86" y="450166"/>
            <a:ext cx="2827607" cy="5155810"/>
          </a:xfrm>
        </p:spPr>
        <p:txBody>
          <a:bodyPr>
            <a:noAutofit/>
          </a:bodyPr>
          <a:lstStyle/>
          <a:p>
            <a:r>
              <a:rPr lang="cs-CZ" b="1" dirty="0"/>
              <a:t>Počet spádových </a:t>
            </a:r>
            <a:br>
              <a:rPr lang="cs-CZ" b="1" dirty="0"/>
            </a:br>
            <a:r>
              <a:rPr lang="cs-CZ" b="1" dirty="0"/>
              <a:t>obcí: 6 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Chrudim</a:t>
            </a:r>
            <a:br>
              <a:rPr lang="cs-CZ" b="1" dirty="0"/>
            </a:br>
            <a:r>
              <a:rPr lang="cs-CZ" b="1" dirty="0"/>
              <a:t>Třemošnice</a:t>
            </a:r>
            <a:br>
              <a:rPr lang="cs-CZ" b="1" dirty="0"/>
            </a:br>
            <a:r>
              <a:rPr lang="cs-CZ" b="1" dirty="0"/>
              <a:t>Chrast</a:t>
            </a:r>
            <a:br>
              <a:rPr lang="cs-CZ" b="1" dirty="0"/>
            </a:br>
            <a:r>
              <a:rPr lang="cs-CZ" b="1" dirty="0"/>
              <a:t>Heřmanův Městec </a:t>
            </a:r>
            <a:br>
              <a:rPr lang="cs-CZ" b="1" dirty="0"/>
            </a:br>
            <a:r>
              <a:rPr lang="cs-CZ" b="1" dirty="0"/>
              <a:t>Nasavrky</a:t>
            </a:r>
            <a:br>
              <a:rPr lang="cs-CZ" b="1" dirty="0"/>
            </a:br>
            <a:r>
              <a:rPr lang="cs-CZ" b="1" dirty="0"/>
              <a:t>Skuteč</a:t>
            </a:r>
            <a:br>
              <a:rPr lang="cs-CZ" b="1" dirty="0"/>
            </a:br>
            <a:r>
              <a:rPr lang="cs-CZ" b="1" dirty="0"/>
              <a:t>    </a:t>
            </a:r>
            <a:br>
              <a:rPr lang="cs-CZ" b="1" dirty="0"/>
            </a:br>
            <a:r>
              <a:rPr lang="cs-CZ" b="1" dirty="0"/>
              <a:t>Počet obcí: 86  </a:t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>7 vyloučených lokalit                                     </a:t>
            </a:r>
            <a:r>
              <a:rPr lang="cs-CZ" sz="2400" b="1" dirty="0"/>
              <a:t/>
            </a:r>
            <a:br>
              <a:rPr lang="cs-CZ" sz="2400" b="1" dirty="0"/>
            </a:br>
            <a:r>
              <a:rPr lang="cs-CZ" sz="2400" b="1" dirty="0"/>
              <a:t/>
            </a:r>
            <a:br>
              <a:rPr lang="cs-CZ" sz="2400" b="1" dirty="0"/>
            </a:br>
            <a:endParaRPr lang="cs-CZ" sz="2400" b="1" dirty="0"/>
          </a:p>
        </p:txBody>
      </p:sp>
      <p:pic>
        <p:nvPicPr>
          <p:cNvPr id="5" name="obrázek 2" descr="http://www.chrudim.eu/assets/File.ashx?id_org=5429&amp;id_dokumenty=6986">
            <a:extLst>
              <a:ext uri="{FF2B5EF4-FFF2-40B4-BE49-F238E27FC236}">
                <a16:creationId xmlns:a16="http://schemas.microsoft.com/office/drawing/2014/main" id="{20B72962-FD1E-4CC2-A657-2502B9BAA85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362" y="1631852"/>
            <a:ext cx="6511275" cy="4515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479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9F75A-2968-4FA2-9844-CDFB965E5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90C226"/>
                </a:solidFill>
                <a:ea typeface="+mn-ea"/>
                <a:cs typeface="+mn-cs"/>
              </a:rPr>
              <a:t>Subjekty spolupráce</a:t>
            </a:r>
            <a:br>
              <a:rPr lang="cs-CZ" dirty="0">
                <a:solidFill>
                  <a:srgbClr val="90C226"/>
                </a:solidFill>
                <a:ea typeface="+mn-ea"/>
                <a:cs typeface="+mn-cs"/>
              </a:rPr>
            </a:br>
            <a:r>
              <a:rPr lang="cs-CZ" dirty="0">
                <a:solidFill>
                  <a:srgbClr val="90C226"/>
                </a:solidFill>
                <a:ea typeface="+mn-ea"/>
                <a:cs typeface="+mn-cs"/>
              </a:rPr>
              <a:t/>
            </a:r>
            <a:br>
              <a:rPr lang="cs-CZ" dirty="0">
                <a:solidFill>
                  <a:srgbClr val="90C226"/>
                </a:solidFill>
                <a:ea typeface="+mn-ea"/>
                <a:cs typeface="+mn-cs"/>
              </a:rPr>
            </a:br>
            <a:r>
              <a:rPr lang="cs-CZ" sz="2200" dirty="0"/>
              <a:t>Samospráva,  neziskové, institucionalizované  a soukromé organizace</a:t>
            </a:r>
            <a:br>
              <a:rPr lang="cs-CZ" sz="2200" dirty="0"/>
            </a:br>
            <a:endParaRPr lang="cs-CZ" sz="2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DF11F-9710-436F-B201-B4ABE6C5199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000" dirty="0"/>
              <a:t>vedení města Chrudim, odbory města, Městská police</a:t>
            </a:r>
          </a:p>
          <a:p>
            <a:r>
              <a:rPr lang="cs-CZ" sz="2000" dirty="0"/>
              <a:t>starostové obcí </a:t>
            </a:r>
          </a:p>
          <a:p>
            <a:r>
              <a:rPr lang="cs-CZ" sz="2000" dirty="0"/>
              <a:t>sociální pracovnici na obci II. stupně</a:t>
            </a:r>
          </a:p>
          <a:p>
            <a:r>
              <a:rPr lang="cs-CZ" sz="2000" dirty="0"/>
              <a:t>úřad práce</a:t>
            </a:r>
          </a:p>
          <a:p>
            <a:r>
              <a:rPr lang="cs-CZ" sz="2000" dirty="0"/>
              <a:t>soudy</a:t>
            </a:r>
          </a:p>
          <a:p>
            <a:r>
              <a:rPr lang="cs-CZ" sz="2000" dirty="0"/>
              <a:t>policie ČR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B6DAAA9-29D4-42ED-8120-C004C3A7A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6738" y="2160589"/>
            <a:ext cx="3717266" cy="388077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000" dirty="0"/>
              <a:t>nemocnice</a:t>
            </a:r>
          </a:p>
          <a:p>
            <a:r>
              <a:rPr lang="cs-CZ" sz="2000" dirty="0"/>
              <a:t>lékaři</a:t>
            </a:r>
          </a:p>
          <a:p>
            <a:r>
              <a:rPr lang="cs-CZ" sz="2000" dirty="0"/>
              <a:t>Agentura pro sociální začleňování</a:t>
            </a:r>
          </a:p>
          <a:p>
            <a:r>
              <a:rPr lang="cs-CZ" sz="2000" dirty="0"/>
              <a:t>lokální síťař</a:t>
            </a:r>
          </a:p>
          <a:p>
            <a:r>
              <a:rPr lang="cs-CZ" sz="2000" dirty="0"/>
              <a:t>Univerzita Pardubice</a:t>
            </a:r>
          </a:p>
          <a:p>
            <a:r>
              <a:rPr lang="cs-CZ" sz="2000" dirty="0"/>
              <a:t>školy</a:t>
            </a:r>
          </a:p>
          <a:p>
            <a:r>
              <a:rPr lang="cs-CZ" sz="2000" dirty="0"/>
              <a:t>neziskové organizace</a:t>
            </a:r>
          </a:p>
        </p:txBody>
      </p:sp>
    </p:spTree>
    <p:extLst>
      <p:ext uri="{BB962C8B-B14F-4D97-AF65-F5344CB8AC3E}">
        <p14:creationId xmlns:p14="http://schemas.microsoft.com/office/powerpoint/2010/main" val="155856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290F4-820B-4B51-A735-C4E15006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Odbor sociálních věcí</a:t>
            </a:r>
            <a:br>
              <a:rPr lang="cs-CZ" dirty="0"/>
            </a:br>
            <a:r>
              <a:rPr lang="cs-CZ" sz="2000" dirty="0"/>
              <a:t>35 pracovníků</a:t>
            </a:r>
            <a:br>
              <a:rPr lang="cs-CZ" sz="2000" dirty="0"/>
            </a:br>
            <a:r>
              <a:rPr lang="cs-CZ" sz="2000" dirty="0"/>
              <a:t>vedoucí odboru, ekonom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0891E6F-5E7C-44B8-A680-483B4C10C2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000" b="1" dirty="0"/>
              <a:t>Oddělení sociální prevence a pomoci</a:t>
            </a:r>
          </a:p>
          <a:p>
            <a:r>
              <a:rPr lang="cs-CZ" sz="2000" dirty="0">
                <a:solidFill>
                  <a:schemeClr val="accent1"/>
                </a:solidFill>
              </a:rPr>
              <a:t>11 pracovníků (7,1 úvazku SP)</a:t>
            </a:r>
          </a:p>
          <a:p>
            <a:pPr marL="0" indent="0">
              <a:buNone/>
            </a:pPr>
            <a:endParaRPr lang="cs-CZ" sz="2000" dirty="0">
              <a:solidFill>
                <a:schemeClr val="accent1"/>
              </a:solidFill>
            </a:endParaRPr>
          </a:p>
          <a:p>
            <a:r>
              <a:rPr lang="cs-CZ" sz="2000" b="1" dirty="0"/>
              <a:t>Oddělení sociálně-právní ochrany</a:t>
            </a:r>
          </a:p>
          <a:p>
            <a:r>
              <a:rPr lang="cs-CZ" sz="2000" dirty="0">
                <a:solidFill>
                  <a:schemeClr val="accent1"/>
                </a:solidFill>
              </a:rPr>
              <a:t>20 pracovníků </a:t>
            </a:r>
          </a:p>
          <a:p>
            <a:endParaRPr lang="cs-CZ" sz="2000" dirty="0"/>
          </a:p>
          <a:p>
            <a:r>
              <a:rPr lang="cs-CZ" sz="2000" dirty="0">
                <a:solidFill>
                  <a:schemeClr val="accent1"/>
                </a:solidFill>
              </a:rPr>
              <a:t>2 projektové pracovnice</a:t>
            </a:r>
          </a:p>
          <a:p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F2115238-ED3B-409D-AAC6-FE72C4A223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accent1"/>
                </a:solidFill>
              </a:rPr>
              <a:t>Externí pracovníci</a:t>
            </a:r>
          </a:p>
        </p:txBody>
      </p:sp>
      <p:pic>
        <p:nvPicPr>
          <p:cNvPr id="9" name="Obrázek 8" descr="2">
            <a:extLst>
              <a:ext uri="{FF2B5EF4-FFF2-40B4-BE49-F238E27FC236}">
                <a16:creationId xmlns:a16="http://schemas.microsoft.com/office/drawing/2014/main" id="{8515D130-AD9E-48F3-800B-18F23D4914E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889" y="2982351"/>
            <a:ext cx="2855742" cy="2799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92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10478-E592-4885-870F-A89A08C2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Multidisciplinární (interdisciplinární, transdisciplinární ) spolupráce (tým) </a:t>
            </a:r>
            <a:br>
              <a:rPr lang="cs-CZ" dirty="0"/>
            </a:br>
            <a:r>
              <a:rPr lang="cs-CZ" dirty="0"/>
              <a:t>- dále jen MDS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A1C47-D7B4-48C0-A14A-5B6907851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                </a:t>
            </a:r>
          </a:p>
          <a:p>
            <a:r>
              <a:rPr lang="cs-CZ" sz="2000" dirty="0"/>
              <a:t>Ve prospěch klienta v obtížné situaci</a:t>
            </a:r>
          </a:p>
          <a:p>
            <a:r>
              <a:rPr lang="cs-CZ" sz="2000" dirty="0"/>
              <a:t>Nastavování nových způsobů komunikace, spolupráce, řešení</a:t>
            </a:r>
          </a:p>
          <a:p>
            <a:r>
              <a:rPr lang="cs-CZ" sz="2000" dirty="0"/>
              <a:t>Propracovanější systém</a:t>
            </a:r>
          </a:p>
          <a:p>
            <a:r>
              <a:rPr lang="cs-CZ" sz="2000" dirty="0"/>
              <a:t>Propojení sítě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56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CC54CD-BE69-466F-8BB3-B529F6C6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MDS ve městě Chrudim</a:t>
            </a:r>
            <a:br>
              <a:rPr lang="cs-CZ" dirty="0"/>
            </a:br>
            <a:r>
              <a:rPr lang="cs-CZ" sz="3200" dirty="0"/>
              <a:t>období 2002 - 2010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23498-CAC2-4546-B336-2FFAA042A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 algn="just"/>
            <a:r>
              <a:rPr lang="cs-CZ" sz="8000" dirty="0"/>
              <a:t>Ochrana klienta není předmětem zájmu pouze jedné organizace, ale je nutné propojení služeb různých  organizací, aby ochrana byla komplexní</a:t>
            </a:r>
          </a:p>
          <a:p>
            <a:pPr lvl="0" algn="just"/>
            <a:r>
              <a:rPr lang="cs-CZ" sz="8000" dirty="0"/>
              <a:t>Organizace  pracují spolu, nikoli nezávisle na sobě, vedle sebe, ale ve vzájemné spolupráci a kooperaci</a:t>
            </a:r>
          </a:p>
          <a:p>
            <a:pPr lvl="0"/>
            <a:endParaRPr lang="cs-CZ" sz="8000" dirty="0"/>
          </a:p>
          <a:p>
            <a:pPr marL="0" lvl="0" indent="0">
              <a:buNone/>
            </a:pPr>
            <a:r>
              <a:rPr lang="cs-CZ" sz="9600" dirty="0">
                <a:solidFill>
                  <a:schemeClr val="accent1"/>
                </a:solidFill>
              </a:rPr>
              <a:t>Bariéry spolupráce:</a:t>
            </a:r>
          </a:p>
          <a:p>
            <a:pPr algn="just"/>
            <a:r>
              <a:rPr lang="cs-CZ" sz="8000" dirty="0"/>
              <a:t>Konkurence mezi organizacemi, nevyjasnění rolí, rozdílný status profesí, kultura organizace, nedostatečná důvěra v kompetentnost ostatních odborníků, stereotypy, nedostatečná kooperace……</a:t>
            </a:r>
          </a:p>
          <a:p>
            <a:endParaRPr lang="cs-CZ" sz="8000" dirty="0"/>
          </a:p>
          <a:p>
            <a:endParaRPr lang="cs-CZ" sz="8000" dirty="0"/>
          </a:p>
          <a:p>
            <a:endParaRPr lang="cs-CZ" dirty="0"/>
          </a:p>
          <a:p>
            <a:pPr marL="0" lv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136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AEE01-DAED-49A7-8905-889928C31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Společně spolu jsme dokázali: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B4487-FC66-44B2-886C-B86F4810A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Zvyšovat povědomí o nutnosti spolupráce</a:t>
            </a:r>
          </a:p>
          <a:p>
            <a:r>
              <a:rPr lang="cs-CZ" sz="2000" dirty="0"/>
              <a:t>Získávat informace</a:t>
            </a:r>
          </a:p>
          <a:p>
            <a:r>
              <a:rPr lang="cs-CZ" sz="2000" dirty="0"/>
              <a:t>Vyměňovat informace</a:t>
            </a:r>
          </a:p>
          <a:p>
            <a:r>
              <a:rPr lang="cs-CZ" sz="2000" dirty="0"/>
              <a:t>Vést dialog</a:t>
            </a:r>
          </a:p>
          <a:p>
            <a:r>
              <a:rPr lang="cs-CZ" sz="2000" dirty="0"/>
              <a:t>Vzájemně spolupracovat</a:t>
            </a:r>
          </a:p>
          <a:p>
            <a:r>
              <a:rPr lang="cs-CZ" sz="2000" dirty="0"/>
              <a:t>Předávat si zpětnou vazbu</a:t>
            </a:r>
          </a:p>
        </p:txBody>
      </p:sp>
    </p:spTree>
    <p:extLst>
      <p:ext uri="{BB962C8B-B14F-4D97-AF65-F5344CB8AC3E}">
        <p14:creationId xmlns:p14="http://schemas.microsoft.com/office/powerpoint/2010/main" val="343879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2929F-1DB3-4B79-9B42-E86A78AA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Aktivity spolupráce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EB847D-B1B6-41FE-A3D3-E89F1E72F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95557" y="1814733"/>
            <a:ext cx="4378447" cy="4226630"/>
          </a:xfrm>
        </p:spPr>
        <p:txBody>
          <a:bodyPr>
            <a:normAutofit fontScale="62500" lnSpcReduction="20000"/>
          </a:bodyPr>
          <a:lstStyle/>
          <a:p>
            <a:r>
              <a:rPr lang="cs-CZ" sz="3200" b="1" dirty="0"/>
              <a:t>Setkávání</a:t>
            </a:r>
          </a:p>
          <a:p>
            <a:r>
              <a:rPr lang="cs-CZ" sz="3200" b="1" dirty="0"/>
              <a:t>Stáže</a:t>
            </a:r>
          </a:p>
          <a:p>
            <a:r>
              <a:rPr lang="cs-CZ" sz="3200" b="1" dirty="0"/>
              <a:t>Pracovní skupiny</a:t>
            </a:r>
          </a:p>
          <a:p>
            <a:r>
              <a:rPr lang="cs-CZ" sz="3200" b="1" dirty="0"/>
              <a:t>Malé a velké týmy</a:t>
            </a:r>
          </a:p>
          <a:p>
            <a:r>
              <a:rPr lang="cs-CZ" sz="3200" b="1" dirty="0" err="1"/>
              <a:t>Casemanagement</a:t>
            </a:r>
            <a:endParaRPr lang="cs-CZ" sz="3200" b="1" dirty="0"/>
          </a:p>
          <a:p>
            <a:r>
              <a:rPr lang="cs-CZ" sz="3200" b="1" dirty="0"/>
              <a:t>Kulaté stoly</a:t>
            </a:r>
          </a:p>
          <a:p>
            <a:r>
              <a:rPr lang="cs-CZ" sz="3200" b="1" dirty="0"/>
              <a:t>Konference</a:t>
            </a:r>
          </a:p>
          <a:p>
            <a:r>
              <a:rPr lang="cs-CZ" sz="3200" b="1" dirty="0"/>
              <a:t>Prezentace služeb</a:t>
            </a:r>
          </a:p>
          <a:p>
            <a:r>
              <a:rPr lang="cs-CZ" sz="3200" b="1" dirty="0"/>
              <a:t>Veřejná projednávání</a:t>
            </a:r>
          </a:p>
          <a:p>
            <a:r>
              <a:rPr lang="cs-CZ" sz="3200" b="1" dirty="0"/>
              <a:t>Panelové diskuze</a:t>
            </a:r>
          </a:p>
          <a:p>
            <a:r>
              <a:rPr lang="cs-CZ" sz="3200" b="1" dirty="0"/>
              <a:t>Výstavy</a:t>
            </a:r>
          </a:p>
          <a:p>
            <a:endParaRPr lang="cs-CZ" dirty="0"/>
          </a:p>
        </p:txBody>
      </p:sp>
      <p:pic>
        <p:nvPicPr>
          <p:cNvPr id="5" name="obrázek 1" descr="http://chrudim.eu/StaticFiles/cs/images/resize/svz/trpisov1_260x195.jpg">
            <a:extLst>
              <a:ext uri="{FF2B5EF4-FFF2-40B4-BE49-F238E27FC236}">
                <a16:creationId xmlns:a16="http://schemas.microsoft.com/office/drawing/2014/main" id="{15917398-7818-4937-BFA7-C62A020E73DC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94" y="2335237"/>
            <a:ext cx="3390314" cy="29823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3131646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525</TotalTime>
  <Words>403</Words>
  <Application>Microsoft Office PowerPoint</Application>
  <PresentationFormat>Širokoúhlá obrazovka</PresentationFormat>
  <Paragraphs>130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Fazeta</vt:lpstr>
      <vt:lpstr>    Společně spolu aneb multidisciplinární spolupráce ve městě Chrudim  </vt:lpstr>
      <vt:lpstr> Kraj: Pardubický                                              Počet obyvatel k 1.1.2019: 22 678 </vt:lpstr>
      <vt:lpstr>Počet spádových  obcí: 6   Chrudim Třemošnice Chrast Heřmanův Městec  Nasavrky Skuteč      Počet obcí: 86    7 vyloučených lokalit                                       </vt:lpstr>
      <vt:lpstr>Subjekty spolupráce  Samospráva,  neziskové, institucionalizované  a soukromé organizace </vt:lpstr>
      <vt:lpstr>Odbor sociálních věcí 35 pracovníků vedoucí odboru, ekonom</vt:lpstr>
      <vt:lpstr>Multidisciplinární (interdisciplinární, transdisciplinární ) spolupráce (tým)  - dále jen MDS </vt:lpstr>
      <vt:lpstr>MDS ve městě Chrudim období 2002 - 2010</vt:lpstr>
      <vt:lpstr>Společně spolu jsme dokázali:</vt:lpstr>
      <vt:lpstr>Aktivity spolupráce </vt:lpstr>
      <vt:lpstr>Zamyšlení:</vt:lpstr>
      <vt:lpstr>MDS ve městě Chrudim a v ORP Chrudim období 2011 - 2019</vt:lpstr>
      <vt:lpstr>Důležitá role realizovaných projektů  v MDS </vt:lpstr>
      <vt:lpstr>Co děláme společně spolu jinak?</vt:lpstr>
      <vt:lpstr>Základní znaky dobře nastavené týmové práce v MDS </vt:lpstr>
      <vt:lpstr>   Děkuji za pozornost    Mgr. Radka Pochobradská    vedoucí OSV Chrudim    tel. 469 657 580    e-mail: radka.pochobradska@chrudim-city.cz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Společně spolu aneb multidisciplinární spolupráce ve městě Chrudim</dc:title>
  <dc:creator>Luboš Kysela</dc:creator>
  <cp:lastModifiedBy>Stanková Jana Mgr. (MPSV)</cp:lastModifiedBy>
  <cp:revision>66</cp:revision>
  <dcterms:created xsi:type="dcterms:W3CDTF">2019-01-20T17:13:38Z</dcterms:created>
  <dcterms:modified xsi:type="dcterms:W3CDTF">2019-02-13T12:49:52Z</dcterms:modified>
</cp:coreProperties>
</file>