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4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37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2">
            <a:extLst>
              <a:ext uri="{FF2B5EF4-FFF2-40B4-BE49-F238E27FC236}">
                <a16:creationId xmlns="" xmlns:a16="http://schemas.microsoft.com/office/drawing/2014/main" id="{3B728275-7DE3-4C6A-8CFD-1631240963D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31140" y="243841"/>
            <a:ext cx="11724640" cy="3775544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4">
            <a:extLst>
              <a:ext uri="{FF2B5EF4-FFF2-40B4-BE49-F238E27FC236}">
                <a16:creationId xmlns="" xmlns:a16="http://schemas.microsoft.com/office/drawing/2014/main" id="{AA4BB829-F574-4431-B797-1935485B368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2874" y="4019384"/>
            <a:ext cx="11812905" cy="27147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="" xmlns:a16="http://schemas.microsoft.com/office/drawing/2014/main" id="{C5D89CCA-32CA-4711-85FA-FCE448352AEF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1981200" y="5462458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821F47E5-255B-4E3F-B57A-4BA6E296A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5056" y="1750318"/>
            <a:ext cx="6606922" cy="1043216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25253474-AD1D-4A64-8AA9-11BB6049F13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C873C4EA-8748-450F-801C-4B8579CC28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620" y="2400001"/>
            <a:ext cx="5562810" cy="291923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B40864D-4E26-4FBC-A59C-516EEAB40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08424"/>
            <a:ext cx="9966960" cy="1325880"/>
          </a:xfrm>
        </p:spPr>
        <p:txBody>
          <a:bodyPr>
            <a:normAutofit/>
          </a:bodyPr>
          <a:lstStyle/>
          <a:p>
            <a:r>
              <a:rPr lang="cs-CZ" sz="3100" dirty="0">
                <a:solidFill>
                  <a:srgbClr val="FFFFFF"/>
                </a:solidFill>
              </a:rPr>
              <a:t>Sociální šetření versus etický kodex sociálního pracovníka</a:t>
            </a:r>
            <a:br>
              <a:rPr lang="cs-CZ" sz="3100" dirty="0">
                <a:solidFill>
                  <a:srgbClr val="FFFFFF"/>
                </a:solidFill>
              </a:rPr>
            </a:br>
            <a:endParaRPr lang="cs-CZ" sz="3100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0E5180F5-8A5A-4BEA-9F86-997CC10211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598293"/>
            <a:ext cx="8767860" cy="553690"/>
          </a:xfrm>
        </p:spPr>
        <p:txBody>
          <a:bodyPr>
            <a:normAutofit/>
          </a:bodyPr>
          <a:lstStyle/>
          <a:p>
            <a:pPr algn="r"/>
            <a:r>
              <a:rPr lang="cs-CZ" sz="2000" dirty="0">
                <a:solidFill>
                  <a:srgbClr val="FFFFFF"/>
                </a:solidFill>
              </a:rPr>
              <a:t>Bc. Helena </a:t>
            </a:r>
            <a:r>
              <a:rPr lang="cs-CZ" sz="2000" dirty="0" smtClean="0">
                <a:solidFill>
                  <a:srgbClr val="FFFFFF"/>
                </a:solidFill>
              </a:rPr>
              <a:t>Zbořilová – Moravský Beroun</a:t>
            </a:r>
            <a:endParaRPr lang="cs-CZ" sz="2000" dirty="0">
              <a:solidFill>
                <a:srgbClr val="FFFFFF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48865BEB-7A19-4BF7-8E56-2183371F486F}"/>
              </a:ext>
            </a:extLst>
          </p:cNvPr>
          <p:cNvSpPr/>
          <p:nvPr/>
        </p:nvSpPr>
        <p:spPr>
          <a:xfrm>
            <a:off x="555979" y="1750318"/>
            <a:ext cx="47142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Podpora sociální práce v obci Moravský </a:t>
            </a:r>
            <a:r>
              <a:rPr lang="cs-CZ" sz="2000" dirty="0"/>
              <a:t>Beroun</a:t>
            </a:r>
          </a:p>
        </p:txBody>
      </p:sp>
    </p:spTree>
    <p:extLst>
      <p:ext uri="{BB962C8B-B14F-4D97-AF65-F5344CB8AC3E}">
        <p14:creationId xmlns:p14="http://schemas.microsoft.com/office/powerpoint/2010/main" val="4212438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340B02F-6931-47BC-9D7C-5E38CF970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Morální problém  </a:t>
            </a:r>
          </a:p>
        </p:txBody>
      </p:sp>
      <p:pic>
        <p:nvPicPr>
          <p:cNvPr id="13" name="Zástupný symbol pro obsah 12">
            <a:extLst>
              <a:ext uri="{FF2B5EF4-FFF2-40B4-BE49-F238E27FC236}">
                <a16:creationId xmlns="" xmlns:a16="http://schemas.microsoft.com/office/drawing/2014/main" id="{9821E791-6714-4D70-806A-2EFB24E375D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45637" y="2057400"/>
            <a:ext cx="4754563" cy="3177794"/>
          </a:xfrm>
        </p:spPr>
      </p:pic>
      <p:sp>
        <p:nvSpPr>
          <p:cNvPr id="11" name="Zástupný symbol pro obsah 10">
            <a:extLst>
              <a:ext uri="{FF2B5EF4-FFF2-40B4-BE49-F238E27FC236}">
                <a16:creationId xmlns="" xmlns:a16="http://schemas.microsoft.com/office/drawing/2014/main" id="{5EEC2159-8E83-4CA8-B2BF-D3CCF85F7F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Poměrně přesně víme, co je správné a co není a jak by jsme měli v dané situaci jednat</a:t>
            </a:r>
          </a:p>
        </p:txBody>
      </p:sp>
    </p:spTree>
    <p:extLst>
      <p:ext uri="{BB962C8B-B14F-4D97-AF65-F5344CB8AC3E}">
        <p14:creationId xmlns:p14="http://schemas.microsoft.com/office/powerpoint/2010/main" val="3702839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6D8F7F3-0C06-4885-B4CF-8321D4CA1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Etický problém (dilema)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3101191A-37D7-4536-A0C2-31DA451AA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Morální situace, kdy si nejsme úplně jisti, které z možných řešení je správné, případně jaký způsob jednání je morálně vhodný.</a:t>
            </a:r>
          </a:p>
          <a:p>
            <a:endParaRPr lang="cs-CZ" sz="3600" dirty="0"/>
          </a:p>
          <a:p>
            <a:r>
              <a:rPr lang="cs-CZ" sz="3600" dirty="0"/>
              <a:t>Nutné, se pro jednu z možností rozhodnout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115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AA5FC20-F3D3-40FA-AED7-544BA50E4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etické problémy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B0EDB68-D321-41E0-85A7-1ACF9E9E3DA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sz="3200" dirty="0"/>
          </a:p>
          <a:p>
            <a:r>
              <a:rPr lang="cs-CZ" sz="2400" dirty="0"/>
              <a:t>Kdy vstupovat do života občana, rodiny, skupiny, obce</a:t>
            </a:r>
          </a:p>
          <a:p>
            <a:r>
              <a:rPr lang="cs-CZ" sz="2400" dirty="0"/>
              <a:t>Kterým případům dát přednost a věnovat více času</a:t>
            </a:r>
          </a:p>
          <a:p>
            <a:r>
              <a:rPr lang="cs-CZ" sz="2400" dirty="0"/>
              <a:t>Kolik pomoci a péče poskytnout </a:t>
            </a:r>
          </a:p>
          <a:p>
            <a:r>
              <a:rPr lang="cs-CZ" sz="2400" dirty="0"/>
              <a:t>Kdy přestat s pomocí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="" xmlns:a16="http://schemas.microsoft.com/office/drawing/2014/main" id="{A24F3369-0D52-4992-A21F-02C530CFC25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06481" y="2211387"/>
            <a:ext cx="2476500" cy="3714750"/>
          </a:xfrm>
        </p:spPr>
      </p:pic>
    </p:spTree>
    <p:extLst>
      <p:ext uri="{BB962C8B-B14F-4D97-AF65-F5344CB8AC3E}">
        <p14:creationId xmlns:p14="http://schemas.microsoft.com/office/powerpoint/2010/main" val="514839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CCD9486-71B4-4D94-B5BC-AD6E77FBA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Další problémové okruhy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FDD36B9B-7B2A-4469-B2A0-7B044E8B7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Při konfliktu zájmu soc. pracovníka se zájmem klienta</a:t>
            </a:r>
          </a:p>
          <a:p>
            <a:r>
              <a:rPr lang="cs-CZ" sz="2400" dirty="0"/>
              <a:t>Při konfliktu klienta a jiného občana</a:t>
            </a:r>
          </a:p>
          <a:p>
            <a:r>
              <a:rPr lang="cs-CZ" sz="2400" dirty="0"/>
              <a:t>Při konfliktu mezi institucí či organizací a skupinou klientů</a:t>
            </a:r>
          </a:p>
          <a:p>
            <a:r>
              <a:rPr lang="cs-CZ" sz="2400" dirty="0"/>
              <a:t>Při konfliktu zájmu klientů a ostatní společností</a:t>
            </a:r>
          </a:p>
          <a:p>
            <a:r>
              <a:rPr lang="cs-CZ" sz="2400" dirty="0"/>
              <a:t>Při konfliktu mezi zaměstnavatelem a jeho soc. pracovníky</a:t>
            </a:r>
          </a:p>
          <a:p>
            <a:r>
              <a:rPr lang="cs-CZ" sz="2400" dirty="0"/>
              <a:t>Kontrolní role sociálního pracovníka</a:t>
            </a:r>
          </a:p>
          <a:p>
            <a:r>
              <a:rPr lang="cs-CZ" sz="2400" dirty="0"/>
              <a:t>Pořizování fotodokumentace</a:t>
            </a:r>
          </a:p>
          <a:p>
            <a:r>
              <a:rPr lang="cs-CZ" sz="2400" dirty="0"/>
              <a:t>Bezpečí sociálního pracovníka</a:t>
            </a:r>
          </a:p>
          <a:p>
            <a:r>
              <a:rPr lang="cs-CZ" sz="2400" dirty="0"/>
              <a:t>Zneužití informací</a:t>
            </a:r>
          </a:p>
        </p:txBody>
      </p:sp>
    </p:spTree>
    <p:extLst>
      <p:ext uri="{BB962C8B-B14F-4D97-AF65-F5344CB8AC3E}">
        <p14:creationId xmlns:p14="http://schemas.microsoft.com/office/powerpoint/2010/main" val="1313944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EA22745-2417-47D7-89CF-6A3A63FAD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Kazuistika klienta, která nás přivedla ke zpracování tohoto tématu. </a:t>
            </a:r>
            <a:br>
              <a:rPr lang="cs-CZ" b="1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366DD85E-651C-4DD3-9CED-B58E3F385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Osobní známost klienta a pracovníka na „malém městě“</a:t>
            </a:r>
          </a:p>
          <a:p>
            <a:r>
              <a:rPr lang="cs-CZ" dirty="0"/>
              <a:t>Osobní známost a bližší vztah klientů a sociálního pracovníka na malém městě. V čem mohou spočívat možná etická dilemata sociálního šetření, další spolupráce. Lze jim předejít? Jsou bližší vztahy zároveň příležitostí k lepší spolupráci?</a:t>
            </a:r>
          </a:p>
          <a:p>
            <a:r>
              <a:rPr lang="cs-CZ" dirty="0"/>
              <a:t>Může dodržování etického kodexu s. pracovníka naopak stěžovat práci s klientem?</a:t>
            </a:r>
          </a:p>
          <a:p>
            <a:r>
              <a:rPr lang="cs-CZ" dirty="0"/>
              <a:t>Etický kodex jistě představuje pro sociálního pracovníka potřebnou oporu v situacích, kdy se obtížně rozhoduje, volí. Může být někdy naopak svazující a příliš formální? </a:t>
            </a:r>
          </a:p>
          <a:p>
            <a:r>
              <a:rPr lang="cs-CZ" dirty="0"/>
              <a:t>Rovnost klienta a sociálního pracovníka</a:t>
            </a:r>
          </a:p>
          <a:p>
            <a:endParaRPr lang="cs-CZ" dirty="0"/>
          </a:p>
        </p:txBody>
      </p:sp>
      <mc:AlternateContent xmlns:mc="http://schemas.openxmlformats.org/markup-compatibility/2006">
        <mc:Choice xmlns="" xmlns:pslz="http://schemas.microsoft.com/office/powerpoint/2016/slidezoom" Requires="pslz">
          <p:graphicFrame>
            <p:nvGraphicFramePr>
              <p:cNvPr id="5" name="Náhled snímku 4">
                <a:extLst>
                  <a:ext uri="{FF2B5EF4-FFF2-40B4-BE49-F238E27FC236}">
                    <a16:creationId xmlns:a16="http://schemas.microsoft.com/office/drawing/2014/main" id="{DB89A92D-F955-4DB1-995D-0B1B8CFF959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86404134"/>
                  </p:ext>
                </p:extLst>
              </p:nvPr>
            </p:nvGraphicFramePr>
            <p:xfrm>
              <a:off x="-1524000" y="2571750"/>
              <a:ext cx="3048000" cy="1714500"/>
            </p:xfrm>
            <a:graphic>
              <a:graphicData uri="http://schemas.microsoft.com/office/powerpoint/2016/slidezoom">
                <pslz:sldZm>
                  <pslz:sldZmObj sldId="269" cId="3959324779">
                    <pslz:zmPr id="{F111A7DA-E785-431E-8B42-3484D7994E8B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Náhled snímku 4">
                <a:hlinkClick r:id="rId3" action="ppaction://hlinksldjump"/>
                <a:extLst>
                  <a:ext uri="{FF2B5EF4-FFF2-40B4-BE49-F238E27FC236}">
                    <a16:creationId xmlns="" xmlns:a16="http://schemas.microsoft.com/office/drawing/2014/main" id="{DB89A92D-F955-4DB1-995D-0B1B8CFF959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524000" y="2571750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9324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E485B33-763D-4067-A6EB-F90FE37D9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Etický kodex v sociální práci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3393F554-F0BB-45EF-AB81-36713A9E8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sz="3600" dirty="0"/>
              <a:t>V čem etický kodex pomáhá</a:t>
            </a:r>
          </a:p>
          <a:p>
            <a:endParaRPr lang="cs-CZ" sz="3600" dirty="0"/>
          </a:p>
          <a:p>
            <a:r>
              <a:rPr lang="cs-CZ" sz="3600" dirty="0"/>
              <a:t>V čem etický kodex limituje</a:t>
            </a:r>
          </a:p>
        </p:txBody>
      </p:sp>
    </p:spTree>
    <p:extLst>
      <p:ext uri="{BB962C8B-B14F-4D97-AF65-F5344CB8AC3E}">
        <p14:creationId xmlns:p14="http://schemas.microsoft.com/office/powerpoint/2010/main" val="2464385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4D8BFF7-6B97-4284-A80C-4633F3B65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9497" y="5051817"/>
            <a:ext cx="9966960" cy="933017"/>
          </a:xfrm>
        </p:spPr>
        <p:txBody>
          <a:bodyPr/>
          <a:lstStyle/>
          <a:p>
            <a:r>
              <a:rPr lang="cs-CZ" sz="4400" dirty="0"/>
              <a:t/>
            </a:r>
            <a:br>
              <a:rPr lang="cs-CZ" sz="4400" dirty="0"/>
            </a:br>
            <a:endParaRPr lang="cs-CZ" sz="4400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384D0BFF-A058-4798-9DBA-B6B2E15DD3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sz="4400" dirty="0"/>
          </a:p>
          <a:p>
            <a:r>
              <a:rPr lang="cs-CZ" sz="4400" dirty="0"/>
              <a:t>Příprava – realizace - vyhodnocení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854923C-9530-476B-87A4-94A49B5F3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2721" y="1125072"/>
            <a:ext cx="7023163" cy="54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504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šetření – příprava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Získávání informací o klientovi – od kolegů, ze spisu, Standardizovaného záznamu sociálního pracovníka</a:t>
            </a:r>
          </a:p>
          <a:p>
            <a:r>
              <a:rPr lang="cs-CZ" dirty="0" smtClean="0"/>
              <a:t>Snaha připravit se na prostředí, které pracovníka čeká (bezpečnost, ochranné pomůcky)</a:t>
            </a:r>
          </a:p>
          <a:p>
            <a:r>
              <a:rPr lang="cs-CZ" dirty="0" smtClean="0"/>
              <a:t>Depistáž – bezpečí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774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šetření – </a:t>
            </a:r>
            <a:r>
              <a:rPr lang="cs-CZ" dirty="0" smtClean="0"/>
              <a:t>realizace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Představení se, vymezení účelu šetření, jaké informace si bude pracovník zapisovat, a k čemu je použije </a:t>
            </a:r>
          </a:p>
          <a:p>
            <a:r>
              <a:rPr lang="cs-CZ" dirty="0" smtClean="0"/>
              <a:t>Fotodokumentace v místě šetření – písemný souhlas klienta, využití foto – pro jaké účely?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079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šetření – </a:t>
            </a:r>
            <a:r>
              <a:rPr lang="cs-CZ" dirty="0" smtClean="0"/>
              <a:t>vyhodnocení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Skutečně plním zakázku klienta?</a:t>
            </a:r>
          </a:p>
          <a:p>
            <a:r>
              <a:rPr lang="cs-CZ" dirty="0" smtClean="0"/>
              <a:t>Spolupráce s dalšími aktéry, institucemi</a:t>
            </a:r>
          </a:p>
          <a:p>
            <a:r>
              <a:rPr lang="cs-CZ" dirty="0" smtClean="0"/>
              <a:t>Limity sociálního šetření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418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E9A701B-BA7E-48AA-950D-1E6EE9306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Město Moravský Beroun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EA745DB-95E5-4F9A-BCEB-9DADF2318A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Základní informace</a:t>
            </a:r>
          </a:p>
          <a:p>
            <a:r>
              <a:rPr lang="cs-CZ" dirty="0"/>
              <a:t>Historie</a:t>
            </a:r>
          </a:p>
          <a:p>
            <a:r>
              <a:rPr lang="cs-CZ" dirty="0"/>
              <a:t>Sudety</a:t>
            </a:r>
          </a:p>
          <a:p>
            <a:r>
              <a:rPr lang="cs-CZ" dirty="0"/>
              <a:t>Příliv českého obyvatelstva – Romové</a:t>
            </a:r>
          </a:p>
          <a:p>
            <a:r>
              <a:rPr lang="cs-CZ" dirty="0"/>
              <a:t>Dnešní závody, uplatnění</a:t>
            </a:r>
          </a:p>
          <a:p>
            <a:r>
              <a:rPr lang="cs-CZ" dirty="0"/>
              <a:t>Sociálně vyloučení občané, příčiny</a:t>
            </a:r>
          </a:p>
          <a:p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="" xmlns:a16="http://schemas.microsoft.com/office/drawing/2014/main" id="{2A9375E9-D750-4457-AB3E-429285B03D4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92601" y="2225350"/>
            <a:ext cx="4754563" cy="2211732"/>
          </a:xfrm>
        </p:spPr>
      </p:pic>
    </p:spTree>
    <p:extLst>
      <p:ext uri="{BB962C8B-B14F-4D97-AF65-F5344CB8AC3E}">
        <p14:creationId xmlns:p14="http://schemas.microsoft.com/office/powerpoint/2010/main" val="1323614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44C8BE2-0A0B-4973-878E-06365DACC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je etika – obecná rovina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4982B82-1917-4FC1-BEC6-C0A704309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 jednoznačnou definicí etiky to není rozhodně jednoduché.</a:t>
            </a:r>
          </a:p>
          <a:p>
            <a:endParaRPr lang="cs-CZ" i="1" dirty="0"/>
          </a:p>
          <a:p>
            <a:r>
              <a:rPr lang="cs-CZ" i="1" dirty="0">
                <a:solidFill>
                  <a:schemeClr val="accent4">
                    <a:lumMod val="50000"/>
                  </a:schemeClr>
                </a:solidFill>
              </a:rPr>
              <a:t>Je nauka, učení, spisy o lidském jednání z hlediska společenské nebo individuální přijatelnosti nebo z hlediska správnosti, které odráží všeobecné etické předporozumění….</a:t>
            </a:r>
          </a:p>
          <a:p>
            <a:r>
              <a:rPr lang="cs-CZ" i="1" dirty="0">
                <a:solidFill>
                  <a:schemeClr val="accent4">
                    <a:lumMod val="50000"/>
                  </a:schemeClr>
                </a:solidFill>
              </a:rPr>
              <a:t>Jde o vědní disciplínu, která se zabývá studiem mravního chování, cítění, rozhodování….</a:t>
            </a:r>
          </a:p>
          <a:p>
            <a:r>
              <a:rPr lang="cs-CZ" i="1">
                <a:solidFill>
                  <a:schemeClr val="accent4">
                    <a:lumMod val="50000"/>
                  </a:schemeClr>
                </a:solidFill>
              </a:rPr>
              <a:t>Se </a:t>
            </a:r>
            <a:r>
              <a:rPr lang="cs-CZ" i="1" dirty="0">
                <a:solidFill>
                  <a:schemeClr val="accent4">
                    <a:lumMod val="50000"/>
                  </a:schemeClr>
                </a:solidFill>
              </a:rPr>
              <a:t>zabývá normami lidského chování, rozhodnutími, která lidé činí, a způsoby, jimiž </a:t>
            </a:r>
            <a:r>
              <a:rPr lang="cs-CZ" i="1">
                <a:solidFill>
                  <a:schemeClr val="accent4">
                    <a:lumMod val="50000"/>
                  </a:schemeClr>
                </a:solidFill>
              </a:rPr>
              <a:t>svou volbu odůvodňují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cs-CZ" i="1" dirty="0"/>
          </a:p>
          <a:p>
            <a:pPr marL="45720" indent="0">
              <a:buNone/>
            </a:pPr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4974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2E9E3EF-D3D5-4BFC-867D-87E7170A3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Etický kodex sociálních pracovníků české republiky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FDE6ED8-A386-490E-9C64-A5C39374F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sz="4000" dirty="0"/>
              <a:t>Etické zásady</a:t>
            </a:r>
          </a:p>
          <a:p>
            <a:endParaRPr lang="cs-CZ" sz="4000" dirty="0"/>
          </a:p>
          <a:p>
            <a:endParaRPr lang="cs-CZ" sz="4000" dirty="0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A0CAFC41-4DD7-49E4-958D-0388A99554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8418" y="2529470"/>
            <a:ext cx="3993794" cy="265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645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5A88312-708C-41D7-A4F1-54D37B1C9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Pojetí etiky v sociální práci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AB1CB4C9-DFD8-42C7-ADAB-6954D01DF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Můžeme určit jako uvažování o mravním chtění nebo jednání člověka se zřetelem na jeho osobu nebo podmínky, ve kterých se nachází.</a:t>
            </a:r>
          </a:p>
          <a:p>
            <a:endParaRPr lang="cs-CZ" dirty="0"/>
          </a:p>
          <a:p>
            <a:r>
              <a:rPr lang="cs-CZ" dirty="0"/>
              <a:t>Tři oblasti vztahů:</a:t>
            </a:r>
          </a:p>
          <a:p>
            <a:r>
              <a:rPr lang="cs-CZ" i="1" dirty="0">
                <a:solidFill>
                  <a:schemeClr val="accent4">
                    <a:lumMod val="50000"/>
                  </a:schemeClr>
                </a:solidFill>
              </a:rPr>
              <a:t>Klienta nebo </a:t>
            </a:r>
            <a:r>
              <a:rPr lang="cs-CZ" i="1" dirty="0" smtClean="0">
                <a:solidFill>
                  <a:schemeClr val="accent4">
                    <a:lumMod val="50000"/>
                  </a:schemeClr>
                </a:solidFill>
              </a:rPr>
              <a:t>uživatele sociální práce </a:t>
            </a:r>
            <a:r>
              <a:rPr lang="cs-CZ" i="1" dirty="0">
                <a:solidFill>
                  <a:schemeClr val="accent4">
                    <a:lumMod val="50000"/>
                  </a:schemeClr>
                </a:solidFill>
              </a:rPr>
              <a:t>nebo zakázky</a:t>
            </a:r>
          </a:p>
          <a:p>
            <a:r>
              <a:rPr lang="cs-CZ" i="1" dirty="0">
                <a:solidFill>
                  <a:schemeClr val="accent4">
                    <a:lumMod val="50000"/>
                  </a:schemeClr>
                </a:solidFill>
              </a:rPr>
              <a:t>Společenského prostředí a okolností zadání </a:t>
            </a:r>
            <a:r>
              <a:rPr lang="cs-CZ" i="1" dirty="0" smtClean="0">
                <a:solidFill>
                  <a:schemeClr val="accent4">
                    <a:lumMod val="50000"/>
                  </a:schemeClr>
                </a:solidFill>
              </a:rPr>
              <a:t>sociální práce </a:t>
            </a:r>
            <a:r>
              <a:rPr lang="cs-CZ" i="1" dirty="0">
                <a:solidFill>
                  <a:schemeClr val="accent4">
                    <a:lumMod val="50000"/>
                  </a:schemeClr>
                </a:solidFill>
              </a:rPr>
              <a:t>pro zakázky</a:t>
            </a:r>
          </a:p>
          <a:p>
            <a:r>
              <a:rPr lang="cs-CZ" i="1" dirty="0">
                <a:solidFill>
                  <a:schemeClr val="accent4">
                    <a:lumMod val="50000"/>
                  </a:schemeClr>
                </a:solidFill>
              </a:rPr>
              <a:t>Osoby sociálního pracovníka jako vykonavatele sociální práce nebo zakázky </a:t>
            </a:r>
          </a:p>
        </p:txBody>
      </p:sp>
    </p:spTree>
    <p:extLst>
      <p:ext uri="{BB962C8B-B14F-4D97-AF65-F5344CB8AC3E}">
        <p14:creationId xmlns:p14="http://schemas.microsoft.com/office/powerpoint/2010/main" val="460178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D4CCF72-56EB-446D-89D9-7CCDEEA6A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Zaměření se na klienta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7824FA91-A596-4B8D-8815-484710163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sz="3600" dirty="0"/>
              <a:t>Znalost klienta a jeho situace</a:t>
            </a:r>
          </a:p>
          <a:p>
            <a:r>
              <a:rPr lang="cs-CZ" sz="3600" dirty="0"/>
              <a:t>Vymezení a dodržení rozsahu pomoci</a:t>
            </a:r>
          </a:p>
          <a:p>
            <a:r>
              <a:rPr lang="cs-CZ" sz="3600" dirty="0"/>
              <a:t>Pastorační rozměr sociální práce</a:t>
            </a:r>
          </a:p>
        </p:txBody>
      </p:sp>
    </p:spTree>
    <p:extLst>
      <p:ext uri="{BB962C8B-B14F-4D97-AF65-F5344CB8AC3E}">
        <p14:creationId xmlns:p14="http://schemas.microsoft.com/office/powerpoint/2010/main" val="187592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2C84AC7-A31D-4BB7-B302-1B78F6F4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Zaměření se na prostředí sociální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FAE0C73A-1D36-4985-985A-ABACC22E6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3600" dirty="0"/>
              <a:t>Zájem klienta posuzován s ohledem na zájmy ostatních zúčastněných</a:t>
            </a:r>
          </a:p>
          <a:p>
            <a:endParaRPr lang="cs-CZ" sz="3600" dirty="0"/>
          </a:p>
          <a:p>
            <a:r>
              <a:rPr lang="cs-CZ" sz="3600" dirty="0"/>
              <a:t>Povaha zadavatele či dodavatele zakázky</a:t>
            </a:r>
          </a:p>
        </p:txBody>
      </p:sp>
    </p:spTree>
    <p:extLst>
      <p:ext uri="{BB962C8B-B14F-4D97-AF65-F5344CB8AC3E}">
        <p14:creationId xmlns:p14="http://schemas.microsoft.com/office/powerpoint/2010/main" val="3397943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E27F5B3-CD04-49A2-96DD-45D075997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Zaměření se na sociálního pracovníka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718E2B89-AD2C-48C7-B56D-BA3DC27DF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dirty="0"/>
          </a:p>
          <a:p>
            <a:r>
              <a:rPr lang="cs-CZ" sz="3600" dirty="0"/>
              <a:t>Pro metodiku tento pohled není klíčový</a:t>
            </a:r>
          </a:p>
          <a:p>
            <a:endParaRPr lang="cs-CZ" sz="3600" dirty="0"/>
          </a:p>
          <a:p>
            <a:r>
              <a:rPr lang="cs-CZ" sz="3600" dirty="0"/>
              <a:t>Profesní i osobní odpovědnost za své jednání</a:t>
            </a:r>
          </a:p>
        </p:txBody>
      </p:sp>
    </p:spTree>
    <p:extLst>
      <p:ext uri="{BB962C8B-B14F-4D97-AF65-F5344CB8AC3E}">
        <p14:creationId xmlns:p14="http://schemas.microsoft.com/office/powerpoint/2010/main" val="2395528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5AC9630-0BAC-4D06-8643-9AFD2E5FC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Etické problémy a dilemata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682035E0-F9ED-46ED-8DDE-17E6F8951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dirty="0"/>
          </a:p>
          <a:p>
            <a:r>
              <a:rPr lang="cs-CZ" sz="3600" dirty="0"/>
              <a:t>Přichází z praxe, nevyzvány, samy od sebe</a:t>
            </a:r>
          </a:p>
          <a:p>
            <a:endParaRPr lang="cs-CZ" sz="3600" dirty="0"/>
          </a:p>
          <a:p>
            <a:r>
              <a:rPr lang="cs-CZ" sz="3600" dirty="0"/>
              <a:t>Obtížné, nesnadno a nejednoznačně řešitelné situace  </a:t>
            </a:r>
          </a:p>
        </p:txBody>
      </p:sp>
    </p:spTree>
    <p:extLst>
      <p:ext uri="{BB962C8B-B14F-4D97-AF65-F5344CB8AC3E}">
        <p14:creationId xmlns:p14="http://schemas.microsoft.com/office/powerpoint/2010/main" val="466432809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293</TotalTime>
  <Words>540</Words>
  <Application>Microsoft Office PowerPoint</Application>
  <PresentationFormat>Vlastní</PresentationFormat>
  <Paragraphs>96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Základ</vt:lpstr>
      <vt:lpstr>Sociální šetření versus etický kodex sociálního pracovníka </vt:lpstr>
      <vt:lpstr>Město Moravský Beroun</vt:lpstr>
      <vt:lpstr>Co je etika – obecná rovina</vt:lpstr>
      <vt:lpstr>Etický kodex sociálních pracovníků české republiky</vt:lpstr>
      <vt:lpstr>Pojetí etiky v sociální práci </vt:lpstr>
      <vt:lpstr>Zaměření se na klienta</vt:lpstr>
      <vt:lpstr>Zaměření se na prostředí sociální práce</vt:lpstr>
      <vt:lpstr>Zaměření se na sociálního pracovníka </vt:lpstr>
      <vt:lpstr>Etické problémy a dilemata</vt:lpstr>
      <vt:lpstr>Morální problém  </vt:lpstr>
      <vt:lpstr>Etický problém (dilema)</vt:lpstr>
      <vt:lpstr>Základní etické problémy </vt:lpstr>
      <vt:lpstr>Další problémové okruhy</vt:lpstr>
      <vt:lpstr>  Kazuistika klienta, která nás přivedla ke zpracování tohoto tématu.   </vt:lpstr>
      <vt:lpstr>Etický kodex v sociální práci</vt:lpstr>
      <vt:lpstr> </vt:lpstr>
      <vt:lpstr>Sociální šetření – příprava </vt:lpstr>
      <vt:lpstr>Sociální šetření – realizace</vt:lpstr>
      <vt:lpstr>Sociální šetření – vyhodnocení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šetření versus etika</dc:title>
  <dc:creator>Město Moravský Beroun</dc:creator>
  <cp:lastModifiedBy>Votruba Petr</cp:lastModifiedBy>
  <cp:revision>29</cp:revision>
  <dcterms:created xsi:type="dcterms:W3CDTF">2017-09-12T06:33:03Z</dcterms:created>
  <dcterms:modified xsi:type="dcterms:W3CDTF">2017-10-09T07:59:34Z</dcterms:modified>
</cp:coreProperties>
</file>