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0" r:id="rId3"/>
    <p:sldId id="281" r:id="rId4"/>
    <p:sldId id="283" r:id="rId5"/>
    <p:sldId id="285" r:id="rId6"/>
    <p:sldId id="258" r:id="rId7"/>
    <p:sldId id="282" r:id="rId8"/>
    <p:sldId id="284" r:id="rId9"/>
    <p:sldId id="259" r:id="rId10"/>
    <p:sldId id="260" r:id="rId11"/>
    <p:sldId id="277" r:id="rId1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660"/>
  </p:normalViewPr>
  <p:slideViewPr>
    <p:cSldViewPr>
      <p:cViewPr varScale="1">
        <p:scale>
          <a:sx n="109" d="100"/>
          <a:sy n="109" d="100"/>
        </p:scale>
        <p:origin x="165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cat>
            <c:strRef>
              <c:f>List2!$B$5:$B$13</c:f>
              <c:strCache>
                <c:ptCount val="9"/>
                <c:pt idx="0">
                  <c:v>1) nezaměstnanost</c:v>
                </c:pt>
                <c:pt idx="1">
                  <c:v>2) zadluženost</c:v>
                </c:pt>
                <c:pt idx="2">
                  <c:v>3) závislosti</c:v>
                </c:pt>
                <c:pt idx="3">
                  <c:v>4) lidé bez domova</c:v>
                </c:pt>
                <c:pt idx="4">
                  <c:v>5) výkon trestu odnětí svobody</c:v>
                </c:pt>
                <c:pt idx="5">
                  <c:v>6) psychiatričtí obyvatelé</c:v>
                </c:pt>
                <c:pt idx="6">
                  <c:v>7) lidé s postižením</c:v>
                </c:pt>
                <c:pt idx="7">
                  <c:v>8) problematika domácího násilí</c:v>
                </c:pt>
                <c:pt idx="8">
                  <c:v>9) imigranti</c:v>
                </c:pt>
              </c:strCache>
            </c:strRef>
          </c:cat>
          <c:val>
            <c:numRef>
              <c:f>List2!$C$5:$C$13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0-CB37-4D12-914A-37039FE4C47C}"/>
            </c:ext>
          </c:extLst>
        </c:ser>
        <c:ser>
          <c:idx val="1"/>
          <c:order val="1"/>
          <c:cat>
            <c:strRef>
              <c:f>List2!$B$5:$B$13</c:f>
              <c:strCache>
                <c:ptCount val="9"/>
                <c:pt idx="0">
                  <c:v>1) nezaměstnanost</c:v>
                </c:pt>
                <c:pt idx="1">
                  <c:v>2) zadluženost</c:v>
                </c:pt>
                <c:pt idx="2">
                  <c:v>3) závislosti</c:v>
                </c:pt>
                <c:pt idx="3">
                  <c:v>4) lidé bez domova</c:v>
                </c:pt>
                <c:pt idx="4">
                  <c:v>5) výkon trestu odnětí svobody</c:v>
                </c:pt>
                <c:pt idx="5">
                  <c:v>6) psychiatričtí obyvatelé</c:v>
                </c:pt>
                <c:pt idx="6">
                  <c:v>7) lidé s postižením</c:v>
                </c:pt>
                <c:pt idx="7">
                  <c:v>8) problematika domácího násilí</c:v>
                </c:pt>
                <c:pt idx="8">
                  <c:v>9) imigranti</c:v>
                </c:pt>
              </c:strCache>
            </c:strRef>
          </c:cat>
          <c:val>
            <c:numRef>
              <c:f>List2!$D$5:$D$13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1-CB37-4D12-914A-37039FE4C47C}"/>
            </c:ext>
          </c:extLst>
        </c:ser>
        <c:ser>
          <c:idx val="2"/>
          <c:order val="2"/>
          <c:cat>
            <c:strRef>
              <c:f>List2!$B$5:$B$13</c:f>
              <c:strCache>
                <c:ptCount val="9"/>
                <c:pt idx="0">
                  <c:v>1) nezaměstnanost</c:v>
                </c:pt>
                <c:pt idx="1">
                  <c:v>2) zadluženost</c:v>
                </c:pt>
                <c:pt idx="2">
                  <c:v>3) závislosti</c:v>
                </c:pt>
                <c:pt idx="3">
                  <c:v>4) lidé bez domova</c:v>
                </c:pt>
                <c:pt idx="4">
                  <c:v>5) výkon trestu odnětí svobody</c:v>
                </c:pt>
                <c:pt idx="5">
                  <c:v>6) psychiatričtí obyvatelé</c:v>
                </c:pt>
                <c:pt idx="6">
                  <c:v>7) lidé s postižením</c:v>
                </c:pt>
                <c:pt idx="7">
                  <c:v>8) problematika domácího násilí</c:v>
                </c:pt>
                <c:pt idx="8">
                  <c:v>9) imigranti</c:v>
                </c:pt>
              </c:strCache>
            </c:strRef>
          </c:cat>
          <c:val>
            <c:numRef>
              <c:f>List2!$E$5:$E$13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2-CB37-4D12-914A-37039FE4C47C}"/>
            </c:ext>
          </c:extLst>
        </c:ser>
        <c:ser>
          <c:idx val="3"/>
          <c:order val="3"/>
          <c:cat>
            <c:strRef>
              <c:f>List2!$B$5:$B$13</c:f>
              <c:strCache>
                <c:ptCount val="9"/>
                <c:pt idx="0">
                  <c:v>1) nezaměstnanost</c:v>
                </c:pt>
                <c:pt idx="1">
                  <c:v>2) zadluženost</c:v>
                </c:pt>
                <c:pt idx="2">
                  <c:v>3) závislosti</c:v>
                </c:pt>
                <c:pt idx="3">
                  <c:v>4) lidé bez domova</c:v>
                </c:pt>
                <c:pt idx="4">
                  <c:v>5) výkon trestu odnětí svobody</c:v>
                </c:pt>
                <c:pt idx="5">
                  <c:v>6) psychiatričtí obyvatelé</c:v>
                </c:pt>
                <c:pt idx="6">
                  <c:v>7) lidé s postižením</c:v>
                </c:pt>
                <c:pt idx="7">
                  <c:v>8) problematika domácího násilí</c:v>
                </c:pt>
                <c:pt idx="8">
                  <c:v>9) imigranti</c:v>
                </c:pt>
              </c:strCache>
            </c:strRef>
          </c:cat>
          <c:val>
            <c:numRef>
              <c:f>List2!$F$5:$F$13</c:f>
              <c:numCache>
                <c:formatCode>General</c:formatCode>
                <c:ptCount val="9"/>
                <c:pt idx="0">
                  <c:v>26</c:v>
                </c:pt>
                <c:pt idx="1">
                  <c:v>26</c:v>
                </c:pt>
                <c:pt idx="2">
                  <c:v>8</c:v>
                </c:pt>
                <c:pt idx="3">
                  <c:v>7</c:v>
                </c:pt>
                <c:pt idx="4">
                  <c:v>12</c:v>
                </c:pt>
                <c:pt idx="5">
                  <c:v>5</c:v>
                </c:pt>
                <c:pt idx="6">
                  <c:v>19</c:v>
                </c:pt>
                <c:pt idx="7">
                  <c:v>7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B37-4D12-914A-37039FE4C4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overlay val="0"/>
    </c:legend>
    <c:plotVisOnly val="1"/>
    <c:dispBlanksAs val="zero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A650B-A286-4D0E-9796-6875647F7D3A}" type="datetimeFigureOut">
              <a:rPr lang="cs-CZ" smtClean="0"/>
              <a:pPr/>
              <a:t>31.07.2019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902A8-057A-4C0B-873F-2A9927397D5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951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4741A6-A404-451C-8483-199A3B320C66}" type="datetimeFigureOut">
              <a:rPr lang="cs-CZ" smtClean="0"/>
              <a:pPr/>
              <a:t>31.07.2019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E416A-F417-4849-8D59-A8D988DCDBE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101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E416A-F417-4849-8D59-A8D988DCDBE5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076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E416A-F417-4849-8D59-A8D988DCDBE5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E5A56B3-1283-49D2-BBFC-509A2A7D302B}" type="datetimeFigureOut">
              <a:rPr lang="cs-CZ" smtClean="0"/>
              <a:pPr/>
              <a:t>31.07.2019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5E2D783-E7DA-4214-B264-2A3BDA3507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A56B3-1283-49D2-BBFC-509A2A7D302B}" type="datetimeFigureOut">
              <a:rPr lang="cs-CZ" smtClean="0"/>
              <a:pPr/>
              <a:t>31.07.2019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D783-E7DA-4214-B264-2A3BDA3507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A56B3-1283-49D2-BBFC-509A2A7D302B}" type="datetimeFigureOut">
              <a:rPr lang="cs-CZ" smtClean="0"/>
              <a:pPr/>
              <a:t>31.07.2019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D783-E7DA-4214-B264-2A3BDA3507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E5A56B3-1283-49D2-BBFC-509A2A7D302B}" type="datetimeFigureOut">
              <a:rPr lang="cs-CZ" smtClean="0"/>
              <a:pPr/>
              <a:t>31.07.2019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D783-E7DA-4214-B264-2A3BDA3507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E5A56B3-1283-49D2-BBFC-509A2A7D302B}" type="datetimeFigureOut">
              <a:rPr lang="cs-CZ" smtClean="0"/>
              <a:pPr/>
              <a:t>31.07.2019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5E2D783-E7DA-4214-B264-2A3BDA35078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nice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E5A56B3-1283-49D2-BBFC-509A2A7D302B}" type="datetimeFigureOut">
              <a:rPr lang="cs-CZ" smtClean="0"/>
              <a:pPr/>
              <a:t>31.07.2019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5E2D783-E7DA-4214-B264-2A3BDA3507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E5A56B3-1283-49D2-BBFC-509A2A7D302B}" type="datetimeFigureOut">
              <a:rPr lang="cs-CZ" smtClean="0"/>
              <a:pPr/>
              <a:t>31.07.2019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5E2D783-E7DA-4214-B264-2A3BDA3507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A56B3-1283-49D2-BBFC-509A2A7D302B}" type="datetimeFigureOut">
              <a:rPr lang="cs-CZ" smtClean="0"/>
              <a:pPr/>
              <a:t>31.07.2019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D783-E7DA-4214-B264-2A3BDA3507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E5A56B3-1283-49D2-BBFC-509A2A7D302B}" type="datetimeFigureOut">
              <a:rPr lang="cs-CZ" smtClean="0"/>
              <a:pPr/>
              <a:t>31.07.2019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5E2D783-E7DA-4214-B264-2A3BDA3507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E5A56B3-1283-49D2-BBFC-509A2A7D302B}" type="datetimeFigureOut">
              <a:rPr lang="cs-CZ" smtClean="0"/>
              <a:pPr/>
              <a:t>31.07.2019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5E2D783-E7DA-4214-B264-2A3BDA3507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E5A56B3-1283-49D2-BBFC-509A2A7D302B}" type="datetimeFigureOut">
              <a:rPr lang="cs-CZ" smtClean="0"/>
              <a:pPr/>
              <a:t>31.07.2019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5E2D783-E7DA-4214-B264-2A3BDA3507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nice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E5A56B3-1283-49D2-BBFC-509A2A7D302B}" type="datetimeFigureOut">
              <a:rPr lang="cs-CZ" smtClean="0"/>
              <a:pPr/>
              <a:t>31.07.2019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5E2D783-E7DA-4214-B264-2A3BDA35078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chltm.cz/pomoc-v-cr/poradenske-centrum-litomeric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rcmozaika.cz/sluzby/dluhova-poradna-22/dluhova-poradna-119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ure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deje.cz/steti/dluhova_poradna_odborne_socialni_poradenstvi" TargetMode="External"/><Relationship Id="rId2" Type="http://schemas.openxmlformats.org/officeDocument/2006/relationships/hyperlink" Target="https://www.financnitisen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40544" y="260648"/>
            <a:ext cx="8062912" cy="4968552"/>
          </a:xfrm>
        </p:spPr>
        <p:txBody>
          <a:bodyPr>
            <a:normAutofit fontScale="90000"/>
          </a:bodyPr>
          <a:lstStyle/>
          <a:p>
            <a:r>
              <a:rPr lang="cs-CZ" sz="3600" dirty="0" smtClean="0">
                <a:effectLst/>
              </a:rPr>
              <a:t/>
            </a:r>
            <a:br>
              <a:rPr lang="cs-CZ" sz="3600" dirty="0" smtClean="0">
                <a:effectLst/>
              </a:rPr>
            </a:br>
            <a:r>
              <a:rPr lang="cs-CZ" sz="3600" dirty="0">
                <a:effectLst/>
              </a:rPr>
              <a:t/>
            </a:r>
            <a:br>
              <a:rPr lang="cs-CZ" sz="3600" dirty="0">
                <a:effectLst/>
              </a:rPr>
            </a:br>
            <a:r>
              <a:rPr lang="cs-CZ" sz="3600" dirty="0" smtClean="0">
                <a:effectLst/>
              </a:rPr>
              <a:t/>
            </a:r>
            <a:br>
              <a:rPr lang="cs-CZ" sz="3600" dirty="0" smtClean="0">
                <a:effectLst/>
              </a:rPr>
            </a:br>
            <a:r>
              <a:rPr lang="cs-CZ" sz="3600" dirty="0">
                <a:effectLst/>
              </a:rPr>
              <a:t/>
            </a:r>
            <a:br>
              <a:rPr lang="cs-CZ" sz="3600" dirty="0">
                <a:effectLst/>
              </a:rPr>
            </a:br>
            <a:r>
              <a:rPr lang="cs-CZ" sz="3600" dirty="0" smtClean="0">
                <a:effectLst/>
              </a:rPr>
              <a:t/>
            </a:r>
            <a:br>
              <a:rPr lang="cs-CZ" sz="3600" dirty="0" smtClean="0">
                <a:effectLst/>
              </a:rPr>
            </a:br>
            <a:r>
              <a:rPr lang="cs-CZ" sz="3600" dirty="0">
                <a:effectLst/>
              </a:rPr>
              <a:t/>
            </a:r>
            <a:br>
              <a:rPr lang="cs-CZ" sz="3600" dirty="0">
                <a:effectLst/>
              </a:rPr>
            </a:br>
            <a:r>
              <a:rPr lang="cs-CZ" sz="3600" dirty="0">
                <a:effectLst/>
              </a:rPr>
              <a:t>W</a:t>
            </a:r>
            <a:r>
              <a:rPr lang="cs-CZ" sz="3600" dirty="0" smtClean="0">
                <a:effectLst/>
              </a:rPr>
              <a:t>orkshop </a:t>
            </a:r>
            <a:r>
              <a:rPr lang="cs-CZ" sz="3600" dirty="0">
                <a:effectLst/>
              </a:rPr>
              <a:t>na </a:t>
            </a:r>
            <a:r>
              <a:rPr lang="cs-CZ" sz="3600" dirty="0" smtClean="0">
                <a:effectLst/>
              </a:rPr>
              <a:t>téma: </a:t>
            </a:r>
            <a:r>
              <a:rPr lang="cs-CZ" sz="3600" dirty="0">
                <a:effectLst/>
              </a:rPr>
              <a:t/>
            </a:r>
            <a:br>
              <a:rPr lang="cs-CZ" sz="3600" dirty="0">
                <a:effectLst/>
              </a:rPr>
            </a:br>
            <a:r>
              <a:rPr lang="cs-CZ" sz="3600" dirty="0" smtClean="0">
                <a:effectLst/>
              </a:rPr>
              <a:t>„</a:t>
            </a:r>
            <a:r>
              <a:rPr lang="cs-CZ" sz="5300" b="1" dirty="0" smtClean="0">
                <a:effectLst/>
              </a:rPr>
              <a:t>Dluhová problematika“</a:t>
            </a:r>
            <a:r>
              <a:rPr lang="cs-CZ" sz="3600" b="1" i="1" dirty="0">
                <a:effectLst/>
              </a:rPr>
              <a:t/>
            </a:r>
            <a:br>
              <a:rPr lang="cs-CZ" sz="3600" b="1" i="1" dirty="0">
                <a:effectLst/>
              </a:rPr>
            </a:br>
            <a:r>
              <a:rPr lang="cs-CZ" sz="3600" dirty="0">
                <a:effectLst/>
              </a:rPr>
              <a:t/>
            </a:r>
            <a:br>
              <a:rPr lang="cs-CZ" sz="3600" dirty="0">
                <a:effectLst/>
              </a:rPr>
            </a:br>
            <a:r>
              <a:rPr lang="cs-CZ" sz="2700" dirty="0" smtClean="0">
                <a:effectLst/>
              </a:rPr>
              <a:t>město Lovosice, prezentující: </a:t>
            </a:r>
            <a:br>
              <a:rPr lang="cs-CZ" sz="2700" dirty="0" smtClean="0">
                <a:effectLst/>
              </a:rPr>
            </a:br>
            <a:r>
              <a:rPr lang="cs-CZ" sz="2700" dirty="0" smtClean="0">
                <a:effectLst/>
              </a:rPr>
              <a:t>Mgr. Veronika Schejbalová</a:t>
            </a:r>
            <a:r>
              <a:rPr lang="cs-CZ" sz="3600" dirty="0" smtClean="0">
                <a:effectLst/>
              </a:rPr>
              <a:t>          </a:t>
            </a:r>
            <a:endParaRPr lang="cs-CZ" sz="3600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3" name="Picture 2" descr="W:\PUBLICITA\VIZUÁLNÍ_IDENTITA\loga\OPZ\logo_OPZ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436" y="473243"/>
            <a:ext cx="5191125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998" y="6165304"/>
            <a:ext cx="4572000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80" y="4293096"/>
            <a:ext cx="11525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595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 smtClean="0">
                <a:effectLst/>
              </a:rPr>
              <a:t>Příklady a zkušenosti z praxe</a:t>
            </a:r>
            <a:endParaRPr lang="cs-CZ" sz="3200" b="1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464496"/>
          </a:xfrm>
        </p:spPr>
        <p:txBody>
          <a:bodyPr>
            <a:noAutofit/>
          </a:bodyPr>
          <a:lstStyle/>
          <a:p>
            <a:pPr marL="64008" indent="0">
              <a:buNone/>
            </a:pP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Kazuistika:</a:t>
            </a:r>
          </a:p>
          <a:p>
            <a:pPr marL="64008" indent="0">
              <a:buNone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     Paní Marta je vdaná, má dvě dospělé děti, které s klientkou již nežijí ve společné domácnosti. V současné době je paní Marta v evidenci úřadu práce, pobírá podporu v nezaměstnanosti. Úspěšně ukončila kurz pracovníka v sociálních službách. Je uznaná invalidní pro invaliditu I. stupně, nemá nárok na výplatu důchodu, chybí jí odpracovaná léta - cca 7 let. V průběhu života se různě starala o prarodiče a nevěděla, že za ní není hrazeno zdravotní pojištění. První kontakt proběhl v roce 2013, kdy paní přišla první exekuce ve výši 190 000 Kč od VZP. V té době nebyla paní Marta v evidenci ÚP a nevěděla o tom. Klientka se zaevidovala a posléze začala pracovat a dluh splácet. V roce 2016 jí přišel nový výměr dluhu u VZP, klientka na něho nereagovala, protože si myslela, že souvisí s předchozí exekucí. Samotný dluh u VZP byl cca 30 000 Kč, penále 120 000 Kč a následné penále dále rostlo. Klientce nezbývalo nic jiného než dluh exekutorovi splácet. Avšak stále rostl následný dluh na penále. Pracovnice VZP klientce poradila, aby dluh umořovala, jak u exekutora, tak u VZP, aby co nejdříve dluh ve výši 30 000 Kč uhradila a poté požádala o prominutí penále. Klientka každý měsíc posílala splátku ze své mzdy exekutorovi a zároveň splátku VZP. Koncem roku 2018 došlo ke splacení základního dluhu na pojistném. Klientka požádala o prominutí následného penále i původního penále. Následné penále VZP klientce prominula, ale původní penále zůstalo jako dluh cca 120 000 Kč + cca 30 000 Kč odměna exekutorovi. Klientka kontaktovala Poradnu při finanční tísni v Ústí nad Labem, kde jí bylo sděleno, že v tuto chvíli není jiná možnost než dluh splácet. Ale také jí bylo sděleno, že po platnosti nové právní úpravy může požádat o oddlužení, neboť dluží 2 subjektům – VZP a exekutorovi.V současné době spolupracuje s dluhovou poradnou Mozaika a po platnosti nové právní úpravy bude podávat návrh na oddlužení.</a:t>
            </a: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64008" indent="0">
              <a:buNone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30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772816"/>
            <a:ext cx="8229600" cy="2232248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Děkuji za pozornost.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60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https://www.czso.cz/documents/11248/17829086/ORP4208a.png/a11fb2b7-49da-4038-a61e-1daa4ae954b9?version=1.1&amp;t=146666494984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340" t="-6543" r="-3340" b="-6543"/>
          <a:stretch/>
        </p:blipFill>
        <p:spPr bwMode="auto">
          <a:xfrm>
            <a:off x="5220072" y="980728"/>
            <a:ext cx="3600000" cy="36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5282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>
                <a:effectLst/>
              </a:rPr>
              <a:t>Město Lovosice</a:t>
            </a:r>
            <a:r>
              <a:rPr lang="cs-CZ" sz="1800" b="1" dirty="0"/>
              <a:t/>
            </a:r>
            <a:br>
              <a:rPr lang="cs-CZ" sz="1800" b="1" dirty="0"/>
            </a:br>
            <a:endParaRPr lang="cs-CZ" sz="1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30064"/>
          </a:xfrm>
          <a:noFill/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ORP Lovosice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rozloha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262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km</a:t>
            </a:r>
            <a:r>
              <a:rPr lang="cs-CZ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cs-CZ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počet obyvatel 27 660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32 obcí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 sociálně vyloučená lokalita (území města Lovosice)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3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/>
              <a:t>Problematika v ORP Lovosice</a:t>
            </a:r>
            <a:endParaRPr lang="cs-CZ" sz="32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569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/>
              <a:t>Mapa exekucí – město Lovosice</a:t>
            </a:r>
            <a:endParaRPr lang="cs-CZ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916832"/>
            <a:ext cx="8609782" cy="460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/>
              <a:t>http://mapaexekuci.cz/mapa/index.html</a:t>
            </a:r>
            <a:endParaRPr lang="cs-CZ" sz="32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916833"/>
            <a:ext cx="5040560" cy="3771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64008" algn="ctr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cs-CZ" sz="3200" b="1" dirty="0" smtClean="0"/>
              <a:t>Dluhová situace v sousedních ORP</a:t>
            </a:r>
            <a:endParaRPr lang="cs-CZ" sz="3200" b="1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endParaRPr lang="cs-CZ" sz="2000" dirty="0" smtClean="0"/>
          </a:p>
          <a:p>
            <a:pPr marL="64008" indent="0">
              <a:buNone/>
            </a:pPr>
            <a:endParaRPr lang="cs-CZ" sz="2000" dirty="0" smtClean="0"/>
          </a:p>
          <a:p>
            <a:pPr marL="64008" indent="0">
              <a:buNone/>
            </a:pPr>
            <a:r>
              <a:rPr lang="cs-CZ" sz="2000" dirty="0" smtClean="0"/>
              <a:t>ORP Litoměřice a ORP Roudnice nad Labem - klientům  je SP z MÚ doporučováno Poradenské centrum Litoměřice, které je zařízením Diecézní charity Litoměřice. </a:t>
            </a:r>
          </a:p>
          <a:p>
            <a:pPr marL="64008" indent="0">
              <a:buNone/>
            </a:pPr>
            <a:endParaRPr lang="cs-CZ" sz="2000" dirty="0" smtClean="0"/>
          </a:p>
          <a:p>
            <a:pPr marL="64008" indent="0">
              <a:buNone/>
            </a:pPr>
            <a:endParaRPr lang="cs-CZ" sz="2000" dirty="0" smtClean="0"/>
          </a:p>
          <a:p>
            <a:pPr marL="64008" indent="0">
              <a:buNone/>
            </a:pPr>
            <a:endParaRPr lang="cs-CZ" sz="2000" dirty="0" smtClean="0"/>
          </a:p>
          <a:p>
            <a:pPr marL="64008" indent="0">
              <a:buNone/>
            </a:pPr>
            <a:r>
              <a:rPr lang="cs-CZ" sz="2000" dirty="0" smtClean="0">
                <a:hlinkClick r:id="rId2"/>
              </a:rPr>
              <a:t>https://dchltm.cz/pomoc-v-cr/poradenske-centrum-litomerice/</a:t>
            </a:r>
            <a:endParaRPr lang="cs-CZ" sz="2000" dirty="0" smtClean="0"/>
          </a:p>
          <a:p>
            <a:pPr marL="64008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59370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>
                <a:effectLst/>
              </a:rPr>
              <a:t>Sociální a jiné služby zajištující dluhové poradenství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 ledna 2019 poskytuje v Lovosicích dluhovou poradnu Mozaika, z.s.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>
                <a:hlinkClick r:id="rId2"/>
              </a:rPr>
              <a:t>http://rcmozaika.cz/sluzby/dluhova-poradna-22/dluhova-poradna-119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/>
              <a:t>Mobilní advokátní poradna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polupráce s externím advokátem - bezplatné poradenství určeno pro seniory z oblasti dluhové problematiky.</a:t>
            </a:r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>
                <a:hlinkClick r:id="rId2"/>
              </a:rPr>
              <a:t>http://www.iure.</a:t>
            </a:r>
            <a:r>
              <a:rPr lang="cs-CZ" dirty="0" err="1" smtClean="0">
                <a:hlinkClick r:id="rId2"/>
              </a:rPr>
              <a:t>org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64008" algn="ctr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cs-CZ" sz="3200" b="1" dirty="0" smtClean="0">
                <a:effectLst/>
              </a:rPr>
              <a:t>Sociální a jiné služby zajištující dluhové poradenství</a:t>
            </a:r>
            <a:endParaRPr lang="cs-CZ" sz="3200" b="1" dirty="0">
              <a:solidFill>
                <a:schemeClr val="accent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249944"/>
          </a:xfrm>
        </p:spPr>
        <p:txBody>
          <a:bodyPr>
            <a:normAutofit/>
          </a:bodyPr>
          <a:lstStyle/>
          <a:p>
            <a:r>
              <a:rPr lang="cs-CZ" sz="2800" u="sng" dirty="0" smtClean="0">
                <a:hlinkClick r:id="rId2"/>
              </a:rPr>
              <a:t>https://www.financnitisen.cz/</a:t>
            </a:r>
            <a:endParaRPr lang="cs-CZ" sz="2800" u="sng" dirty="0" smtClean="0"/>
          </a:p>
          <a:p>
            <a:pPr>
              <a:buNone/>
            </a:pPr>
            <a:endParaRPr lang="cs-CZ" sz="2800" dirty="0" smtClean="0"/>
          </a:p>
          <a:p>
            <a:r>
              <a:rPr lang="cs-CZ" sz="2800" u="sng" dirty="0" smtClean="0">
                <a:hlinkClick r:id="rId3"/>
              </a:rPr>
              <a:t>https://www.nadeje.cz/steti/dluhova_poradna_odborne_socialni_poradenstvi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410496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2204</TotalTime>
  <Words>149</Words>
  <Application>Microsoft Office PowerPoint</Application>
  <PresentationFormat>Předvádění na obrazovce (4:3)</PresentationFormat>
  <Paragraphs>43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Calibri</vt:lpstr>
      <vt:lpstr>Century Gothic</vt:lpstr>
      <vt:lpstr>Symbol</vt:lpstr>
      <vt:lpstr>Times New Roman</vt:lpstr>
      <vt:lpstr>Verdana</vt:lpstr>
      <vt:lpstr>Wingdings 2</vt:lpstr>
      <vt:lpstr>Talent</vt:lpstr>
      <vt:lpstr>      Workshop na téma:  „Dluhová problematika“  město Lovosice, prezentující:  Mgr. Veronika Schejbalová          </vt:lpstr>
      <vt:lpstr>Město Lovosice </vt:lpstr>
      <vt:lpstr>Problematika v ORP Lovosice</vt:lpstr>
      <vt:lpstr>Mapa exekucí – město Lovosice</vt:lpstr>
      <vt:lpstr>http://mapaexekuci.cz/mapa/index.html</vt:lpstr>
      <vt:lpstr>Dluhová situace v sousedních ORP</vt:lpstr>
      <vt:lpstr>Sociální a jiné služby zajištující dluhové poradenství</vt:lpstr>
      <vt:lpstr>Mobilní advokátní poradna</vt:lpstr>
      <vt:lpstr>Sociální a jiné služby zajištující dluhové poradenství</vt:lpstr>
      <vt:lpstr>Příklady a zkušenosti z praxe</vt:lpstr>
      <vt:lpstr>Děkuji za pozornost.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analytická, metodická a koncepční činnost, zjišťování potřeb obyvatel obce v rámci přenesené působnosti, zabezpečení sociální agendy včetně řešení sociálně právních problémů v zařízeních poskytujících služby sociální péče.</dc:title>
  <dc:creator>Mgr. Schejbalová Veronika</dc:creator>
  <cp:lastModifiedBy>Tovt Šárka Mgr. (MPSV)</cp:lastModifiedBy>
  <cp:revision>113</cp:revision>
  <cp:lastPrinted>2019-06-12T14:06:36Z</cp:lastPrinted>
  <dcterms:created xsi:type="dcterms:W3CDTF">2018-05-21T08:58:44Z</dcterms:created>
  <dcterms:modified xsi:type="dcterms:W3CDTF">2019-07-31T07:05:55Z</dcterms:modified>
</cp:coreProperties>
</file>