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bookmarkIdSeed="2">
  <p:sldMasterIdLst>
    <p:sldMasterId id="2147483671" r:id="rId1"/>
  </p:sldMasterIdLst>
  <p:notesMasterIdLst>
    <p:notesMasterId r:id="rId9"/>
  </p:notesMasterIdLst>
  <p:handoutMasterIdLst>
    <p:handoutMasterId r:id="rId10"/>
  </p:handoutMasterIdLst>
  <p:sldIdLst>
    <p:sldId id="466" r:id="rId2"/>
    <p:sldId id="256" r:id="rId3"/>
    <p:sldId id="270" r:id="rId4"/>
    <p:sldId id="424" r:id="rId5"/>
    <p:sldId id="471" r:id="rId6"/>
    <p:sldId id="426" r:id="rId7"/>
    <p:sldId id="331" r:id="rId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9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84" autoAdjust="0"/>
    <p:restoredTop sz="81469" autoAdjust="0"/>
  </p:normalViewPr>
  <p:slideViewPr>
    <p:cSldViewPr showGuides="1">
      <p:cViewPr varScale="1">
        <p:scale>
          <a:sx n="95" d="100"/>
          <a:sy n="95" d="100"/>
        </p:scale>
        <p:origin x="-2094" y="-90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837" y="1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r">
              <a:defRPr sz="1200"/>
            </a:lvl1pPr>
          </a:lstStyle>
          <a:p>
            <a:fld id="{F5A55B2B-CFB6-464F-A28B-D5EC47C9D70B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385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837" y="9428385"/>
            <a:ext cx="2945231" cy="49665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r">
              <a:defRPr sz="1200"/>
            </a:lvl1pPr>
          </a:lstStyle>
          <a:p>
            <a:fld id="{AECD3E60-F2AB-480B-8F06-3D18DCF9E1D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663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pPr/>
              <a:t>19.6.2017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28" tIns="46214" rIns="92428" bIns="4621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8"/>
          </a:xfrm>
          <a:prstGeom prst="rect">
            <a:avLst/>
          </a:prstGeom>
        </p:spPr>
        <p:txBody>
          <a:bodyPr vert="horz" lIns="92428" tIns="46214" rIns="92428" bIns="46214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2428" tIns="46214" rIns="92428" bIns="46214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625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9806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AA26C-5579-48D4-AB9D-342A124DD06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431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ni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404664"/>
            <a:ext cx="8208912" cy="2304256"/>
          </a:xfrm>
        </p:spPr>
        <p:txBody>
          <a:bodyPr/>
          <a:lstStyle>
            <a:lvl1pPr marL="0" indent="0">
              <a:spcAft>
                <a:spcPts val="1200"/>
              </a:spcAft>
              <a:buNone/>
              <a:defRPr sz="1400" b="1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 sz="1100" b="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20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543" y="3140968"/>
            <a:ext cx="8208912" cy="2304256"/>
          </a:xfrm>
        </p:spPr>
        <p:txBody>
          <a:bodyPr/>
          <a:lstStyle>
            <a:lvl1pPr marL="0" indent="0" algn="l">
              <a:spcAft>
                <a:spcPts val="1200"/>
              </a:spcAft>
              <a:buNone/>
              <a:defRPr sz="1400" b="1" baseline="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11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 algn="l">
              <a:buNone/>
              <a:defRPr sz="20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 algn="l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80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985" y="5778000"/>
            <a:ext cx="3240031" cy="719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183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z/url?sa=i&amp;rct=j&amp;q=&amp;esrc=s&amp;frm=1&amp;source=images&amp;cd=&amp;cad=rja&amp;uact=8&amp;ved=0CAcQjRxqFQoTCN2pzLj11ccCFcoWLAodH5QOMA&amp;url=http://www.furka.cz/&amp;ei=4KTlVd25IMqtsAGfqLqAAw&amp;psig=AFQjCNE3edjji8_Fu-mR9o4TXyoomCR73w&amp;ust=144119712807599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z/url?sa=i&amp;rct=j&amp;q=&amp;esrc=s&amp;frm=1&amp;source=images&amp;cd=&amp;cad=rja&amp;uact=8&amp;ved=0CAcQjRxqFQoTCN2pzLj11ccCFcoWLAodH5QOMA&amp;url=http://www.appliste.cz/jardovo-slovo-z-redakce-o-problemech-s-baterii-v-iphonu-a-apple-supportu/&amp;ei=4KTlVd25IMqtsAGfqLqAAw&amp;psig=AFQjCNE3edjji8_Fu-mR9o4TXyoomCR73w&amp;ust=144119712807599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z/url?sa=i&amp;rct=j&amp;q=&amp;esrc=s&amp;frm=1&amp;source=images&amp;cd=&amp;cad=rja&amp;uact=8&amp;ved=0CAcQjRxqFQoTCLX19YWB1scCFYoTLAodvqUDww&amp;url=http://kariera.ihned.cz/&amp;ei=C7HlVfXDHYqnsAG-y46YDA&amp;psig=AFQjCNEntlQSfUK78nK8AmWcqlpyoz6E4g&amp;ust=1441202812004082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316456" cy="1512168"/>
          </a:xfrm>
        </p:spPr>
        <p:txBody>
          <a:bodyPr/>
          <a:lstStyle/>
          <a:p>
            <a:pPr algn="ctr"/>
            <a:r>
              <a:rPr lang="cs-CZ" sz="2800" dirty="0">
                <a:latin typeface="+mn-lt"/>
              </a:rPr>
              <a:t>Workshop Multidisciplinární a interdisciplinární spolupráce na téma: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467544" y="2996952"/>
            <a:ext cx="8315755" cy="1632648"/>
          </a:xfrm>
        </p:spPr>
        <p:txBody>
          <a:bodyPr/>
          <a:lstStyle/>
          <a:p>
            <a:pPr algn="ctr"/>
            <a:r>
              <a:rPr lang="cs-CZ" b="1" dirty="0"/>
              <a:t>„Příklady dobré praxe spolupráce</a:t>
            </a:r>
          </a:p>
          <a:p>
            <a:pPr algn="ctr"/>
            <a:r>
              <a:rPr lang="cs-CZ" b="1" dirty="0"/>
              <a:t>sociálních pracovníků obecních úřadů a Úřadu práce ČR“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611560" y="4885200"/>
            <a:ext cx="8172440" cy="848056"/>
          </a:xfrm>
        </p:spPr>
        <p:txBody>
          <a:bodyPr/>
          <a:lstStyle/>
          <a:p>
            <a:r>
              <a:rPr lang="cs-CZ" b="1" dirty="0" smtClean="0"/>
              <a:t>Praha, 15. 6. 2017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956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547664" y="2276872"/>
            <a:ext cx="7272000" cy="1224000"/>
          </a:xfrm>
        </p:spPr>
        <p:txBody>
          <a:bodyPr/>
          <a:lstStyle/>
          <a:p>
            <a:pPr lvl="0" algn="ctr">
              <a:spcBef>
                <a:spcPct val="20000"/>
              </a:spcBef>
              <a:spcAft>
                <a:spcPts val="1200"/>
              </a:spcAft>
            </a:pPr>
            <a:r>
              <a:rPr lang="cs-CZ" altLang="cs-CZ" sz="2800" dirty="0">
                <a:latin typeface="Arial" charset="0"/>
              </a:rPr>
              <a:t>Vize a koncepce sociální práce </a:t>
            </a:r>
            <a:r>
              <a:rPr lang="cs-CZ" altLang="cs-CZ" sz="2800" dirty="0" smtClean="0">
                <a:latin typeface="Arial" charset="0"/>
              </a:rPr>
              <a:t/>
            </a:r>
            <a:br>
              <a:rPr lang="cs-CZ" altLang="cs-CZ" sz="2800" dirty="0" smtClean="0">
                <a:latin typeface="Arial" charset="0"/>
              </a:rPr>
            </a:br>
            <a:r>
              <a:rPr lang="cs-CZ" altLang="cs-CZ" sz="2800" dirty="0" smtClean="0">
                <a:latin typeface="Arial" charset="0"/>
              </a:rPr>
              <a:t>z </a:t>
            </a:r>
            <a:r>
              <a:rPr lang="cs-CZ" altLang="cs-CZ" sz="2800" dirty="0">
                <a:latin typeface="Arial" charset="0"/>
              </a:rPr>
              <a:t>pohledu MPSV</a:t>
            </a:r>
            <a:r>
              <a:rPr lang="cs-CZ" kern="1200" cap="none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cs-CZ" kern="1200" cap="none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endParaRPr lang="cs-CZ" sz="2400" dirty="0"/>
          </a:p>
          <a:p>
            <a:pPr>
              <a:spcBef>
                <a:spcPts val="600"/>
              </a:spcBef>
            </a:pPr>
            <a:r>
              <a:rPr lang="cs-CZ" sz="2400" dirty="0" smtClean="0"/>
              <a:t>Mgr. Andrea Faltysová, DiS., MBA</a:t>
            </a:r>
          </a:p>
          <a:p>
            <a:pPr>
              <a:spcBef>
                <a:spcPts val="600"/>
              </a:spcBef>
            </a:pPr>
            <a:r>
              <a:rPr lang="cs-CZ" sz="2400" dirty="0" smtClean="0"/>
              <a:t>Vedoucí oddělení koncepce sociální práce a vzdělávání</a:t>
            </a:r>
          </a:p>
          <a:p>
            <a:pPr>
              <a:spcBef>
                <a:spcPts val="600"/>
              </a:spcBef>
            </a:pPr>
            <a:r>
              <a:rPr lang="cs-CZ" sz="2400" dirty="0" smtClean="0"/>
              <a:t>Odbor </a:t>
            </a:r>
            <a:r>
              <a:rPr lang="cs-CZ" sz="2400" dirty="0"/>
              <a:t>sociálních služeb, sociální práce a sociálního </a:t>
            </a:r>
            <a:r>
              <a:rPr lang="cs-CZ" sz="2400" dirty="0" smtClean="0"/>
              <a:t>bydlení, MPSV</a:t>
            </a:r>
            <a:endParaRPr lang="cs-CZ" sz="2400" dirty="0"/>
          </a:p>
          <a:p>
            <a:pPr>
              <a:spcBef>
                <a:spcPts val="600"/>
              </a:spcBef>
            </a:pPr>
            <a:endParaRPr lang="cs-CZ" sz="24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475656" y="5085184"/>
            <a:ext cx="7272000" cy="792088"/>
          </a:xfrm>
        </p:spPr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15. června 2017, Praha</a:t>
            </a:r>
            <a:endParaRPr lang="cs-CZ" sz="2400" dirty="0"/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15" name="Zástupný symbol pro obrázek 14"/>
          <p:cNvPicPr>
            <a:picLocks noGrp="1" noChangeAspect="1"/>
          </p:cNvPicPr>
          <p:nvPr>
            <p:ph type="pic" sz="quarter" idx="16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16" name="Zástupný symbol pro obrázek 15"/>
          <p:cNvPicPr>
            <a:picLocks noGrp="1" noChangeAspect="1"/>
          </p:cNvPicPr>
          <p:nvPr>
            <p:ph type="pic" sz="quarter" idx="17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base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cs-CZ" dirty="0" smtClean="0"/>
              <a:t>VIZE</a:t>
            </a:r>
            <a:endParaRPr lang="cs-CZ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000" cy="4608512"/>
          </a:xfrm>
        </p:spPr>
        <p:txBody>
          <a:bodyPr/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cs-CZ" dirty="0">
                <a:cs typeface="Arial" panose="020B0604020202020204" pitchFamily="34" charset="0"/>
              </a:rPr>
              <a:t>Profesionalizace výkonu sociální práce 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cs-CZ" dirty="0">
                <a:cs typeface="Arial" panose="020B0604020202020204" pitchFamily="34" charset="0"/>
              </a:rPr>
              <a:t>Sjednocení profese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cs-CZ" dirty="0">
                <a:cs typeface="Arial" panose="020B0604020202020204" pitchFamily="34" charset="0"/>
              </a:rPr>
              <a:t>Rozvoj profesionální identity sociálních pracovníků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cs-CZ" dirty="0">
                <a:cs typeface="Arial" panose="020B0604020202020204" pitchFamily="34" charset="0"/>
              </a:rPr>
              <a:t>Spolupráce se všemi rezorty působení sociálních pracovníků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cs-CZ" dirty="0">
                <a:cs typeface="Arial" panose="020B0604020202020204" pitchFamily="34" charset="0"/>
              </a:rPr>
              <a:t>Pozitivní obraz sociální práce</a:t>
            </a:r>
          </a:p>
          <a:p>
            <a:pPr marL="0" inden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  <a:buNone/>
            </a:pPr>
            <a:endParaRPr lang="cs-CZ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>
                <a:schemeClr val="accent5">
                  <a:lumMod val="75000"/>
                </a:schemeClr>
              </a:buClr>
              <a:buSzTx/>
              <a:buNone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  <p:pic>
        <p:nvPicPr>
          <p:cNvPr id="5" name="Picture 2" descr="http://www.iso-normy.cz/images/pandulak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940152" y="3933056"/>
            <a:ext cx="2392611" cy="2392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574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57400"/>
            <a:ext cx="8064000" cy="4131840"/>
          </a:xfrm>
        </p:spPr>
        <p:txBody>
          <a:bodyPr/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cs-CZ" dirty="0">
                <a:cs typeface="Arial" panose="020B0604020202020204" pitchFamily="34" charset="0"/>
              </a:rPr>
              <a:t>Profesní </a:t>
            </a:r>
            <a:r>
              <a:rPr lang="cs-CZ" dirty="0" smtClean="0">
                <a:cs typeface="Arial" panose="020B0604020202020204" pitchFamily="34" charset="0"/>
              </a:rPr>
              <a:t>zákon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cs-CZ" dirty="0" smtClean="0">
                <a:cs typeface="Arial" panose="020B0604020202020204" pitchFamily="34" charset="0"/>
              </a:rPr>
              <a:t>Novela zákona o sociálních službách a prováděcích předpisů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cs-CZ" dirty="0" smtClean="0">
                <a:cs typeface="Arial" panose="020B0604020202020204" pitchFamily="34" charset="0"/>
              </a:rPr>
              <a:t>Katalog prací a správních činností</a:t>
            </a:r>
            <a:endParaRPr lang="cs-CZ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cs-CZ" dirty="0">
                <a:cs typeface="Arial" panose="020B0604020202020204" pitchFamily="34" charset="0"/>
              </a:rPr>
              <a:t>Sociální práce v oblasti sociálních služeb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cs-CZ" dirty="0">
                <a:cs typeface="Arial" panose="020B0604020202020204" pitchFamily="34" charset="0"/>
              </a:rPr>
              <a:t>Sociální práce ve </a:t>
            </a:r>
            <a:r>
              <a:rPr lang="cs-CZ" dirty="0" smtClean="0">
                <a:cs typeface="Arial" panose="020B0604020202020204" pitchFamily="34" charset="0"/>
              </a:rPr>
              <a:t>zdravotnictví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cs-CZ" dirty="0" smtClean="0">
                <a:cs typeface="Arial" panose="020B0604020202020204" pitchFamily="34" charset="0"/>
              </a:rPr>
              <a:t>Sociální práce ve školství</a:t>
            </a:r>
            <a:endParaRPr lang="cs-CZ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q"/>
            </a:pPr>
            <a:endParaRPr lang="cs-CZ" dirty="0" smtClean="0"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  <p:pic>
        <p:nvPicPr>
          <p:cNvPr id="5" name="Picture 4" descr="http://www.furka.cz/obrazky/dalsi/panacek_montaze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FF8FF"/>
              </a:clrFrom>
              <a:clrTo>
                <a:srgbClr val="EFF8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789040"/>
            <a:ext cx="2527920" cy="2461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4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57400"/>
            <a:ext cx="8064000" cy="4131840"/>
          </a:xfrm>
        </p:spPr>
        <p:txBody>
          <a:bodyPr/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cs-CZ" dirty="0">
                <a:cs typeface="Arial" panose="020B0604020202020204" pitchFamily="34" charset="0"/>
              </a:rPr>
              <a:t>Sociální práce ve veřejné správě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cs-CZ" dirty="0">
                <a:cs typeface="Arial" panose="020B0604020202020204" pitchFamily="34" charset="0"/>
              </a:rPr>
              <a:t>Komunitní sociální práce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cs-CZ" dirty="0">
                <a:cs typeface="Arial" panose="020B0604020202020204" pitchFamily="34" charset="0"/>
              </a:rPr>
              <a:t>Sociální práce v oblasti sociálního bydlení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cs-CZ" dirty="0">
                <a:cs typeface="Arial" panose="020B0604020202020204" pitchFamily="34" charset="0"/>
              </a:rPr>
              <a:t>Systémové projekty</a:t>
            </a:r>
          </a:p>
          <a:p>
            <a:pPr marL="0" indent="0">
              <a:spcBef>
                <a:spcPct val="50000"/>
              </a:spcBef>
              <a:buNone/>
            </a:pPr>
            <a:endParaRPr lang="cs-CZ" dirty="0" smtClean="0"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  <p:pic>
        <p:nvPicPr>
          <p:cNvPr id="5" name="Obrázek 4" descr="http://www.appliste.cz/wp-content/uploads/2015/03/panacek_servis-9f695.jpg">
            <a:hlinkClick r:id="rId2"/>
          </p:cNvPr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717032"/>
            <a:ext cx="2524180" cy="21701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944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O SOCIÁLNÍCH PRACOVNÍCÍCH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268760"/>
            <a:ext cx="8064000" cy="5472608"/>
          </a:xfrm>
        </p:spPr>
        <p:txBody>
          <a:bodyPr/>
          <a:lstStyle/>
          <a:p>
            <a:pPr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cs-CZ" altLang="cs-CZ" dirty="0">
                <a:latin typeface="Arial" charset="0"/>
              </a:rPr>
              <a:t>Předpokládaná účinnost </a:t>
            </a:r>
            <a:r>
              <a:rPr lang="cs-CZ" altLang="cs-CZ" dirty="0" smtClean="0">
                <a:latin typeface="Arial" charset="0"/>
              </a:rPr>
              <a:t>???</a:t>
            </a:r>
            <a:endParaRPr lang="cs-CZ" altLang="cs-CZ" dirty="0">
              <a:latin typeface="Arial" charset="0"/>
            </a:endParaRP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cs-CZ" altLang="cs-CZ" dirty="0" smtClean="0">
                <a:latin typeface="Arial" charset="0"/>
              </a:rPr>
              <a:t>Obsah              </a:t>
            </a:r>
            <a:r>
              <a:rPr lang="cs-CZ" altLang="cs-CZ" dirty="0"/>
              <a:t>- vymezení předpokladů výkonu profese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cs-CZ" altLang="cs-CZ" dirty="0"/>
              <a:t>	                 </a:t>
            </a:r>
            <a:r>
              <a:rPr lang="cs-CZ" altLang="cs-CZ" dirty="0" smtClean="0"/>
              <a:t>  </a:t>
            </a:r>
            <a:r>
              <a:rPr lang="cs-CZ" altLang="cs-CZ" dirty="0"/>
              <a:t>- registr sociálních pracovníků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cs-CZ" altLang="cs-CZ" dirty="0"/>
              <a:t>	                   </a:t>
            </a:r>
            <a:r>
              <a:rPr lang="cs-CZ" altLang="cs-CZ" dirty="0" smtClean="0"/>
              <a:t>- </a:t>
            </a:r>
            <a:r>
              <a:rPr lang="cs-CZ" altLang="cs-CZ" dirty="0"/>
              <a:t>možnost profesního růstu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cs-CZ" altLang="cs-CZ" dirty="0"/>
              <a:t>	                   </a:t>
            </a:r>
            <a:r>
              <a:rPr lang="cs-CZ" altLang="cs-CZ" dirty="0" smtClean="0"/>
              <a:t>- </a:t>
            </a:r>
            <a:r>
              <a:rPr lang="cs-CZ" altLang="cs-CZ" dirty="0"/>
              <a:t>samostatný výkon profese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cs-CZ" altLang="cs-CZ" dirty="0"/>
              <a:t>	                   </a:t>
            </a:r>
            <a:r>
              <a:rPr lang="cs-CZ" altLang="cs-CZ" dirty="0" smtClean="0"/>
              <a:t>- </a:t>
            </a:r>
            <a:r>
              <a:rPr lang="cs-CZ" altLang="cs-CZ" dirty="0"/>
              <a:t>celoživotní vzdělávání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cs-CZ" altLang="cs-CZ" dirty="0"/>
              <a:t>	                 </a:t>
            </a:r>
            <a:r>
              <a:rPr lang="cs-CZ" altLang="cs-CZ" dirty="0" smtClean="0"/>
              <a:t>  </a:t>
            </a:r>
            <a:r>
              <a:rPr lang="cs-CZ" altLang="cs-CZ" dirty="0"/>
              <a:t>- akreditace oboru sociální práce</a:t>
            </a:r>
            <a:r>
              <a:rPr lang="cs-CZ" dirty="0"/>
              <a:t> 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cs-CZ" altLang="cs-CZ" dirty="0"/>
              <a:t>	              </a:t>
            </a:r>
            <a:r>
              <a:rPr lang="cs-CZ" altLang="cs-CZ" dirty="0" smtClean="0"/>
              <a:t>     </a:t>
            </a:r>
            <a:r>
              <a:rPr lang="cs-CZ" altLang="cs-CZ" dirty="0"/>
              <a:t>- pracoviště dobré praxe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cs-CZ" altLang="cs-CZ" dirty="0"/>
              <a:t>	               </a:t>
            </a:r>
            <a:r>
              <a:rPr lang="cs-CZ" altLang="cs-CZ" dirty="0" smtClean="0"/>
              <a:t>    </a:t>
            </a:r>
            <a:r>
              <a:rPr lang="cs-CZ" altLang="cs-CZ" dirty="0"/>
              <a:t>- profesní komora</a:t>
            </a:r>
            <a:endParaRPr lang="cs-CZ" dirty="0"/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  <p:pic>
        <p:nvPicPr>
          <p:cNvPr id="5" name="Obrázek 4" descr="http://img.ihned.cz/attachment.php/50/40597050/aiostu348CDEHLMNOlPQfgqx1STUw9Rm/Pr_vn_poradna_shutterstock_71031997.jpg">
            <a:hlinkClick r:id="rId2"/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28" t="12900" r="11232" b="14828"/>
          <a:stretch/>
        </p:blipFill>
        <p:spPr bwMode="auto">
          <a:xfrm>
            <a:off x="179512" y="2852936"/>
            <a:ext cx="2448272" cy="24482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528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67544" y="620688"/>
            <a:ext cx="8208912" cy="4824536"/>
          </a:xfrm>
        </p:spPr>
        <p:txBody>
          <a:bodyPr/>
          <a:lstStyle/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36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3600" dirty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r>
              <a:rPr lang="cs-CZ" altLang="cs-CZ" sz="3600" dirty="0" smtClean="0">
                <a:solidFill>
                  <a:srgbClr val="14407E"/>
                </a:solidFill>
                <a:cs typeface="Times New Roman" pitchFamily="18" charset="0"/>
              </a:rPr>
              <a:t>Děkuji </a:t>
            </a:r>
            <a:r>
              <a:rPr lang="cs-CZ" altLang="cs-CZ" sz="3600" dirty="0">
                <a:solidFill>
                  <a:srgbClr val="14407E"/>
                </a:solidFill>
                <a:cs typeface="Times New Roman" pitchFamily="18" charset="0"/>
              </a:rPr>
              <a:t>za pozornost</a:t>
            </a: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 smtClean="0">
              <a:solidFill>
                <a:srgbClr val="14407E"/>
              </a:solidFill>
              <a:cs typeface="Times New Roman" pitchFamily="18" charset="0"/>
            </a:endParaRPr>
          </a:p>
          <a:p>
            <a:pPr marL="57150" algn="ctr">
              <a:lnSpc>
                <a:spcPct val="80000"/>
              </a:lnSpc>
              <a:spcAft>
                <a:spcPts val="600"/>
              </a:spcAft>
            </a:pPr>
            <a:endParaRPr lang="cs-CZ" altLang="cs-CZ" sz="2000" dirty="0" smtClean="0">
              <a:solidFill>
                <a:srgbClr val="14407E"/>
              </a:solidFill>
              <a:cs typeface="Times New Roman" pitchFamily="18" charset="0"/>
            </a:endParaRPr>
          </a:p>
          <a:p>
            <a:endParaRPr lang="cs-CZ" dirty="0"/>
          </a:p>
        </p:txBody>
      </p:sp>
      <p:pic>
        <p:nvPicPr>
          <p:cNvPr id="1026" name="Picture 2" descr="X:\Dokumenty\prezentace\sociální práce obrázky\stažený soubor (9)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78904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609407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0</TotalTime>
  <Words>160</Words>
  <Application>Microsoft Office PowerPoint</Application>
  <PresentationFormat>Předvádění na obrazovce (4:3)</PresentationFormat>
  <Paragraphs>59</Paragraphs>
  <Slides>7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prezentace</vt:lpstr>
      <vt:lpstr>Workshop Multidisciplinární a interdisciplinární spolupráce na téma: </vt:lpstr>
      <vt:lpstr>Vize a koncepce sociální práce  z pohledu MPSV </vt:lpstr>
      <vt:lpstr>VIZE</vt:lpstr>
      <vt:lpstr>STRATEGIE</vt:lpstr>
      <vt:lpstr>STRATEGIE</vt:lpstr>
      <vt:lpstr>ZÁKON O SOCIÁLNÍCH PRACOVNÍCÍCH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2017-06-19T12:19:03Z</dcterms:modified>
</cp:coreProperties>
</file>