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F27B850A-302D-49D7-857B-C364EB970E38}">
          <p14:sldIdLst>
            <p14:sldId id="256"/>
            <p14:sldId id="263"/>
            <p14:sldId id="257"/>
            <p14:sldId id="258"/>
            <p14:sldId id="259"/>
            <p14:sldId id="260"/>
            <p14:sldId id="261"/>
            <p14:sldId id="26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84D2F2-DF43-4DBF-B5BB-BD3424862A27}" type="datetimeFigureOut">
              <a:rPr lang="cs-CZ" smtClean="0"/>
              <a:t>19.6.2017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5CDE29-AF9F-437F-ACDA-8C21D0140F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008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CDE29-AF9F-437F-ACDA-8C21D0140F8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5341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9EA1A-B1A7-47EF-86AB-52D5A32B3F7C}" type="datetimeFigureOut">
              <a:rPr lang="cs-CZ" smtClean="0"/>
              <a:t>19.6.2017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CE514-9E63-47CD-82C4-778BDD98623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9EA1A-B1A7-47EF-86AB-52D5A32B3F7C}" type="datetimeFigureOut">
              <a:rPr lang="cs-CZ" smtClean="0"/>
              <a:t>19.6.2017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CE514-9E63-47CD-82C4-778BDD9862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9EA1A-B1A7-47EF-86AB-52D5A32B3F7C}" type="datetimeFigureOut">
              <a:rPr lang="cs-CZ" smtClean="0"/>
              <a:t>19.6.2017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CE514-9E63-47CD-82C4-778BDD9862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9EA1A-B1A7-47EF-86AB-52D5A32B3F7C}" type="datetimeFigureOut">
              <a:rPr lang="cs-CZ" smtClean="0"/>
              <a:t>19.6.2017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CE514-9E63-47CD-82C4-778BDD98623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9EA1A-B1A7-47EF-86AB-52D5A32B3F7C}" type="datetimeFigureOut">
              <a:rPr lang="cs-CZ" smtClean="0"/>
              <a:t>19.6.2017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CE514-9E63-47CD-82C4-778BDD9862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9EA1A-B1A7-47EF-86AB-52D5A32B3F7C}" type="datetimeFigureOut">
              <a:rPr lang="cs-CZ" smtClean="0"/>
              <a:t>19.6.2017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CE514-9E63-47CD-82C4-778BDD98623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9EA1A-B1A7-47EF-86AB-52D5A32B3F7C}" type="datetimeFigureOut">
              <a:rPr lang="cs-CZ" smtClean="0"/>
              <a:t>19.6.2017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CE514-9E63-47CD-82C4-778BDD98623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9EA1A-B1A7-47EF-86AB-52D5A32B3F7C}" type="datetimeFigureOut">
              <a:rPr lang="cs-CZ" smtClean="0"/>
              <a:t>19.6.2017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CE514-9E63-47CD-82C4-778BDD9862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9EA1A-B1A7-47EF-86AB-52D5A32B3F7C}" type="datetimeFigureOut">
              <a:rPr lang="cs-CZ" smtClean="0"/>
              <a:t>19.6.2017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CE514-9E63-47CD-82C4-778BDD9862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9EA1A-B1A7-47EF-86AB-52D5A32B3F7C}" type="datetimeFigureOut">
              <a:rPr lang="cs-CZ" smtClean="0"/>
              <a:t>19.6.2017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CE514-9E63-47CD-82C4-778BDD9862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9EA1A-B1A7-47EF-86AB-52D5A32B3F7C}" type="datetimeFigureOut">
              <a:rPr lang="cs-CZ" smtClean="0"/>
              <a:t>19.6.2017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CE514-9E63-47CD-82C4-778BDD98623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A49EA1A-B1A7-47EF-86AB-52D5A32B3F7C}" type="datetimeFigureOut">
              <a:rPr lang="cs-CZ" smtClean="0"/>
              <a:t>19.6.2017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F6CE514-9E63-47CD-82C4-778BDD98623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5085184"/>
            <a:ext cx="5637010" cy="882119"/>
          </a:xfrm>
        </p:spPr>
        <p:txBody>
          <a:bodyPr/>
          <a:lstStyle/>
          <a:p>
            <a:pPr algn="ctr"/>
            <a:r>
              <a:rPr lang="cs-CZ" b="1" dirty="0" smtClean="0"/>
              <a:t>Workshop 15. 6. 2017</a:t>
            </a:r>
            <a:endParaRPr lang="cs-CZ" b="1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17581" y="2060848"/>
            <a:ext cx="7175351" cy="2592289"/>
          </a:xfrm>
        </p:spPr>
        <p:txBody>
          <a:bodyPr/>
          <a:lstStyle/>
          <a:p>
            <a:pPr marL="182880" indent="0" algn="ctr">
              <a:buNone/>
            </a:pPr>
            <a:r>
              <a:rPr lang="cs-CZ" sz="3200" dirty="0" smtClean="0"/>
              <a:t>Nastavení spolupráce</a:t>
            </a:r>
            <a:br>
              <a:rPr lang="cs-CZ" sz="3200" dirty="0" smtClean="0"/>
            </a:br>
            <a:r>
              <a:rPr lang="cs-CZ" sz="3200" dirty="0" smtClean="0"/>
              <a:t>mezi</a:t>
            </a:r>
            <a:br>
              <a:rPr lang="cs-CZ" sz="3200" dirty="0" smtClean="0"/>
            </a:br>
            <a:r>
              <a:rPr lang="cs-CZ" sz="3200" dirty="0" smtClean="0"/>
              <a:t>obecním úřadem a pobočkou ÚP</a:t>
            </a:r>
            <a:endParaRPr lang="cs-CZ" sz="32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2562583" cy="87642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260648"/>
            <a:ext cx="3630952" cy="876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60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87624" y="764704"/>
            <a:ext cx="6400800" cy="3474720"/>
          </a:xfrm>
        </p:spPr>
        <p:txBody>
          <a:bodyPr/>
          <a:lstStyle/>
          <a:p>
            <a:endParaRPr lang="cs-CZ" dirty="0" smtClean="0"/>
          </a:p>
          <a:p>
            <a:pPr marL="45720" indent="0" algn="ctr">
              <a:buNone/>
            </a:pPr>
            <a:r>
              <a:rPr lang="cs-CZ" dirty="0" smtClean="0"/>
              <a:t>Na oddělení sociální práce působí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 vedoucí oddělení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 4 sociální pracovníci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 4 veřejný opatrovník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 1 sociální kurátor pro dospělé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 2 projektové terénní pracovnice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1036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15616" y="764704"/>
            <a:ext cx="6813377" cy="4824536"/>
          </a:xfrm>
        </p:spPr>
        <p:txBody>
          <a:bodyPr/>
          <a:lstStyle/>
          <a:p>
            <a:pPr marL="45720" indent="0">
              <a:buNone/>
            </a:pPr>
            <a:r>
              <a:rPr lang="cs-CZ" dirty="0" smtClean="0"/>
              <a:t>Na </a:t>
            </a:r>
            <a:r>
              <a:rPr lang="cs-CZ" dirty="0"/>
              <a:t>oddělení sociální práce jsou dvě projektové terénní sociální </a:t>
            </a:r>
            <a:r>
              <a:rPr lang="cs-CZ" dirty="0" smtClean="0"/>
              <a:t>pracovnice, které se zaměřují na</a:t>
            </a:r>
          </a:p>
          <a:p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  depistážní činnost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  </a:t>
            </a:r>
            <a:r>
              <a:rPr lang="cs-CZ" smtClean="0"/>
              <a:t>ubytovny 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  dluhové poradenství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  sociální a odborné poradenství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  ORP</a:t>
            </a:r>
          </a:p>
          <a:p>
            <a:pPr marL="4572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401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043608" y="731518"/>
            <a:ext cx="7848871" cy="3921617"/>
          </a:xfrm>
        </p:spPr>
        <p:txBody>
          <a:bodyPr/>
          <a:lstStyle/>
          <a:p>
            <a:endParaRPr lang="cs-CZ" dirty="0" smtClean="0"/>
          </a:p>
          <a:p>
            <a:pPr marL="45720" indent="0" algn="ctr">
              <a:buNone/>
            </a:pPr>
            <a:r>
              <a:rPr lang="cs-CZ" dirty="0" smtClean="0"/>
              <a:t>Návštěva Úřadu práce</a:t>
            </a:r>
          </a:p>
          <a:p>
            <a:pPr marL="4572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 cíl návštěvy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 dohoda o spolupráci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 sociální šetření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 sociální práce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966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731520"/>
            <a:ext cx="7148264" cy="4497680"/>
          </a:xfrm>
        </p:spPr>
        <p:txBody>
          <a:bodyPr/>
          <a:lstStyle/>
          <a:p>
            <a:endParaRPr lang="cs-CZ" dirty="0" smtClean="0"/>
          </a:p>
          <a:p>
            <a:pPr marL="1207008" lvl="4" indent="0" algn="ctr">
              <a:buNone/>
            </a:pPr>
            <a:r>
              <a:rPr lang="cs-CZ" sz="2000" dirty="0" smtClean="0"/>
              <a:t>Aktuální stav projektu</a:t>
            </a:r>
          </a:p>
          <a:p>
            <a:pPr marL="1207008" lvl="4" indent="0">
              <a:buNone/>
            </a:pPr>
            <a:endParaRPr lang="cs-CZ" sz="2000" dirty="0" smtClean="0"/>
          </a:p>
          <a:p>
            <a:pPr lvl="4">
              <a:buFont typeface="Wingdings" panose="05000000000000000000" pitchFamily="2" charset="2"/>
              <a:buChar char="Ø"/>
            </a:pPr>
            <a:r>
              <a:rPr lang="cs-CZ" sz="2000" dirty="0" smtClean="0"/>
              <a:t>   </a:t>
            </a:r>
            <a:r>
              <a:rPr lang="cs-CZ" sz="2200" dirty="0" smtClean="0"/>
              <a:t>denní terénní sociální práce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cs-CZ" sz="2200" dirty="0"/>
              <a:t> </a:t>
            </a:r>
            <a:r>
              <a:rPr lang="cs-CZ" sz="2200" dirty="0" smtClean="0"/>
              <a:t>  poskytování informací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cs-CZ" sz="2200" dirty="0"/>
              <a:t> </a:t>
            </a:r>
            <a:r>
              <a:rPr lang="cs-CZ" sz="2200" dirty="0" smtClean="0"/>
              <a:t>  komunikace s ÚP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cs-CZ" sz="2200" dirty="0"/>
              <a:t> </a:t>
            </a:r>
            <a:r>
              <a:rPr lang="cs-CZ" sz="2200" dirty="0" smtClean="0"/>
              <a:t>  sběr dat</a:t>
            </a:r>
          </a:p>
          <a:p>
            <a:pPr marL="1207008" lvl="4" indent="0">
              <a:buNone/>
            </a:pPr>
            <a:r>
              <a:rPr lang="cs-CZ" sz="2000" dirty="0" smtClean="0"/>
              <a:t>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0793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 dirty="0" smtClean="0"/>
          </a:p>
          <a:p>
            <a:pPr marL="45720" indent="0" algn="ctr">
              <a:buNone/>
            </a:pPr>
            <a:r>
              <a:rPr lang="cs-CZ" dirty="0" smtClean="0"/>
              <a:t>Další spolupráce</a:t>
            </a:r>
          </a:p>
          <a:p>
            <a:pPr algn="ctr"/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  docílit společných sociálních šetření</a:t>
            </a:r>
          </a:p>
          <a:p>
            <a:pPr marL="45720" indent="0">
              <a:buNone/>
            </a:pPr>
            <a:r>
              <a:rPr lang="cs-CZ" dirty="0" smtClean="0"/>
              <a:t>      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512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cs-CZ" sz="3600" b="1" dirty="0" smtClean="0"/>
          </a:p>
          <a:p>
            <a:pPr marL="45720" indent="0">
              <a:buNone/>
            </a:pPr>
            <a:r>
              <a:rPr lang="cs-CZ" sz="3600" b="1" dirty="0" smtClean="0"/>
              <a:t>  </a:t>
            </a:r>
          </a:p>
          <a:p>
            <a:pPr marL="45720" indent="0" algn="ctr">
              <a:buNone/>
            </a:pPr>
            <a:r>
              <a:rPr lang="cs-CZ" sz="3600" b="1" dirty="0"/>
              <a:t> </a:t>
            </a:r>
            <a:r>
              <a:rPr lang="cs-CZ" sz="3600" b="1" dirty="0" smtClean="0"/>
              <a:t> Příklady „ dobré praxe „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4007394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  <a:r>
              <a:rPr lang="cs-CZ" sz="2800" dirty="0" smtClean="0"/>
              <a:t>Děkujeme za pozornost</a:t>
            </a:r>
            <a:endParaRPr lang="cs-CZ" sz="2800" dirty="0"/>
          </a:p>
        </p:txBody>
      </p:sp>
      <p:pic>
        <p:nvPicPr>
          <p:cNvPr id="1026" name="Picture 2" descr="\\mmknas04\homedirs\recinskm\Dokumenty\Obrázky\Kopie č. - Kladno_náměstí_20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4320">
            <a:off x="4983280" y="1029505"/>
            <a:ext cx="3621167" cy="3395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8762572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447</TotalTime>
  <Words>120</Words>
  <Application>Microsoft Office PowerPoint</Application>
  <PresentationFormat>Předvádění na obrazovce (4:3)</PresentationFormat>
  <Paragraphs>42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Aerodynamika</vt:lpstr>
      <vt:lpstr>Nastavení spolupráce mezi obecním úřadem a pobočkou ÚP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Děkujeme za pozornost</vt:lpstr>
    </vt:vector>
  </TitlesOfParts>
  <Company>Statutární město Kladno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Nastavení spolupráce mezi obecním úřadem a pobočkou ÚP</dc:title>
  <dc:creator>Řečínská Michaela</dc:creator>
  <cp:lastModifiedBy>Votruba Petr</cp:lastModifiedBy>
  <cp:revision>21</cp:revision>
  <cp:lastPrinted>2017-06-08T07:29:28Z</cp:lastPrinted>
  <dcterms:created xsi:type="dcterms:W3CDTF">2017-06-05T12:00:58Z</dcterms:created>
  <dcterms:modified xsi:type="dcterms:W3CDTF">2017-06-19T12:17:17Z</dcterms:modified>
</cp:coreProperties>
</file>