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352" r:id="rId2"/>
    <p:sldId id="356" r:id="rId3"/>
    <p:sldId id="366" r:id="rId4"/>
    <p:sldId id="364" r:id="rId5"/>
    <p:sldId id="361" r:id="rId6"/>
    <p:sldId id="363" r:id="rId7"/>
    <p:sldId id="372" r:id="rId8"/>
    <p:sldId id="371" r:id="rId9"/>
    <p:sldId id="370" r:id="rId10"/>
    <p:sldId id="369" r:id="rId11"/>
    <p:sldId id="368" r:id="rId12"/>
    <p:sldId id="373" r:id="rId13"/>
    <p:sldId id="365" r:id="rId14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33"/>
    <a:srgbClr val="E911B6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16" autoAdjust="0"/>
    <p:restoredTop sz="94533"/>
  </p:normalViewPr>
  <p:slideViewPr>
    <p:cSldViewPr>
      <p:cViewPr varScale="1">
        <p:scale>
          <a:sx n="123" d="100"/>
          <a:sy n="123" d="100"/>
        </p:scale>
        <p:origin x="15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516331C-756A-420F-94CE-9C7505011B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3AC4524-908D-47C5-B051-CA3184565D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18BFB89-933E-4F83-9952-8DA78E8CC92B}" type="datetimeFigureOut">
              <a:rPr lang="cs-CZ"/>
              <a:pPr>
                <a:defRPr/>
              </a:pPr>
              <a:t>31.07.2019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6C98A2F-14A4-4723-B279-DEE31966B7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A58307C-2E7E-45BE-898A-F80F95E281D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7D5EDA1-BADD-4DC4-A9B0-289B38B777E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27378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3A5C4EA-C17A-401D-AF82-78359AF95D7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A0CA8A5-D528-4DFB-A205-7139A7062E7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9851609-903B-4467-8EF9-3C27ACEE58C5}" type="datetimeFigureOut">
              <a:rPr lang="cs-CZ"/>
              <a:pPr>
                <a:defRPr/>
              </a:pPr>
              <a:t>31.07.2019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555F09B4-414B-4CE9-88A9-46B6694C396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6545F971-3977-488A-9F51-A90B7E16CD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46DD9C-DCA8-4C52-927D-9F504C63215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F4D71E-9185-45B7-85C7-B076BF5303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533325D-B1A0-4B69-AFC0-413D0F9C284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082704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765EAD0-4FF5-441F-B79F-F6809A1253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656BE8-5711-4B07-B5F9-71F3979A1CC5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BC7A8-80F8-4F1F-B345-EC1D2B202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617F309-0188-484E-BD63-50466FB8818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01723-CB38-4BBC-ACCE-5B75C1D4E612}" type="datetime1">
              <a:rPr lang="cs-CZ"/>
              <a:pPr>
                <a:defRPr/>
              </a:pPr>
              <a:t>31.07.2019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892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8">
            <a:extLst>
              <a:ext uri="{FF2B5EF4-FFF2-40B4-BE49-F238E27FC236}">
                <a16:creationId xmlns:a16="http://schemas.microsoft.com/office/drawing/2014/main" id="{49602EBC-6C48-409D-B078-3F98F5950E7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4925" y="30163"/>
            <a:ext cx="8405813" cy="590550"/>
            <a:chOff x="34925" y="30163"/>
            <a:chExt cx="8405813" cy="590550"/>
          </a:xfrm>
        </p:grpSpPr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B44E3018-BEBF-41F9-9E22-2FE2746A62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25" y="30163"/>
              <a:ext cx="27813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4">
              <a:extLst>
                <a:ext uri="{FF2B5EF4-FFF2-40B4-BE49-F238E27FC236}">
                  <a16:creationId xmlns:a16="http://schemas.microsoft.com/office/drawing/2014/main" id="{14363E3B-277E-4F6E-BF6F-0E0ED48A97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130598" y="43917"/>
              <a:ext cx="537746" cy="551253"/>
            </a:xfrm>
            <a:prstGeom prst="roundRect">
              <a:avLst/>
            </a:prstGeom>
            <a:noFill/>
            <a:ln>
              <a:noFill/>
            </a:ln>
            <a:effectLst/>
            <a:extLst/>
          </p:spPr>
        </p:pic>
        <p:pic>
          <p:nvPicPr>
            <p:cNvPr id="7" name="Picture 6" descr="C:\Users\Matin\Desktop\Sociální bydlení 2-3.png">
              <a:extLst>
                <a:ext uri="{FF2B5EF4-FFF2-40B4-BE49-F238E27FC236}">
                  <a16:creationId xmlns:a16="http://schemas.microsoft.com/office/drawing/2014/main" id="{CCD6AF53-1AC2-4113-8E32-AC04998EC1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650" y="44450"/>
              <a:ext cx="700088" cy="576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473CB50-CEEF-4A22-AC65-8CEA96B5DE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1AB992F-8D8B-4777-8E27-9F611591C762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BDB22D1-FE81-4D15-8A22-EF0BB557A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244B453-91AE-4111-8FC2-40171936712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E6F7B-F428-4ABB-9E7B-D57C7E02B0AB}" type="datetime1">
              <a:rPr lang="cs-CZ"/>
              <a:pPr>
                <a:defRPr/>
              </a:pPr>
              <a:t>31.07.2019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40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5084071-8D45-4AE4-BA49-3B0F34DC15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166EEB-6BDA-4D54-B6EB-9457C6E095CF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906C8-5EBB-4067-BC20-F6C89B39B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76E0D8B-CE2F-4F46-A3F0-1F65F052C4C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883D3-EAC1-4DA3-9305-F2795A11A33B}" type="datetime1">
              <a:rPr lang="cs-CZ"/>
              <a:pPr>
                <a:defRPr/>
              </a:pPr>
              <a:t>31.07.2019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86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8">
            <a:extLst>
              <a:ext uri="{FF2B5EF4-FFF2-40B4-BE49-F238E27FC236}">
                <a16:creationId xmlns:a16="http://schemas.microsoft.com/office/drawing/2014/main" id="{114338E4-B77B-4D27-B7FB-85D5A5E424F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4925" y="30163"/>
            <a:ext cx="8405813" cy="590550"/>
            <a:chOff x="34925" y="30163"/>
            <a:chExt cx="8405813" cy="590550"/>
          </a:xfrm>
        </p:grpSpPr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C3468A55-56FB-45A3-A5F1-D6CA5D2EC1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25" y="30163"/>
              <a:ext cx="27813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4">
              <a:extLst>
                <a:ext uri="{FF2B5EF4-FFF2-40B4-BE49-F238E27FC236}">
                  <a16:creationId xmlns:a16="http://schemas.microsoft.com/office/drawing/2014/main" id="{4002065C-9633-4E0D-98D3-C9896B5E8E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130598" y="43917"/>
              <a:ext cx="537746" cy="551253"/>
            </a:xfrm>
            <a:prstGeom prst="roundRect">
              <a:avLst/>
            </a:prstGeom>
            <a:noFill/>
            <a:ln>
              <a:noFill/>
            </a:ln>
            <a:effectLst/>
            <a:extLst/>
          </p:spPr>
        </p:pic>
        <p:pic>
          <p:nvPicPr>
            <p:cNvPr id="7" name="Picture 6" descr="C:\Users\Matin\Desktop\Sociální bydlení 2-3.png">
              <a:extLst>
                <a:ext uri="{FF2B5EF4-FFF2-40B4-BE49-F238E27FC236}">
                  <a16:creationId xmlns:a16="http://schemas.microsoft.com/office/drawing/2014/main" id="{EEAE085A-5BC8-4E12-96E9-5807514E31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650" y="44450"/>
              <a:ext cx="700088" cy="576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5A39235-CF56-4B4C-AA94-5D1764AB03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E79655-9C42-4433-9A85-562F9D39987C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3A6C7B7-C5B0-4129-9884-F6892EED5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A4FC069-EBAC-4B49-8CFF-9A58D8C9104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96AB6-8FE3-4876-BA59-8642FC47792C}" type="datetime1">
              <a:rPr lang="cs-CZ"/>
              <a:pPr>
                <a:defRPr/>
              </a:pPr>
              <a:t>31.07.2019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672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8">
            <a:extLst>
              <a:ext uri="{FF2B5EF4-FFF2-40B4-BE49-F238E27FC236}">
                <a16:creationId xmlns:a16="http://schemas.microsoft.com/office/drawing/2014/main" id="{9C096DEC-C3BE-4CA4-8837-9FF6EF55A3D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4925" y="30163"/>
            <a:ext cx="8405813" cy="590550"/>
            <a:chOff x="34925" y="30163"/>
            <a:chExt cx="8405813" cy="590550"/>
          </a:xfrm>
        </p:grpSpPr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283BC99A-AAD4-4850-83B5-37EE3BFF1E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25" y="30163"/>
              <a:ext cx="27813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4">
              <a:extLst>
                <a:ext uri="{FF2B5EF4-FFF2-40B4-BE49-F238E27FC236}">
                  <a16:creationId xmlns:a16="http://schemas.microsoft.com/office/drawing/2014/main" id="{8FB752D5-45D0-4B65-BF3F-6779CBABC7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130598" y="43917"/>
              <a:ext cx="537746" cy="551253"/>
            </a:xfrm>
            <a:prstGeom prst="roundRect">
              <a:avLst/>
            </a:prstGeom>
            <a:noFill/>
            <a:ln>
              <a:noFill/>
            </a:ln>
            <a:effectLst/>
            <a:extLst/>
          </p:spPr>
        </p:pic>
        <p:pic>
          <p:nvPicPr>
            <p:cNvPr id="7" name="Picture 6" descr="C:\Users\Matin\Desktop\Sociální bydlení 2-3.png">
              <a:extLst>
                <a:ext uri="{FF2B5EF4-FFF2-40B4-BE49-F238E27FC236}">
                  <a16:creationId xmlns:a16="http://schemas.microsoft.com/office/drawing/2014/main" id="{0AE38B97-DA21-488E-A0A8-ECAF850424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650" y="44450"/>
              <a:ext cx="700088" cy="576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436189A-B793-4D61-9BA6-ED4AB19F62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0C411A-2680-4272-A0D0-3A4C77B5F52E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834809F-E37F-4546-9AFF-E4A602043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2245976A-336A-48D9-AECF-8C22E1E4F8B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D68FC-6DB4-4E29-9EEE-63B662DADEF9}" type="datetime1">
              <a:rPr lang="cs-CZ"/>
              <a:pPr>
                <a:defRPr/>
              </a:pPr>
              <a:t>31.07.2019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001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8">
            <a:extLst>
              <a:ext uri="{FF2B5EF4-FFF2-40B4-BE49-F238E27FC236}">
                <a16:creationId xmlns:a16="http://schemas.microsoft.com/office/drawing/2014/main" id="{5D45B223-1E38-4F0D-A66C-26F21B5CA96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4925" y="30163"/>
            <a:ext cx="8405813" cy="590550"/>
            <a:chOff x="34925" y="30163"/>
            <a:chExt cx="8405813" cy="590550"/>
          </a:xfrm>
        </p:grpSpPr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FF4C2039-22B4-4CBA-9B75-FF87FC16EB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25" y="30163"/>
              <a:ext cx="27813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4">
              <a:extLst>
                <a:ext uri="{FF2B5EF4-FFF2-40B4-BE49-F238E27FC236}">
                  <a16:creationId xmlns:a16="http://schemas.microsoft.com/office/drawing/2014/main" id="{B6DA8164-B0F9-46F5-83C1-51C7C7B448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130598" y="43917"/>
              <a:ext cx="537746" cy="551253"/>
            </a:xfrm>
            <a:prstGeom prst="roundRect">
              <a:avLst/>
            </a:prstGeom>
            <a:noFill/>
            <a:ln>
              <a:noFill/>
            </a:ln>
            <a:effectLst/>
            <a:extLst/>
          </p:spPr>
        </p:pic>
        <p:pic>
          <p:nvPicPr>
            <p:cNvPr id="8" name="Picture 6" descr="C:\Users\Matin\Desktop\Sociální bydlení 2-3.png">
              <a:extLst>
                <a:ext uri="{FF2B5EF4-FFF2-40B4-BE49-F238E27FC236}">
                  <a16:creationId xmlns:a16="http://schemas.microsoft.com/office/drawing/2014/main" id="{55F7C27B-4A44-4870-A80B-0F6A6CF138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650" y="44450"/>
              <a:ext cx="700088" cy="576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74F4EEE-71D9-45A3-84ED-E63153D26A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160903F-7D07-4A1F-9B5D-CE240C298184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C008482-8AA7-40FF-83F9-068779D1A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EA55C5D-2588-4DE2-BE5E-5862A83966B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9D48D-0DD5-41CE-A968-8F27F34B1F1F}" type="datetime1">
              <a:rPr lang="cs-CZ"/>
              <a:pPr>
                <a:defRPr/>
              </a:pPr>
              <a:t>31.07.2019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909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8">
            <a:extLst>
              <a:ext uri="{FF2B5EF4-FFF2-40B4-BE49-F238E27FC236}">
                <a16:creationId xmlns:a16="http://schemas.microsoft.com/office/drawing/2014/main" id="{B56B173B-A4DB-41CA-85AC-637458B0E20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4925" y="30163"/>
            <a:ext cx="8405813" cy="590550"/>
            <a:chOff x="34925" y="30163"/>
            <a:chExt cx="8405813" cy="590550"/>
          </a:xfrm>
        </p:grpSpPr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B5A5F7C0-7078-4940-9547-8FBF85964D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25" y="30163"/>
              <a:ext cx="27813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>
              <a:extLst>
                <a:ext uri="{FF2B5EF4-FFF2-40B4-BE49-F238E27FC236}">
                  <a16:creationId xmlns:a16="http://schemas.microsoft.com/office/drawing/2014/main" id="{845C9C79-C748-44E2-AD39-D9C0588D3D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130598" y="43917"/>
              <a:ext cx="537746" cy="551253"/>
            </a:xfrm>
            <a:prstGeom prst="roundRect">
              <a:avLst/>
            </a:prstGeom>
            <a:noFill/>
            <a:ln>
              <a:noFill/>
            </a:ln>
            <a:effectLst/>
            <a:extLst/>
          </p:spPr>
        </p:pic>
        <p:pic>
          <p:nvPicPr>
            <p:cNvPr id="10" name="Picture 6" descr="C:\Users\Matin\Desktop\Sociální bydlení 2-3.png">
              <a:extLst>
                <a:ext uri="{FF2B5EF4-FFF2-40B4-BE49-F238E27FC236}">
                  <a16:creationId xmlns:a16="http://schemas.microsoft.com/office/drawing/2014/main" id="{056C9F59-0B7A-4AE6-99F3-5BC7CE9E01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650" y="44450"/>
              <a:ext cx="700088" cy="576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547C9AA-D0D7-41F5-B3B4-00624AD2CE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C0C8291-548A-4B15-9FA4-76036846BB5B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2FD359C-DBC0-486F-86BA-BCB32DF44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CFB0ABD1-4CCE-40DD-905A-F674960AFAC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EBCCA-2EC5-4099-B36D-0F9E09F483B4}" type="datetime1">
              <a:rPr lang="cs-CZ"/>
              <a:pPr>
                <a:defRPr/>
              </a:pPr>
              <a:t>31.07.2019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162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8">
            <a:extLst>
              <a:ext uri="{FF2B5EF4-FFF2-40B4-BE49-F238E27FC236}">
                <a16:creationId xmlns:a16="http://schemas.microsoft.com/office/drawing/2014/main" id="{3C7EE532-EBA2-4378-B940-4B5D5AA3860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4925" y="30163"/>
            <a:ext cx="8405813" cy="590550"/>
            <a:chOff x="34925" y="30163"/>
            <a:chExt cx="8405813" cy="590550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DF27FA17-1A87-4FB2-B6D8-BC0D73ECF0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25" y="30163"/>
              <a:ext cx="27813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FF20593-F7E2-4377-BEB0-6B0AB75CFB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130598" y="43917"/>
              <a:ext cx="537746" cy="551253"/>
            </a:xfrm>
            <a:prstGeom prst="roundRect">
              <a:avLst/>
            </a:prstGeom>
            <a:noFill/>
            <a:ln>
              <a:noFill/>
            </a:ln>
            <a:effectLst/>
            <a:extLst/>
          </p:spPr>
        </p:pic>
        <p:pic>
          <p:nvPicPr>
            <p:cNvPr id="6" name="Picture 6" descr="C:\Users\Matin\Desktop\Sociální bydlení 2-3.png">
              <a:extLst>
                <a:ext uri="{FF2B5EF4-FFF2-40B4-BE49-F238E27FC236}">
                  <a16:creationId xmlns:a16="http://schemas.microsoft.com/office/drawing/2014/main" id="{E6B6A745-BD00-4CA3-B5C9-7DB19EF2DE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650" y="44450"/>
              <a:ext cx="700088" cy="576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DC85174-549A-4182-9E8B-9E88CE318C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C66ABE0-9EE9-4767-B989-D3998290B6A3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343D15D-78A5-4D17-A28A-2E3A86321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73B4F4A-7737-401F-B63A-A66D498E586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5B809-DCD6-410D-A0B1-590CF6DBCA34}" type="datetime1">
              <a:rPr lang="cs-CZ"/>
              <a:pPr>
                <a:defRPr/>
              </a:pPr>
              <a:t>31.07.2019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81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8">
            <a:extLst>
              <a:ext uri="{FF2B5EF4-FFF2-40B4-BE49-F238E27FC236}">
                <a16:creationId xmlns:a16="http://schemas.microsoft.com/office/drawing/2014/main" id="{C475CBAE-604E-4C57-A16E-A7165A16800D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4925" y="30163"/>
            <a:ext cx="8405813" cy="590550"/>
            <a:chOff x="34925" y="30163"/>
            <a:chExt cx="8405813" cy="59055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CE738364-A00A-4C85-ACE9-0CCE866D90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25" y="30163"/>
              <a:ext cx="27813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>
              <a:extLst>
                <a:ext uri="{FF2B5EF4-FFF2-40B4-BE49-F238E27FC236}">
                  <a16:creationId xmlns:a16="http://schemas.microsoft.com/office/drawing/2014/main" id="{90E5D3EF-67DE-447E-B2DF-ECF694E779C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130598" y="43917"/>
              <a:ext cx="537746" cy="551253"/>
            </a:xfrm>
            <a:prstGeom prst="roundRect">
              <a:avLst/>
            </a:prstGeom>
            <a:noFill/>
            <a:ln>
              <a:noFill/>
            </a:ln>
            <a:effectLst/>
            <a:extLst/>
          </p:spPr>
        </p:pic>
        <p:pic>
          <p:nvPicPr>
            <p:cNvPr id="5" name="Picture 6" descr="C:\Users\Matin\Desktop\Sociální bydlení 2-3.png">
              <a:extLst>
                <a:ext uri="{FF2B5EF4-FFF2-40B4-BE49-F238E27FC236}">
                  <a16:creationId xmlns:a16="http://schemas.microsoft.com/office/drawing/2014/main" id="{97870793-5456-4058-9D02-9383E41165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650" y="44450"/>
              <a:ext cx="700088" cy="576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44F98-1697-4943-8F75-F6538C050A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8C62F6-7E71-4CE7-BDCC-D4EDED915159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AD45043-C5D4-48B8-A903-F6D99B5BA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02A6357-91F5-4764-BB03-E1628B17974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0DB6E-84AF-471A-9205-12D69E78F2FB}" type="datetime1">
              <a:rPr lang="cs-CZ"/>
              <a:pPr>
                <a:defRPr/>
              </a:pPr>
              <a:t>31.07.2019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704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7">
            <a:extLst>
              <a:ext uri="{FF2B5EF4-FFF2-40B4-BE49-F238E27FC236}">
                <a16:creationId xmlns:a16="http://schemas.microsoft.com/office/drawing/2014/main" id="{B3B41B8E-AA5A-470B-AD21-3E5AEC92198A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4925" y="30163"/>
            <a:ext cx="8405813" cy="590550"/>
            <a:chOff x="34925" y="30163"/>
            <a:chExt cx="8405813" cy="590550"/>
          </a:xfrm>
        </p:grpSpPr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C4CF414D-EE4B-4BA9-A426-9C70D5FDBF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25" y="30163"/>
              <a:ext cx="27813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4">
              <a:extLst>
                <a:ext uri="{FF2B5EF4-FFF2-40B4-BE49-F238E27FC236}">
                  <a16:creationId xmlns:a16="http://schemas.microsoft.com/office/drawing/2014/main" id="{8252CC11-5152-4A32-AA1C-46B48D2A2C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130598" y="43917"/>
              <a:ext cx="537746" cy="551253"/>
            </a:xfrm>
            <a:prstGeom prst="roundRect">
              <a:avLst/>
            </a:prstGeom>
            <a:noFill/>
            <a:ln>
              <a:noFill/>
            </a:ln>
            <a:effectLst/>
            <a:extLst/>
          </p:spPr>
        </p:pic>
        <p:pic>
          <p:nvPicPr>
            <p:cNvPr id="8" name="Picture 6" descr="C:\Users\Matin\Desktop\Sociální bydlení 2-3.png">
              <a:extLst>
                <a:ext uri="{FF2B5EF4-FFF2-40B4-BE49-F238E27FC236}">
                  <a16:creationId xmlns:a16="http://schemas.microsoft.com/office/drawing/2014/main" id="{EB0EE7C2-6BFA-420E-B9A6-214AF27544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650" y="44450"/>
              <a:ext cx="700088" cy="576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D5FA742-5A27-4778-914D-905EF13260A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B65A0B20-D74D-444D-800B-7C9279970441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531BB67-045A-4329-9E4C-A73C1ADB998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E8032AB-BCA2-4377-AFBA-57EA2E2C0434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350DB-052E-433F-878F-DA5995074A6E}" type="datetime1">
              <a:rPr lang="cs-CZ"/>
              <a:pPr>
                <a:defRPr/>
              </a:pPr>
              <a:t>31.07.2019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650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8">
            <a:extLst>
              <a:ext uri="{FF2B5EF4-FFF2-40B4-BE49-F238E27FC236}">
                <a16:creationId xmlns:a16="http://schemas.microsoft.com/office/drawing/2014/main" id="{E1E61287-4D5E-475F-A581-6B56A221821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4925" y="30163"/>
            <a:ext cx="8405813" cy="590550"/>
            <a:chOff x="34925" y="30163"/>
            <a:chExt cx="8405813" cy="590550"/>
          </a:xfrm>
        </p:grpSpPr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9FC5CC5D-E287-41FF-BB3B-3009625640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25" y="30163"/>
              <a:ext cx="2781300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4">
              <a:extLst>
                <a:ext uri="{FF2B5EF4-FFF2-40B4-BE49-F238E27FC236}">
                  <a16:creationId xmlns:a16="http://schemas.microsoft.com/office/drawing/2014/main" id="{55FA322B-10B8-42BF-AD8C-88A10A15E6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7130598" y="43917"/>
              <a:ext cx="537746" cy="551253"/>
            </a:xfrm>
            <a:prstGeom prst="roundRect">
              <a:avLst/>
            </a:prstGeom>
            <a:noFill/>
            <a:ln>
              <a:noFill/>
            </a:ln>
            <a:effectLst/>
            <a:extLst/>
          </p:spPr>
        </p:pic>
        <p:pic>
          <p:nvPicPr>
            <p:cNvPr id="8" name="Picture 6" descr="C:\Users\Matin\Desktop\Sociální bydlení 2-3.png">
              <a:extLst>
                <a:ext uri="{FF2B5EF4-FFF2-40B4-BE49-F238E27FC236}">
                  <a16:creationId xmlns:a16="http://schemas.microsoft.com/office/drawing/2014/main" id="{F6484064-376D-4C2A-AFB5-37A93D57E7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650" y="44450"/>
              <a:ext cx="700088" cy="576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2A93CF0-B55D-4B63-B37A-4943B5BBFE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1ECE22-EBE5-4349-B054-47D52E7B102E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AFCAF27-59AB-491C-8F46-6E32B0F59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6D3C637-7E4D-4819-AB7E-210CBABF1B1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E097B-FE05-43BA-9E04-13FCEB23D423}" type="datetime1">
              <a:rPr lang="cs-CZ"/>
              <a:pPr>
                <a:defRPr/>
              </a:pPr>
              <a:t>31.07.2019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671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DD0186-B2CD-4ABC-855B-046AEA949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411E0FF-BB01-4937-8257-9212CBE7583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2FBC21-DA79-4E90-8019-A28698A915B3}"/>
              </a:ext>
            </a:extLst>
          </p:cNvPr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3356D3-D191-4D9A-B07C-2A43020A9C1D}"/>
              </a:ext>
            </a:extLst>
          </p:cNvPr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42697-D132-4559-981B-BF5B9860C4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5A7D1421-3631-4696-A11B-E93EB09D6A63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DEDB6-6DC6-44C0-A1D7-2613755F7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DD31F-E498-4E24-A503-FDD1C14B61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B7BB42-3C12-45AA-9EC4-39105212E5FA}" type="datetime1">
              <a:rPr lang="cs-CZ"/>
              <a:pPr>
                <a:defRPr/>
              </a:pPr>
              <a:t>31.07.2019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  <p:sldLayoutId id="2147483980" r:id="rId10"/>
    <p:sldLayoutId id="21474839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2A3ACFD-1DFD-48EC-AE19-29504196FF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en-US" dirty="0">
                <a:solidFill>
                  <a:srgbClr val="FFFFFF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3" name="Nadpis 1">
            <a:extLst>
              <a:ext uri="{FF2B5EF4-FFF2-40B4-BE49-F238E27FC236}">
                <a16:creationId xmlns:a16="http://schemas.microsoft.com/office/drawing/2014/main" id="{68E24324-78E9-475F-8542-EA6FEFDB7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620688"/>
            <a:ext cx="8064896" cy="576064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Dluhová problematika v rámci </a:t>
            </a:r>
            <a:r>
              <a:rPr lang="cs-CZ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projetku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Pilotní ověření sociálního bydlení 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Jindřichově  Hradci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červen 2019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Bc. Renata Adamcová – sociální pracovnice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Mgr. Jana Hadačová – sociální pracovnice</a:t>
            </a:r>
          </a:p>
        </p:txBody>
      </p:sp>
    </p:spTree>
    <p:extLst>
      <p:ext uri="{BB962C8B-B14F-4D97-AF65-F5344CB8AC3E}">
        <p14:creationId xmlns:p14="http://schemas.microsoft.com/office/powerpoint/2010/main" val="3710029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673878-DA6D-45F7-B9B1-A77D1E48F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4704"/>
            <a:ext cx="7620000" cy="1080120"/>
          </a:xfrm>
        </p:spPr>
        <p:txBody>
          <a:bodyPr/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Příklady a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zkušenosti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 praxe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3B00AC-6603-4797-9D43-66D9E312D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Kazuistika 1:</a:t>
            </a: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Klientka samoživitelka se 2 dětmi, bydlela v nájemním bytě soukromého majitele. Platila zde vysoký nájem. Majitel jí do budoucna nechtěl prodloužit nájemní smlouvu z důvodu prodeje bytu. Klientka pracuje na jednu směnu, příjem má 15 tisíc. Vzhledem k finanční situaci se jí kvůli vysokým cenám nájmů a kaucí nedařilo sehnat jiné nájemní bydlení u soukromých vlastníků bytů.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Klientka se obrátila na odbor sociálních věcí se žádostí o pomoc při řešení její nepříznivé bytové situace. V průběhu spolupráce s klientkou se podařilo vyrovnat pohledávky vůči městu, které měla klientka na poplatcích za komunální odpady. Byla s ní sepsána žádost o sociální byt, který byl uveřejněn na úřední desce. Klientce se podařilo získat sociální byt, do kterého se v současné době i s dětmi přestěhovala. Sociální práce s klientkou bude dle potřeby pokračovat.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A4566A-2FBA-4996-BF11-0199BFA259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79655-9C42-4433-9A85-562F9D39987C}" type="slidenum">
              <a:rPr lang="cs-CZ" altLang="en-US" smtClean="0"/>
              <a:pPr/>
              <a:t>10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20822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673878-DA6D-45F7-B9B1-A77D1E48F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4704"/>
            <a:ext cx="7620000" cy="1080120"/>
          </a:xfrm>
        </p:spPr>
        <p:txBody>
          <a:bodyPr/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Příklady a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zkušenosti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 praxe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3B00AC-6603-4797-9D43-66D9E312D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Kazuistika 2:</a:t>
            </a: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Klientka se po rozpadu manželství dostala do bytové nouze. Kvůli špatné finanční situaci neměla možnost zajistit sobě a dětem adekvátní bydlení. S pomocí pracovníků odboru sociálních věcí získala dočasné ubytování v Azylovém domě pro matky s dětmi. Je zaměstnaná, má ale dluhy vůči městu.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 klientkou se začalo intenzivně spolupracovat již v rámci pobytu v Azylovém domě. V rámci spolupráce byl stanoven postup splácení pohledávek vůči městu, který klientka řádně dodržuje. Sociální pracovnice pomáhá klientce také s řešením otázky výživného na děti. Klientka s pomocí sociální pracovnice podala žádost o sociální byt, který byl uveřejněn na úřední desce. Rada města její žádost o byt schválila. Klientka je s bydlením spokojená. Nadále plní závazky vůči městu.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A4566A-2FBA-4996-BF11-0199BFA259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79655-9C42-4433-9A85-562F9D39987C}" type="slidenum">
              <a:rPr lang="cs-CZ" altLang="en-US" smtClean="0"/>
              <a:pPr/>
              <a:t>11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857176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673878-DA6D-45F7-B9B1-A77D1E48F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4704"/>
            <a:ext cx="7620000" cy="1080120"/>
          </a:xfrm>
        </p:spPr>
        <p:txBody>
          <a:bodyPr/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Příklady a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zkušenosti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 praxe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3B00AC-6603-4797-9D43-66D9E312D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Kazuistika 3:</a:t>
            </a:r>
            <a:r>
              <a:rPr lang="cs-CZ" dirty="0"/>
              <a:t> </a:t>
            </a: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Kvůli zhoršení zdravotního stavu se klient ocitl v nemocnici, kde byl dlouhodobě hospitalizován. Do původního bydlení se nemohl vrátit kvůli nevyhovujícím podmínkám. Pobírá invalidní důchod. Vzhledem ke své finanční situaci není schopen si najít adekvátní bydlení.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Klient se obrátil na odbor sociálních věcí se žádostí o pomoc při řešení své nepříznivé bytové a zdravotní situace. S klientem byla navázána spolupráce již v průběhu hospitalizace. Sociální pracovnice pomohla klientovi s vyřízením všech dávek pro osoby se zdravotním postižením, na které měl nárok. Dále mu pomohla s podáním žádosti o sociální byt, který klient na základě rozhodnutí Rady města získal. Po zabydlení klient dále spolupracuje se sociální pracovnicí, která mu pomáhá se zajištěním pravidelných úhrad nákladů za bydlení.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A4566A-2FBA-4996-BF11-0199BFA259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79655-9C42-4433-9A85-562F9D39987C}" type="slidenum">
              <a:rPr lang="cs-CZ" altLang="en-US" smtClean="0"/>
              <a:pPr/>
              <a:t>12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44094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8370F2-B2A2-4F69-8247-84CD637B0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429000"/>
            <a:ext cx="7620000" cy="2971800"/>
          </a:xfrm>
        </p:spPr>
        <p:txBody>
          <a:bodyPr/>
          <a:lstStyle/>
          <a:p>
            <a:pPr marL="114300" indent="0" algn="ctr">
              <a:buNone/>
            </a:pP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Děkujeme za pozornost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D790A73-8937-48F7-8B17-116C2FD968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79655-9C42-4433-9A85-562F9D39987C}" type="slidenum">
              <a:rPr lang="cs-CZ" altLang="en-US" smtClean="0"/>
              <a:pPr/>
              <a:t>13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278892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2A3ACFD-1DFD-48EC-AE19-29504196FF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54ABF68-79CF-43B7-A7CE-AA1C3C2F8ADE}" type="slidenum">
              <a:rPr lang="cs-CZ" altLang="en-US" sz="20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2</a:t>
            </a:fld>
            <a:endParaRPr lang="cs-CZ" altLang="en-US" sz="200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Nadpis 1">
            <a:extLst>
              <a:ext uri="{FF2B5EF4-FFF2-40B4-BE49-F238E27FC236}">
                <a16:creationId xmlns:a16="http://schemas.microsoft.com/office/drawing/2014/main" id="{68E24324-78E9-475F-8542-EA6FEFDB7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052736"/>
            <a:ext cx="8136904" cy="3168352"/>
          </a:xfrm>
        </p:spPr>
        <p:txBody>
          <a:bodyPr>
            <a:no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charakteristika ORP Jindřichův Hradec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21 700 obyvatel</a:t>
            </a:r>
            <a:b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Průměrný věk 41,7 proti 41,3 v celé ČR</a:t>
            </a:r>
            <a:b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Nejsou výraznější národností menšiny</a:t>
            </a:r>
            <a:b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Nezaměstnanost i platy nižší ve srovnání v ČR</a:t>
            </a:r>
            <a:b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42 % bytů v panelových domech proti 25,6 % v celé ČR</a:t>
            </a:r>
            <a:b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1668 obydlených nájemních bytů – 19,3 % z celkového bytového fondu</a:t>
            </a:r>
            <a:b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Město vlastní 739 bytů, z toho 166 sociálních, dále 161 bytů DPS, cca 35 bytů služebních a 2 byty v režimu chráněného bydlení</a:t>
            </a:r>
            <a:b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360694B-7878-4DDE-BD55-D24AC3DBE8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37111"/>
            <a:ext cx="8460432" cy="2406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86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8F8185-5FAC-492A-9685-405F929D6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2696"/>
            <a:ext cx="7620000" cy="1728192"/>
          </a:xfrm>
        </p:spPr>
        <p:txBody>
          <a:bodyPr/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Pilotní ověření sociálního bydlení v J. Hradci CZ.03.2.63/0.0/0.0/16_128/0006202 Prioritní osa OPZ: „2-Sociální začleňování a boj s chudobou“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8370F2-B2A2-4F69-8247-84CD637B0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7620000" cy="4339952"/>
          </a:xfrm>
        </p:spPr>
        <p:txBody>
          <a:bodyPr/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Město Jindřichův Hradec v březnu 2017 zahájilo realizaci projektu Pilotní ověření sociálního bydlení. Projekt je realizován odborem sociálních věcí – oddělením sociálních služeb.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Cílem a účelem projektu bylo zanalyzování situace v oblasti bydlení a cílových skupin. Na základě zjištěných dat byla navržena Lokální koncepce sociálního bydlení v Jindřichově Hradci a vytvořeny podpůrné metodiky. V průběhu projektu probíhá pilotáž nastaveného systému sociálního bydlení prostřednictvím realizace sociální práce s osobami rodina z cílové skupiny osob sociálně vyloučených a osob ohrožených sociálním vyloučením. Následně bude pilotáž systému sociálního bydlení ověřena. Dále v rámci projektu probíhá informační kampaň a aktivní spolupráce s MPSV.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D790A73-8937-48F7-8B17-116C2FD968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79655-9C42-4433-9A85-562F9D39987C}" type="slidenum">
              <a:rPr lang="cs-CZ" altLang="en-US" smtClean="0"/>
              <a:pPr/>
              <a:t>3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386392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C5A752-5306-48D3-B836-6DB86EB24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4704"/>
            <a:ext cx="7620000" cy="652934"/>
          </a:xfrm>
        </p:spPr>
        <p:txBody>
          <a:bodyPr/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Dluhová situace v ORP J. Hradec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DCC731-881A-496E-BB1C-B7207BDA2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7620000" cy="5040560"/>
          </a:xfrm>
        </p:spPr>
        <p:txBody>
          <a:bodyPr/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Podíl osob v exekuci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9,11 %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(celá ČR 11 %) - Počet osob v exekuci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3668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(celá ČR 909 tis.)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Celkový počet exekucí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20849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(celá ČR 4,5 mil.) – Průměrný počet exekucí na osobu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5,7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(celá ČR 4,7)</a:t>
            </a:r>
          </a:p>
          <a:p>
            <a:pPr marL="11430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Detail osob v exekuci: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Podíl osob ve věku 18 až 29 let – 14%</a:t>
            </a:r>
          </a:p>
          <a:p>
            <a:pPr marL="11430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Podíl seniorů (65+) – 6%</a:t>
            </a:r>
          </a:p>
          <a:p>
            <a:pPr marL="11430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11430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Podíl osob s 1 exekucí – 29%</a:t>
            </a:r>
          </a:p>
          <a:p>
            <a:pPr marL="11430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Podíl osob s 2 exekucemi – 12%</a:t>
            </a:r>
          </a:p>
          <a:p>
            <a:pPr marL="11430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Podíl osob s 3 – 9 exekucemi – 41%</a:t>
            </a:r>
          </a:p>
          <a:p>
            <a:pPr marL="11430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Podíl osob s 10 – 29 exekucemi – 18%</a:t>
            </a:r>
          </a:p>
          <a:p>
            <a:pPr marL="11430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Podíl osob s 30 a více exekucemi – 1%</a:t>
            </a:r>
          </a:p>
          <a:p>
            <a:pPr marL="11430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380F24A-3A08-4589-97AF-57CE406B6C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79655-9C42-4433-9A85-562F9D39987C}" type="slidenum">
              <a:rPr lang="cs-CZ" altLang="en-US" smtClean="0"/>
              <a:pPr/>
              <a:t>4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028091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62CA93-C6A4-459D-9B7B-25049342B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24744"/>
            <a:ext cx="7620000" cy="292893"/>
          </a:xfrm>
        </p:spPr>
        <p:txBody>
          <a:bodyPr/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a jiné služby zajišťující dluhové poradenství v J. Hradci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79B013-532E-4195-B4FB-275E309C2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7620000" cy="4555975"/>
          </a:xfrm>
        </p:spPr>
        <p:txBody>
          <a:bodyPr/>
          <a:lstStyle/>
          <a:p>
            <a:pPr marL="114300" indent="0">
              <a:buNone/>
            </a:pP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Theia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krizové centrum o. p. s.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nestátní nezisková organizace. Poskytuje odbornou pomoc lidem, kteří se ocitli v obtížné životní situaci a potřebují s ní pomoci.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června 2012 funguje v rámci odborného sociálního poradenství dluhová poradna.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roku 2017 je akreditovaný poskytovatel služeb pro oblast oddlužení (dle zákona č. 45/2013 Sb.)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Bezplatná insolvenční poradna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Poradna otevřena od května 2017, každý první čtvrtek v měsíci od 14.00 do 16.00 hod. v budově bývalého okresního úřadu, ul. Janderova 147/II, 1.patro dveře č. 113 – kancelář odboru sociálních věcí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MěÚ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J. Hradec.</a:t>
            </a:r>
          </a:p>
          <a:p>
            <a:pPr marL="11430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19F2DB3-549E-4EC2-B832-67A3D9567B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79655-9C42-4433-9A85-562F9D39987C}" type="slidenum">
              <a:rPr lang="cs-CZ" altLang="en-US" smtClean="0"/>
              <a:pPr/>
              <a:t>5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476381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673878-DA6D-45F7-B9B1-A77D1E48F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6712"/>
            <a:ext cx="7620000" cy="576064"/>
          </a:xfrm>
        </p:spPr>
        <p:txBody>
          <a:bodyPr/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bydlení</a:t>
            </a:r>
            <a:r>
              <a:rPr lang="cs-CZ" sz="4800" dirty="0"/>
              <a:t/>
            </a:r>
            <a:br>
              <a:rPr lang="cs-CZ" sz="4800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3B00AC-6603-4797-9D43-66D9E312D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7620000" cy="4916016"/>
          </a:xfrm>
        </p:spPr>
        <p:txBody>
          <a:bodyPr/>
          <a:lstStyle/>
          <a:p>
            <a:pPr marL="11430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je sociální bydlení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bydlení v městských bytech poskytované osobám, které si nemohou zajistit bydlení vlastními silami, vynakládají na bydlení nepřiměřenou výši příjmů, nebo jsou ohroženy ztrátou bydlení. </a:t>
            </a:r>
          </a:p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Uživatelům sociálního bydlení je poskytována podpora formou sociální práce.</a:t>
            </a:r>
          </a:p>
          <a:p>
            <a:pPr marL="11430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 je sociální bydlení určeno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určeno osobám s potřebou komplexní sociální podpory, s nízkými příjmy, samoživitelům, rodinám s dětmi, osobám se zdravotním postižením, osobám opouštějícím azylové domovy, osobám opouštějícím dětské domovy, osobám přežívajícím venku apod.</a:t>
            </a:r>
          </a:p>
          <a:p>
            <a:pPr lvl="0"/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A4566A-2FBA-4996-BF11-0199BFA259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79655-9C42-4433-9A85-562F9D39987C}" type="slidenum">
              <a:rPr lang="cs-CZ" altLang="en-US" smtClean="0"/>
              <a:pPr/>
              <a:t>6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79369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673878-DA6D-45F7-B9B1-A77D1E48F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6712"/>
            <a:ext cx="7620000" cy="576064"/>
          </a:xfrm>
        </p:spPr>
        <p:txBody>
          <a:bodyPr/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podat žádost o sociální byt</a:t>
            </a:r>
            <a:r>
              <a:rPr lang="cs-CZ" sz="4800" dirty="0"/>
              <a:t/>
            </a:r>
            <a:br>
              <a:rPr lang="cs-CZ" sz="4800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3B00AC-6603-4797-9D43-66D9E312D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060032"/>
          </a:xfrm>
        </p:spPr>
        <p:txBody>
          <a:bodyPr/>
          <a:lstStyle/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Zájemci mohou sledovat nabídky volných sociálních bytů, které jsou zveřejňovány na úřední desce města Jindřichův Hradec.</a:t>
            </a:r>
          </a:p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žádosti o byt je potřeba pravdivě uvést informace o aktuální situaci žadatele a dále doložit splnění podmínek pro přidělení sociálního bytu: </a:t>
            </a:r>
            <a:r>
              <a:rPr lang="cs-CZ" sz="2400" dirty="0"/>
              <a:t>	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žadatel nebo osoba žijící ve společné domácnosti není nájemcem jiného bytu ve vlastnictví města J. Hradec nebo nemá ve vlastnictví byt či nemovitost s volným bytem (čestní prohlášení)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faktický trvalý pobyt nebo pobyt (čestné prohlášení) v Jindřichově Hradci minimálně dva roky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žadatel nebo osoba žijící s ním ve společné domácnosti má vyrovnány veškeré závazky vůči městu J. Hradec, případně jsou závazky smluvně zajištěny a žadatel podmínky takové smlouvy plní (je uzavřen a plněn splátkový kalendář; případně je využit institut zvláštního příjemce dávek nebo důchodu)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A4566A-2FBA-4996-BF11-0199BFA259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79655-9C42-4433-9A85-562F9D39987C}" type="slidenum">
              <a:rPr lang="cs-CZ" altLang="en-US" smtClean="0"/>
              <a:pPr/>
              <a:t>7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179234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673878-DA6D-45F7-B9B1-A77D1E48F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6712"/>
            <a:ext cx="7620000" cy="576064"/>
          </a:xfrm>
        </p:spPr>
        <p:txBody>
          <a:bodyPr/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podat žádost o sociální byt</a:t>
            </a:r>
            <a:r>
              <a:rPr lang="cs-CZ" sz="4800" dirty="0"/>
              <a:t/>
            </a:r>
            <a:br>
              <a:rPr lang="cs-CZ" sz="4800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3B00AC-6603-4797-9D43-66D9E312D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7620000" cy="4772000"/>
          </a:xfrm>
        </p:spPr>
        <p:txBody>
          <a:bodyPr/>
          <a:lstStyle/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Žádost se podává na samostatné oddělení správy bytů města Jindřichův Hradec.</a:t>
            </a:r>
          </a:p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každého žadatele je následně provedeno sociální šetření.</a:t>
            </a:r>
          </a:p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přidělení bytu rozhoduje Rada města.</a:t>
            </a:r>
          </a:p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přidělení bytu nevzniká právní nárok.</a:t>
            </a:r>
          </a:p>
          <a:p>
            <a:pPr marL="114300" indent="0">
              <a:buNone/>
            </a:pPr>
            <a:endParaRPr lang="cs-CZ" sz="2400" dirty="0"/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A4566A-2FBA-4996-BF11-0199BFA259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79655-9C42-4433-9A85-562F9D39987C}" type="slidenum">
              <a:rPr lang="cs-CZ" altLang="en-US" smtClean="0"/>
              <a:pPr/>
              <a:t>8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593018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673878-DA6D-45F7-B9B1-A77D1E48F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6712"/>
            <a:ext cx="7620000" cy="1008112"/>
          </a:xfrm>
        </p:spPr>
        <p:txBody>
          <a:bodyPr/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práce s dluhovou problematikou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3B00AC-6603-4797-9D43-66D9E312D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7620000" cy="4916016"/>
          </a:xfrm>
        </p:spPr>
        <p:txBody>
          <a:bodyPr/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Intenzivní sociální práce – kontakt týdně (v kanceláři, sociální šetření v domácnosti)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Řešení bytové situace (spolupráce s bytovým odborem)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Komplexní sociální poradenství (včetně pomoci s chodem domácnosti, pomoc s jednáním s ostatními institucemi – MŠ, ZŠ)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Zjišťování finanční situace – řešení dluhů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Zjištění dluhů vůči městu J. Hradec, vůči dodavatelům elektřiny a zemního plynu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zjišťování dluhů – spolupráce s OS J. Hradec, komunikace přímo s exekutory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Pomoc při vyřízení splátkového kalendáře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 zvláštního příjemce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Spolupráce s ÚP – pomoc s vyřízením dávek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Spolupráce s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OSPODem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(rodiny s dětmi)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A4566A-2FBA-4996-BF11-0199BFA259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79655-9C42-4433-9A85-562F9D39987C}" type="slidenum">
              <a:rPr lang="cs-CZ" altLang="en-US" smtClean="0"/>
              <a:pPr/>
              <a:t>9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441846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16397</TotalTime>
  <Words>345</Words>
  <Application>Microsoft Office PowerPoint</Application>
  <PresentationFormat>Předvádění na obrazovce (4:3)</PresentationFormat>
  <Paragraphs>82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</vt:lpstr>
      <vt:lpstr>Times New Roman</vt:lpstr>
      <vt:lpstr>Sousedství</vt:lpstr>
      <vt:lpstr>   Dluhová problematika v rámci projetku  Pilotní ověření sociálního bydlení  v Jindřichově  Hradci  červen 2019         Bc. Renata Adamcová – sociální pracovnice     Mgr. Jana Hadačová – sociální pracovnice</vt:lpstr>
      <vt:lpstr>Základní charakteristika ORP Jindřichův Hradec  21 700 obyvatel Průměrný věk 41,7 proti 41,3 v celé ČR Nejsou výraznější národností menšiny Nezaměstnanost i platy nižší ve srovnání v ČR   42 % bytů v panelových domech proti 25,6 % v celé ČR 1668 obydlených nájemních bytů – 19,3 % z celkového bytového fondu Město vlastní 739 bytů, z toho 166 sociálních, dále 161 bytů DPS, cca 35 bytů služebních a 2 byty v režimu chráněného bydlení </vt:lpstr>
      <vt:lpstr>Pilotní ověření sociálního bydlení v J. Hradci CZ.03.2.63/0.0/0.0/16_128/0006202 Prioritní osa OPZ: „2-Sociální začleňování a boj s chudobou“ </vt:lpstr>
      <vt:lpstr>Dluhová situace v ORP J. Hradec</vt:lpstr>
      <vt:lpstr> Sociální a jiné služby zajišťující dluhové poradenství v J. Hradci </vt:lpstr>
      <vt:lpstr>  Sociální bydlení  </vt:lpstr>
      <vt:lpstr>  Jak podat žádost o sociální byt  </vt:lpstr>
      <vt:lpstr>  Jak podat žádost o sociální byt  </vt:lpstr>
      <vt:lpstr>Sociální práce s dluhovou problematikou </vt:lpstr>
      <vt:lpstr>Příklady a zkušenosti z praxe </vt:lpstr>
      <vt:lpstr>Příklady a zkušenosti z praxe </vt:lpstr>
      <vt:lpstr>Příklady a zkušenosti z praxe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MPSV</dc:creator>
  <cp:lastModifiedBy>Tovt Šárka Mgr. (MPSV)</cp:lastModifiedBy>
  <cp:revision>597</cp:revision>
  <cp:lastPrinted>2017-11-06T15:16:58Z</cp:lastPrinted>
  <dcterms:created xsi:type="dcterms:W3CDTF">2015-05-26T11:30:55Z</dcterms:created>
  <dcterms:modified xsi:type="dcterms:W3CDTF">2019-07-31T07:03:25Z</dcterms:modified>
</cp:coreProperties>
</file>