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65" r:id="rId6"/>
    <p:sldId id="266" r:id="rId7"/>
    <p:sldId id="259" r:id="rId8"/>
    <p:sldId id="267" r:id="rId9"/>
    <p:sldId id="269" r:id="rId10"/>
    <p:sldId id="261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00" autoAdjust="0"/>
    <p:restoredTop sz="79657" autoAdjust="0"/>
  </p:normalViewPr>
  <p:slideViewPr>
    <p:cSldViewPr snapToGrid="0">
      <p:cViewPr varScale="1">
        <p:scale>
          <a:sx n="92" d="100"/>
          <a:sy n="92" d="100"/>
        </p:scale>
        <p:origin x="-10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google.cz/url?sa=i&amp;rct=j&amp;q=&amp;esrc=s&amp;source=images&amp;cd=&amp;cad=rja&amp;uact=8&amp;ved=0ahUKEwiuhIHjirPWAhWGaxQKHV8fCpYQjRwIBw&amp;url=https://gallery.proficad.com/Znacky/ostatni/ostatni/sipka.html&amp;psig=AFQjCNGuH0k9dn6qvQyKNUAcu8u9f5O3bg&amp;ust=1505973436728776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google.cz/url?sa=i&amp;rct=j&amp;q=&amp;esrc=s&amp;source=images&amp;cd=&amp;cad=rja&amp;uact=8&amp;ved=0ahUKEwiuhIHjirPWAhWGaxQKHV8fCpYQjRwIBw&amp;url=https://gallery.proficad.com/Znacky/ostatni/ostatni/sipka.html&amp;psig=AFQjCNGuH0k9dn6qvQyKNUAcu8u9f5O3bg&amp;ust=1505973436728776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B60C3F-199C-4689-9959-6C806BD9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20347"/>
            <a:ext cx="9603275" cy="2067339"/>
          </a:xfrm>
        </p:spPr>
        <p:txBody>
          <a:bodyPr>
            <a:normAutofit/>
          </a:bodyPr>
          <a:lstStyle/>
          <a:p>
            <a:pPr algn="ctr"/>
            <a:r>
              <a:rPr lang="cs-CZ" sz="6000" cap="none" dirty="0"/>
              <a:t>Podpora sociální práce </a:t>
            </a:r>
            <a:br>
              <a:rPr lang="cs-CZ" sz="6000" cap="none" dirty="0"/>
            </a:br>
            <a:r>
              <a:rPr lang="cs-CZ" sz="6000" cap="none" dirty="0"/>
              <a:t>v ORP Holešov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86669E9-8A19-454D-BCD6-A3915388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4452730"/>
            <a:ext cx="9603275" cy="1179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i="1" dirty="0"/>
              <a:t>„Systémová podpora sociální práce v obcích“ (MPSV)</a:t>
            </a:r>
          </a:p>
          <a:p>
            <a:pPr algn="ctr">
              <a:buNone/>
            </a:pPr>
            <a:r>
              <a:rPr lang="cs-CZ" sz="2800" dirty="0" err="1"/>
              <a:t>Reg</a:t>
            </a:r>
            <a:r>
              <a:rPr lang="cs-CZ" sz="2800" dirty="0"/>
              <a:t>. č. projektu: CZ.03.2.63/0.0/0.0/16_128/0006151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63BC0C8-BC8C-4D30-88E8-38FA6245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49583"/>
            <a:ext cx="6613810" cy="13709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0C5F990-8B47-4772-A6FF-0D7BA61F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232" y="349583"/>
            <a:ext cx="1242622" cy="12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EF61AC-E602-4E1D-8C2A-E07D322C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26146AE-1973-4B2F-88D3-73DBE1B6A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Pan Karel (podnět lékař)</a:t>
            </a:r>
          </a:p>
          <a:p>
            <a:r>
              <a:rPr lang="cs-CZ" dirty="0"/>
              <a:t>Paní Simona (přichází se svou zakázkou)</a:t>
            </a:r>
          </a:p>
          <a:p>
            <a:r>
              <a:rPr lang="cs-CZ" dirty="0"/>
              <a:t>Pan František (podnět okolí)</a:t>
            </a:r>
          </a:p>
          <a:p>
            <a:r>
              <a:rPr lang="cs-CZ" dirty="0"/>
              <a:t>Pan Marek (podnět od rodiny)</a:t>
            </a:r>
          </a:p>
          <a:p>
            <a:r>
              <a:rPr lang="cs-CZ" dirty="0"/>
              <a:t>Pan Miroslav (depistáž)</a:t>
            </a:r>
          </a:p>
          <a:p>
            <a:r>
              <a:rPr lang="cs-CZ" dirty="0"/>
              <a:t>Paní Romana (podnět ÚP)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28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7B26DC-D33B-434C-A2FD-BD413BB7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Prostor na otázky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DA11A4E9-67A0-45D0-B540-86DB424E4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430" y="2016125"/>
            <a:ext cx="5477465" cy="3449638"/>
          </a:xfrm>
        </p:spPr>
      </p:pic>
    </p:spTree>
    <p:extLst>
      <p:ext uri="{BB962C8B-B14F-4D97-AF65-F5344CB8AC3E}">
        <p14:creationId xmlns:p14="http://schemas.microsoft.com/office/powerpoint/2010/main" val="361362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E9A62A-A765-4A61-97AE-9333D7BA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xmlns="" id="{F409A524-FA91-4148-AB8F-78639EC2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3254" y="2120900"/>
            <a:ext cx="4459817" cy="3344863"/>
          </a:xfrm>
        </p:spPr>
      </p:pic>
    </p:spTree>
    <p:extLst>
      <p:ext uri="{BB962C8B-B14F-4D97-AF65-F5344CB8AC3E}">
        <p14:creationId xmlns:p14="http://schemas.microsoft.com/office/powerpoint/2010/main" val="143480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81586F-01BD-405C-844B-ABD25BC92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8" y="3997841"/>
            <a:ext cx="8637073" cy="168505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Proces sociálního </a:t>
            </a:r>
            <a:r>
              <a:rPr lang="cs-CZ" dirty="0" err="1"/>
              <a:t>šetřenÍ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34E1CFA-E89C-4697-B25A-5E994CC06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12" y="297711"/>
            <a:ext cx="5609803" cy="32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3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A03ADE-5236-43CF-A193-9C7A4F16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Město Holešov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EC17C81-0D6D-4BF5-9246-01EA062E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242925" cy="345061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Holešov se nachází v okrese Kroměříž ve Zlínském kraji</a:t>
            </a:r>
          </a:p>
          <a:p>
            <a:r>
              <a:rPr lang="cs-CZ" dirty="0"/>
              <a:t>Počet obyvatel 12 500</a:t>
            </a:r>
          </a:p>
          <a:p>
            <a:r>
              <a:rPr lang="cs-CZ" dirty="0"/>
              <a:t>Ke dni 13.09.2017 evidováno 470 uchazečů o zaměstnání</a:t>
            </a:r>
          </a:p>
          <a:p>
            <a:r>
              <a:rPr lang="cs-CZ" dirty="0"/>
              <a:t>Počet obcí: 19, počet částí obcí: 25 </a:t>
            </a:r>
            <a:r>
              <a:rPr lang="cs-CZ" sz="1500" dirty="0"/>
              <a:t>(k 31.12. 2015)</a:t>
            </a:r>
          </a:p>
          <a:p>
            <a:r>
              <a:rPr lang="cs-CZ" sz="2200" dirty="0"/>
              <a:t>Rozloha: 13 261 ha </a:t>
            </a:r>
            <a:r>
              <a:rPr lang="cs-CZ" sz="1500" dirty="0"/>
              <a:t>(k 31.12. 2015)</a:t>
            </a:r>
          </a:p>
          <a:p>
            <a:pPr algn="just"/>
            <a:r>
              <a:rPr lang="cs-CZ" dirty="0"/>
              <a:t>Sociální služby: Charita Holešov (pečovatelská služba, ošetřovatelská služba, SAS pro rodiny z dětmi, pastorační asistentka, nízkoprahové zařízení pro děti a mládež, půjčovna kompenzačních pomůcek), CPS Holešov, Horizont, K-centrum (externí pracovník z Kroměříže)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1828800" lvl="4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45E747A-34E4-466D-BB4D-2A03A53B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2" y="424070"/>
            <a:ext cx="1242622" cy="12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EEB45E-8EA7-4C38-B3B6-6E910B48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 sociálních věcí a zdravotnictví</a:t>
            </a:r>
            <a:br>
              <a:rPr lang="cs-CZ" dirty="0"/>
            </a:br>
            <a:r>
              <a:rPr lang="cs-CZ" dirty="0"/>
              <a:t>úsek sociální práce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9EA488A-AA61-4AE0-919B-CECB0C0C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Vedoucí OSVZ – Mgr. Michaela Vaško</a:t>
            </a:r>
          </a:p>
          <a:p>
            <a:r>
              <a:rPr lang="cs-CZ" dirty="0"/>
              <a:t>Sociální pracovnice a sociální kurátorka – Bc. Svatava </a:t>
            </a:r>
            <a:r>
              <a:rPr lang="cs-CZ" dirty="0" err="1"/>
              <a:t>Boledovičová</a:t>
            </a:r>
            <a:endParaRPr lang="cs-CZ" dirty="0"/>
          </a:p>
          <a:p>
            <a:r>
              <a:rPr lang="cs-CZ" dirty="0"/>
              <a:t>Sociální pracovnice a terénní pracovnice - Gabriela Brázdilová, </a:t>
            </a:r>
            <a:r>
              <a:rPr lang="cs-CZ" dirty="0" err="1"/>
              <a:t>DiS</a:t>
            </a:r>
            <a:r>
              <a:rPr lang="cs-CZ" dirty="0"/>
              <a:t>.</a:t>
            </a:r>
          </a:p>
          <a:p>
            <a:r>
              <a:rPr lang="cs-CZ" dirty="0"/>
              <a:t>Podpora sociální práce v ORP, koordinátorka sociální podpory – Bc. Eliška Sedláčková, </a:t>
            </a:r>
            <a:r>
              <a:rPr lang="cs-CZ" dirty="0" err="1"/>
              <a:t>DiS</a:t>
            </a:r>
            <a:r>
              <a:rPr lang="cs-CZ" dirty="0"/>
              <a:t>.</a:t>
            </a:r>
          </a:p>
          <a:p>
            <a:r>
              <a:rPr lang="cs-CZ" dirty="0"/>
              <a:t>Podpora sociální práce v ORP, terénní sociální pracovnice – Mgr. Klára </a:t>
            </a:r>
            <a:r>
              <a:rPr lang="cs-CZ" dirty="0" err="1"/>
              <a:t>Pospíšilíková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20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EB9037-9361-48A9-A51D-6BC23DAD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Bořenovská</a:t>
            </a:r>
            <a:r>
              <a:rPr lang="cs-CZ" dirty="0"/>
              <a:t> – vyloučené lokality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30A87BF-7949-41A7-9327-AB7A016B5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647" y="2101186"/>
            <a:ext cx="4599517" cy="3449638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6F381B1-3C80-4683-9E77-18BAB866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17" y="2101186"/>
            <a:ext cx="5011131" cy="344963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3AC6B193-2160-4D38-A45A-2E302D28C662}"/>
              </a:ext>
            </a:extLst>
          </p:cNvPr>
          <p:cNvSpPr txBox="1"/>
          <p:nvPr/>
        </p:nvSpPr>
        <p:spPr>
          <a:xfrm>
            <a:off x="865647" y="5677953"/>
            <a:ext cx="451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Nová </a:t>
            </a:r>
            <a:r>
              <a:rPr lang="cs-CZ" dirty="0" err="1"/>
              <a:t>Bořenovská</a:t>
            </a:r>
            <a:r>
              <a:rPr lang="cs-CZ" dirty="0"/>
              <a:t> – 9 sociálních bytů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354CE868-1BF2-41A5-85B7-6F239D93F861}"/>
              </a:ext>
            </a:extLst>
          </p:cNvPr>
          <p:cNvSpPr txBox="1"/>
          <p:nvPr/>
        </p:nvSpPr>
        <p:spPr>
          <a:xfrm>
            <a:off x="6997148" y="566082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Bořenovská</a:t>
            </a:r>
            <a:r>
              <a:rPr lang="cs-CZ" dirty="0"/>
              <a:t> – 17 sociálních bytů</a:t>
            </a:r>
          </a:p>
        </p:txBody>
      </p:sp>
    </p:spTree>
    <p:extLst>
      <p:ext uri="{BB962C8B-B14F-4D97-AF65-F5344CB8AC3E}">
        <p14:creationId xmlns:p14="http://schemas.microsoft.com/office/powerpoint/2010/main" val="344902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9F2898-3AB8-4B02-8E8F-E47B79BA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Ubytovny v Holešově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2D0D7571-2C15-4687-A02D-3424208E3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544" y="3229724"/>
            <a:ext cx="4992569" cy="325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EA7528F-7FC5-4587-8EB2-5EB1E10B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688" y="4132692"/>
            <a:ext cx="4503802" cy="275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ED6562D-A3A4-4193-88E7-C330D710E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59" y="642308"/>
            <a:ext cx="4992260" cy="332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872FB816-6F96-4BDC-B4FD-6D0B78AC7C03}"/>
              </a:ext>
            </a:extLst>
          </p:cNvPr>
          <p:cNvSpPr txBox="1"/>
          <p:nvPr/>
        </p:nvSpPr>
        <p:spPr>
          <a:xfrm>
            <a:off x="636106" y="2306394"/>
            <a:ext cx="330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Ubytovna PST </a:t>
            </a:r>
            <a:r>
              <a:rPr lang="cs-CZ" dirty="0" err="1"/>
              <a:t>Trade</a:t>
            </a:r>
            <a:r>
              <a:rPr lang="cs-CZ" dirty="0"/>
              <a:t> a.s.</a:t>
            </a:r>
          </a:p>
          <a:p>
            <a:r>
              <a:rPr lang="cs-CZ" dirty="0"/>
              <a:t>Lůžek: 100</a:t>
            </a:r>
          </a:p>
          <a:p>
            <a:r>
              <a:rPr lang="cs-CZ" dirty="0" err="1"/>
              <a:t>DnB</a:t>
            </a:r>
            <a:r>
              <a:rPr lang="cs-CZ" dirty="0"/>
              <a:t>: 29 osob (září 2017)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444B5726-5C9C-4EBA-907C-E9CD13B41EA0}"/>
              </a:ext>
            </a:extLst>
          </p:cNvPr>
          <p:cNvSpPr txBox="1"/>
          <p:nvPr/>
        </p:nvSpPr>
        <p:spPr>
          <a:xfrm>
            <a:off x="4663045" y="2358119"/>
            <a:ext cx="331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Ubytovna TJ Házená</a:t>
            </a:r>
          </a:p>
          <a:p>
            <a:r>
              <a:rPr lang="cs-CZ" dirty="0"/>
              <a:t>Lůžek: cca 10</a:t>
            </a:r>
          </a:p>
          <a:p>
            <a:r>
              <a:rPr lang="cs-CZ" dirty="0" err="1"/>
              <a:t>DnB</a:t>
            </a:r>
            <a:r>
              <a:rPr lang="cs-CZ" dirty="0"/>
              <a:t>: 2 osoby (září 2017)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991EC027-63F3-4CD3-B3C3-8556A4FC55FC}"/>
              </a:ext>
            </a:extLst>
          </p:cNvPr>
          <p:cNvSpPr txBox="1"/>
          <p:nvPr/>
        </p:nvSpPr>
        <p:spPr>
          <a:xfrm>
            <a:off x="6029739" y="4474846"/>
            <a:ext cx="24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Ubytovna Fontána</a:t>
            </a:r>
          </a:p>
          <a:p>
            <a:r>
              <a:rPr lang="cs-CZ" dirty="0"/>
              <a:t>Lůžek: 10</a:t>
            </a:r>
          </a:p>
          <a:p>
            <a:r>
              <a:rPr lang="cs-CZ" dirty="0" err="1"/>
              <a:t>DnB</a:t>
            </a:r>
            <a:r>
              <a:rPr lang="cs-CZ" dirty="0"/>
              <a:t>: 5 (září 2017)</a:t>
            </a:r>
          </a:p>
        </p:txBody>
      </p:sp>
    </p:spTree>
    <p:extLst>
      <p:ext uri="{BB962C8B-B14F-4D97-AF65-F5344CB8AC3E}">
        <p14:creationId xmlns:p14="http://schemas.microsoft.com/office/powerpoint/2010/main" val="46521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934B57-76B7-4123-8691-CE6B6589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zahájení sociálního 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1DC4810-5EA0-46DE-A16F-EA72F0FED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Depistáž,</a:t>
            </a:r>
          </a:p>
          <a:p>
            <a:r>
              <a:rPr lang="cs-CZ" dirty="0"/>
              <a:t>Podnět od okolí, lékaře nebo jiných odborníků,</a:t>
            </a:r>
          </a:p>
          <a:p>
            <a:r>
              <a:rPr lang="cs-CZ" dirty="0"/>
              <a:t>Klient přichází sám se svou zakázkou,</a:t>
            </a:r>
          </a:p>
          <a:p>
            <a:r>
              <a:rPr lang="cs-CZ" dirty="0"/>
              <a:t>Klient přichází za doprovodu rodinného příslušníka, kamaráda či známého,</a:t>
            </a:r>
          </a:p>
          <a:p>
            <a:r>
              <a:rPr lang="cs-CZ" dirty="0"/>
              <a:t>Klient přichází za doprovodu pracovníka ÚP.</a:t>
            </a:r>
          </a:p>
        </p:txBody>
      </p:sp>
    </p:spTree>
    <p:extLst>
      <p:ext uri="{BB962C8B-B14F-4D97-AF65-F5344CB8AC3E}">
        <p14:creationId xmlns:p14="http://schemas.microsoft.com/office/powerpoint/2010/main" val="47207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EE9E25-0902-4AB7-9817-98C215C0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997776"/>
          </a:xfrm>
        </p:spPr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sociálníHO</a:t>
            </a:r>
            <a:r>
              <a:rPr lang="cs-CZ" dirty="0"/>
              <a:t> šetření V PRAXI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D84C6AF-4FD0-46C6-A04C-9C17BDEDD0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r="45555"/>
          <a:stretch/>
        </p:blipFill>
        <p:spPr bwMode="auto">
          <a:xfrm>
            <a:off x="11637437" y="294861"/>
            <a:ext cx="260985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B3CB856E-E9BC-427F-B739-BE117A511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311" t="10028" r="6285" b="13092"/>
          <a:stretch/>
        </p:blipFill>
        <p:spPr>
          <a:xfrm>
            <a:off x="97637" y="1418794"/>
            <a:ext cx="6089040" cy="1649390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E06DD059-4421-44FD-9CF9-404617831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3" t="3618" r="3131" b="6304"/>
          <a:stretch/>
        </p:blipFill>
        <p:spPr>
          <a:xfrm>
            <a:off x="6186677" y="1703670"/>
            <a:ext cx="5406887" cy="2650898"/>
          </a:xfrm>
          <a:prstGeom prst="rect">
            <a:avLst/>
          </a:prstGeom>
        </p:spPr>
      </p:pic>
      <p:pic>
        <p:nvPicPr>
          <p:cNvPr id="19" name="Obrázek 18" descr="Výsledek obrázku pro šipka">
            <a:hlinkClick r:id="rId5"/>
            <a:extLst>
              <a:ext uri="{FF2B5EF4-FFF2-40B4-BE49-F238E27FC236}">
                <a16:creationId xmlns:a16="http://schemas.microsoft.com/office/drawing/2014/main" xmlns="" id="{38251FAB-1B55-4E31-B8E9-EA9763CBD12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1" t="35667" r="44665" b="36000"/>
          <a:stretch/>
        </p:blipFill>
        <p:spPr bwMode="auto">
          <a:xfrm rot="7863348">
            <a:off x="5872414" y="1305831"/>
            <a:ext cx="518046" cy="112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Obrázek 20" descr="Výsledek obrázku pro šipka">
            <a:hlinkClick r:id="rId5"/>
            <a:extLst>
              <a:ext uri="{FF2B5EF4-FFF2-40B4-BE49-F238E27FC236}">
                <a16:creationId xmlns:a16="http://schemas.microsoft.com/office/drawing/2014/main" xmlns="" id="{F311D120-79EC-4D3D-99CF-5B27A511295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1" t="35667" r="44665" b="36000"/>
          <a:stretch/>
        </p:blipFill>
        <p:spPr bwMode="auto">
          <a:xfrm rot="6041130">
            <a:off x="6827270" y="4669418"/>
            <a:ext cx="518046" cy="1425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9DF37E1-D839-4A76-900C-9B9CE99BCA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77" t="6398" r="6051" b="12267"/>
          <a:stretch/>
        </p:blipFill>
        <p:spPr>
          <a:xfrm>
            <a:off x="833839" y="4247911"/>
            <a:ext cx="4957362" cy="1837520"/>
          </a:xfrm>
          <a:prstGeom prst="rect">
            <a:avLst/>
          </a:prstGeom>
        </p:spPr>
      </p:pic>
      <p:pic>
        <p:nvPicPr>
          <p:cNvPr id="20" name="Obrázek 19" descr="Výsledek obrázku pro šipka">
            <a:hlinkClick r:id="rId5"/>
            <a:extLst>
              <a:ext uri="{FF2B5EF4-FFF2-40B4-BE49-F238E27FC236}">
                <a16:creationId xmlns:a16="http://schemas.microsoft.com/office/drawing/2014/main" xmlns="" id="{1DAD3FE5-09DA-4316-8AD9-99E32C59570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1" t="35667" r="44665" b="36000"/>
          <a:stretch/>
        </p:blipFill>
        <p:spPr bwMode="auto">
          <a:xfrm rot="13675897">
            <a:off x="5423084" y="3353512"/>
            <a:ext cx="518046" cy="1345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6BEEDDA-F51A-45E3-B967-E18963F59A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15" t="10313" r="7278" b="16812"/>
          <a:stretch/>
        </p:blipFill>
        <p:spPr>
          <a:xfrm>
            <a:off x="8001025" y="4969888"/>
            <a:ext cx="2898133" cy="11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E5CF0D-ED8D-45A7-B838-158B982F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7322"/>
            <a:ext cx="9603275" cy="1083410"/>
          </a:xfrm>
        </p:spPr>
        <p:txBody>
          <a:bodyPr/>
          <a:lstStyle/>
          <a:p>
            <a:r>
              <a:rPr lang="cs-CZ" dirty="0"/>
              <a:t>Pan marek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3087FD2C-2169-4690-A700-7E0A0928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9" t="14884" r="10901" b="22834"/>
          <a:stretch/>
        </p:blipFill>
        <p:spPr>
          <a:xfrm>
            <a:off x="6652905" y="5092208"/>
            <a:ext cx="5340627" cy="1467983"/>
          </a:xfrm>
          <a:prstGeom prst="rect">
            <a:avLst/>
          </a:prstGeom>
        </p:spPr>
      </p:pic>
      <p:pic>
        <p:nvPicPr>
          <p:cNvPr id="28" name="Zástupný symbol pro obsah 27">
            <a:extLst>
              <a:ext uri="{FF2B5EF4-FFF2-40B4-BE49-F238E27FC236}">
                <a16:creationId xmlns:a16="http://schemas.microsoft.com/office/drawing/2014/main" xmlns="" id="{B47B86A5-AAE9-4BC0-8CA9-06B0AF2AE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89" t="9472" r="5557" b="26514"/>
          <a:stretch/>
        </p:blipFill>
        <p:spPr>
          <a:xfrm>
            <a:off x="198849" y="995930"/>
            <a:ext cx="6168321" cy="2032419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ABB89D53-FDD4-4EA3-B267-A07B3A629F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1" t="8043" r="5320" b="8796"/>
          <a:stretch/>
        </p:blipFill>
        <p:spPr>
          <a:xfrm>
            <a:off x="6122503" y="1807672"/>
            <a:ext cx="5923721" cy="2702048"/>
          </a:xfrm>
          <a:prstGeom prst="rect">
            <a:avLst/>
          </a:prstGeom>
        </p:spPr>
      </p:pic>
      <p:pic>
        <p:nvPicPr>
          <p:cNvPr id="6" name="Obrázek 5" descr="Výsledek obrázku pro šipka">
            <a:hlinkClick r:id="rId5"/>
            <a:extLst>
              <a:ext uri="{FF2B5EF4-FFF2-40B4-BE49-F238E27FC236}">
                <a16:creationId xmlns:a16="http://schemas.microsoft.com/office/drawing/2014/main" xmlns="" id="{1185067E-C2A5-4AE8-A49C-FEA3492A953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1" t="35667" r="44665" b="36000"/>
          <a:stretch/>
        </p:blipFill>
        <p:spPr bwMode="auto">
          <a:xfrm rot="7623535">
            <a:off x="6174274" y="1226933"/>
            <a:ext cx="518046" cy="112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9CBF265C-8936-41F5-A702-B6008E886C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277" t="12235" r="6841" b="24433"/>
          <a:stretch/>
        </p:blipFill>
        <p:spPr>
          <a:xfrm>
            <a:off x="208937" y="3933496"/>
            <a:ext cx="6213596" cy="2074523"/>
          </a:xfrm>
          <a:prstGeom prst="rect">
            <a:avLst/>
          </a:prstGeom>
        </p:spPr>
      </p:pic>
      <p:pic>
        <p:nvPicPr>
          <p:cNvPr id="15" name="Obrázek 14" descr="Výsledek obrázku pro šipka">
            <a:hlinkClick r:id="rId5"/>
            <a:extLst>
              <a:ext uri="{FF2B5EF4-FFF2-40B4-BE49-F238E27FC236}">
                <a16:creationId xmlns:a16="http://schemas.microsoft.com/office/drawing/2014/main" xmlns="" id="{A97A22F0-0BD5-4523-A5F2-7A1CBBD1179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1" t="35667" r="44665" b="36000"/>
          <a:stretch/>
        </p:blipFill>
        <p:spPr bwMode="auto">
          <a:xfrm rot="14131115">
            <a:off x="5490378" y="3416563"/>
            <a:ext cx="518046" cy="1345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ek 17" descr="Výsledek obrázku pro šipka">
            <a:hlinkClick r:id="rId5"/>
            <a:extLst>
              <a:ext uri="{FF2B5EF4-FFF2-40B4-BE49-F238E27FC236}">
                <a16:creationId xmlns:a16="http://schemas.microsoft.com/office/drawing/2014/main" xmlns="" id="{44A951EE-170A-4D27-B0FB-CDEB2C6942E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1" t="35667" r="44665" b="36000"/>
          <a:stretch/>
        </p:blipFill>
        <p:spPr bwMode="auto">
          <a:xfrm rot="6781075">
            <a:off x="6482064" y="4634823"/>
            <a:ext cx="518046" cy="112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794666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672</TotalTime>
  <Words>332</Words>
  <Application>Microsoft Office PowerPoint</Application>
  <PresentationFormat>Vlastní</PresentationFormat>
  <Paragraphs>47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Galerie</vt:lpstr>
      <vt:lpstr>Podpora sociální práce  v ORP Holešov</vt:lpstr>
      <vt:lpstr>Proces sociálního šetřenÍ</vt:lpstr>
      <vt:lpstr>Město Holešov</vt:lpstr>
      <vt:lpstr>Odbor sociálních věcí a zdravotnictví úsek sociální práce </vt:lpstr>
      <vt:lpstr>Bořenovská – vyloučené lokality</vt:lpstr>
      <vt:lpstr>Ubytovny v Holešově</vt:lpstr>
      <vt:lpstr>Možnosti zahájení sociálního šetření</vt:lpstr>
      <vt:lpstr>SCHÉMA sociálníHO šetření V PRAXI</vt:lpstr>
      <vt:lpstr>Pan marek</vt:lpstr>
      <vt:lpstr>kazuistiky</vt:lpstr>
      <vt:lpstr>Prostor na otázky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sociálního šetřeni</dc:title>
  <dc:creator>Eva Slováčková</dc:creator>
  <cp:lastModifiedBy>Votruba Petr</cp:lastModifiedBy>
  <cp:revision>39</cp:revision>
  <dcterms:created xsi:type="dcterms:W3CDTF">2017-09-13T11:38:00Z</dcterms:created>
  <dcterms:modified xsi:type="dcterms:W3CDTF">2017-10-04T06:56:34Z</dcterms:modified>
</cp:coreProperties>
</file>