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3" r:id="rId6"/>
    <p:sldId id="261" r:id="rId7"/>
    <p:sldId id="259" r:id="rId8"/>
    <p:sldId id="262" r:id="rId9"/>
    <p:sldId id="264" r:id="rId10"/>
    <p:sldId id="265" r:id="rId11"/>
    <p:sldId id="266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24.09.2019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ako.justice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Dluhové poradenství v Sociální agentuře o.p.s.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Oberreiterová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66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Sepsání návrhu, odeslání na soud</a:t>
            </a:r>
          </a:p>
          <a:p>
            <a:r>
              <a:rPr lang="cs-CZ" dirty="0" smtClean="0"/>
              <a:t>Kontrola, povolení úpadku</a:t>
            </a:r>
          </a:p>
          <a:p>
            <a:r>
              <a:rPr lang="cs-CZ" dirty="0" smtClean="0"/>
              <a:t>60 dní pro přihlášení věřitelů</a:t>
            </a:r>
          </a:p>
          <a:p>
            <a:r>
              <a:rPr lang="cs-CZ" dirty="0" smtClean="0"/>
              <a:t>Schůzka s insolvenčním správcem</a:t>
            </a:r>
          </a:p>
          <a:p>
            <a:r>
              <a:rPr lang="cs-CZ" dirty="0" smtClean="0"/>
              <a:t>Schválení oddlužení</a:t>
            </a:r>
          </a:p>
          <a:p>
            <a:r>
              <a:rPr lang="cs-CZ" dirty="0" smtClean="0"/>
              <a:t>Po 3 nebo 5 letech – ukončení, odpuštění zbytku dluhů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Průběh</a:t>
            </a:r>
            <a:br>
              <a:rPr lang="cs-CZ" dirty="0" smtClean="0"/>
            </a:br>
            <a:r>
              <a:rPr lang="cs-CZ" sz="2200" dirty="0"/>
              <a:t>(po novele 1. 6. 2019)</a:t>
            </a:r>
          </a:p>
        </p:txBody>
      </p:sp>
    </p:spTree>
    <p:extLst>
      <p:ext uri="{BB962C8B-B14F-4D97-AF65-F5344CB8AC3E}">
        <p14:creationId xmlns:p14="http://schemas.microsoft.com/office/powerpoint/2010/main" val="36912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Lepší podmínky pro oddlužení dluhů z dětství</a:t>
            </a:r>
          </a:p>
          <a:p>
            <a:r>
              <a:rPr lang="cs-CZ" dirty="0" smtClean="0"/>
              <a:t>Přechod „dětských“ dluhů na rodiče</a:t>
            </a:r>
          </a:p>
          <a:p>
            <a:r>
              <a:rPr lang="cs-CZ" dirty="0" smtClean="0"/>
              <a:t>Zvýšení nezabavitelného minima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Lichvářské půjčky</a:t>
            </a:r>
          </a:p>
          <a:p>
            <a:r>
              <a:rPr lang="cs-CZ" dirty="0" smtClean="0"/>
              <a:t>Neplatné rozhodčí doložky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Plánované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567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Zmapovat situaci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Vyvracet klientovi nesprávné informace, sdělovat správné informace</a:t>
            </a:r>
          </a:p>
          <a:p>
            <a:pPr marL="109728" indent="0">
              <a:buNone/>
            </a:pPr>
            <a:endParaRPr lang="cs-CZ" dirty="0"/>
          </a:p>
          <a:p>
            <a:r>
              <a:rPr lang="cs-CZ" dirty="0" smtClean="0"/>
              <a:t>Odkázat na dluhové poradce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Vaše role?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150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151620" y="1196752"/>
            <a:ext cx="7128792" cy="1143000"/>
          </a:xfrm>
        </p:spPr>
        <p:txBody>
          <a:bodyPr/>
          <a:lstStyle/>
          <a:p>
            <a:r>
              <a:rPr lang="cs-CZ" dirty="0" smtClean="0"/>
              <a:t>Máte nějaké dotazy?</a:t>
            </a:r>
            <a:endParaRPr lang="cs-CZ" dirty="0"/>
          </a:p>
        </p:txBody>
      </p:sp>
      <p:pic>
        <p:nvPicPr>
          <p:cNvPr id="1026" name="Picture 2" descr="C:\Users\oberreiterova\Desktop\otazk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212976"/>
            <a:ext cx="2866256" cy="248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802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Mgr. Markéta Oberreiterová</a:t>
            </a:r>
          </a:p>
          <a:p>
            <a:pPr marL="109728" indent="0">
              <a:buNone/>
            </a:pPr>
            <a:r>
              <a:rPr lang="cs-CZ" sz="2000" dirty="0"/>
              <a:t>d</a:t>
            </a:r>
            <a:r>
              <a:rPr lang="cs-CZ" sz="2000" dirty="0" smtClean="0"/>
              <a:t>luhová poradkyně, Sociální agentura</a:t>
            </a:r>
          </a:p>
          <a:p>
            <a:pPr marL="109728" indent="0">
              <a:buNone/>
            </a:pPr>
            <a:endParaRPr lang="cs-CZ" dirty="0"/>
          </a:p>
          <a:p>
            <a:pPr marL="109728" indent="0">
              <a:buNone/>
            </a:pPr>
            <a:r>
              <a:rPr lang="cs-CZ" sz="2000" dirty="0" smtClean="0"/>
              <a:t>Tel: 608 845 404</a:t>
            </a:r>
          </a:p>
          <a:p>
            <a:pPr marL="109728" indent="0">
              <a:buNone/>
            </a:pPr>
            <a:r>
              <a:rPr lang="cs-CZ" sz="2000" dirty="0" smtClean="0"/>
              <a:t>Email: oberreiterova@socialniagentura.cz</a:t>
            </a:r>
          </a:p>
          <a:p>
            <a:pPr marL="109728" indent="0">
              <a:buNone/>
            </a:pPr>
            <a:endParaRPr lang="cs-CZ" sz="2000" dirty="0" smtClean="0"/>
          </a:p>
          <a:p>
            <a:pPr marL="109728" indent="0">
              <a:buNone/>
            </a:pPr>
            <a:endParaRPr lang="cs-CZ" sz="2000" dirty="0"/>
          </a:p>
          <a:p>
            <a:pPr marL="109728" indent="0">
              <a:buNone/>
            </a:pPr>
            <a:endParaRPr lang="cs-CZ" sz="2000" dirty="0"/>
          </a:p>
          <a:p>
            <a:pPr marL="109728" indent="0">
              <a:buNone/>
            </a:pPr>
            <a:r>
              <a:rPr lang="cs-CZ" sz="2000" dirty="0" smtClean="0"/>
              <a:t>www.socialnigentura.cz</a:t>
            </a:r>
          </a:p>
          <a:p>
            <a:pPr marL="109728" indent="0">
              <a:buNone/>
            </a:pPr>
            <a:r>
              <a:rPr lang="cs-CZ" sz="2000" dirty="0" smtClean="0"/>
              <a:t>Info@socialniagentura.cz</a:t>
            </a:r>
          </a:p>
          <a:p>
            <a:pPr marL="109728" indent="0"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20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Zmapování situace</a:t>
            </a:r>
          </a:p>
          <a:p>
            <a:pPr lvl="1"/>
            <a:r>
              <a:rPr lang="cs-CZ" dirty="0" smtClean="0"/>
              <a:t>Půjčky, exekuce, splatnosti</a:t>
            </a:r>
          </a:p>
          <a:p>
            <a:pPr lvl="1"/>
            <a:r>
              <a:rPr lang="cs-CZ" dirty="0" smtClean="0"/>
              <a:t>Rodinný rozpočet</a:t>
            </a:r>
          </a:p>
          <a:p>
            <a:pPr lvl="1"/>
            <a:endParaRPr lang="cs-CZ" dirty="0"/>
          </a:p>
          <a:p>
            <a:r>
              <a:rPr lang="cs-CZ" dirty="0" smtClean="0"/>
              <a:t>Návrh řešení</a:t>
            </a:r>
          </a:p>
          <a:p>
            <a:pPr lvl="1"/>
            <a:r>
              <a:rPr lang="cs-CZ" dirty="0" smtClean="0"/>
              <a:t>Půjčky – splátkové kalendáře, konsolidace</a:t>
            </a:r>
          </a:p>
          <a:p>
            <a:pPr lvl="1"/>
            <a:r>
              <a:rPr lang="cs-CZ" dirty="0" smtClean="0"/>
              <a:t>Exekuce – splátkové kalendáře, sloučení, zastavení</a:t>
            </a:r>
          </a:p>
          <a:p>
            <a:pPr lvl="1"/>
            <a:r>
              <a:rPr lang="cs-CZ" dirty="0" smtClean="0"/>
              <a:t>Insolvence – sepsání návrhu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Dluhové poradenství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64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Kdo může podat?</a:t>
            </a:r>
          </a:p>
          <a:p>
            <a:pPr lvl="1"/>
            <a:r>
              <a:rPr lang="cs-CZ" dirty="0" smtClean="0"/>
              <a:t>Akreditovaná osoba - zdarma</a:t>
            </a:r>
          </a:p>
          <a:p>
            <a:pPr lvl="1"/>
            <a:r>
              <a:rPr lang="cs-CZ" dirty="0" smtClean="0"/>
              <a:t>Advokát, notář, soudní exekutor, insolvenční správce – max. 4000 Kč / 6000 Kč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Seznam akreditovaných osob: </a:t>
            </a:r>
            <a:r>
              <a:rPr lang="cs-CZ" dirty="0">
                <a:hlinkClick r:id="rId2"/>
              </a:rPr>
              <a:t>https://sako.justice.cz/</a:t>
            </a:r>
            <a:endParaRPr lang="cs-CZ" dirty="0" smtClean="0"/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Insolvence (oddlužení, osobní bankrot)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882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Dlužník je v úpadku nebo hrozícím úpadku</a:t>
            </a:r>
          </a:p>
          <a:p>
            <a:pPr lvl="1"/>
            <a:r>
              <a:rPr lang="cs-CZ" dirty="0" smtClean="0"/>
              <a:t>Nezvládá splácet své půjčky </a:t>
            </a:r>
          </a:p>
          <a:p>
            <a:pPr lvl="1"/>
            <a:r>
              <a:rPr lang="cs-CZ" dirty="0" smtClean="0"/>
              <a:t>Exekuce</a:t>
            </a:r>
          </a:p>
          <a:p>
            <a:pPr lvl="1"/>
            <a:endParaRPr lang="cs-CZ" dirty="0"/>
          </a:p>
          <a:p>
            <a:r>
              <a:rPr lang="cs-CZ" dirty="0" smtClean="0"/>
              <a:t>Má příjem na minimální splátku v oddlužení</a:t>
            </a:r>
          </a:p>
          <a:p>
            <a:pPr lvl="1"/>
            <a:r>
              <a:rPr lang="cs-CZ" dirty="0" smtClean="0"/>
              <a:t>Odměna insolvenčního správce</a:t>
            </a:r>
          </a:p>
          <a:p>
            <a:pPr lvl="1"/>
            <a:r>
              <a:rPr lang="cs-CZ" dirty="0" smtClean="0"/>
              <a:t>Věřitel</a:t>
            </a:r>
          </a:p>
          <a:p>
            <a:pPr lvl="1"/>
            <a:r>
              <a:rPr lang="cs-CZ" dirty="0" smtClean="0"/>
              <a:t>Běžné výživné</a:t>
            </a:r>
          </a:p>
          <a:p>
            <a:pPr lvl="1"/>
            <a:r>
              <a:rPr lang="cs-CZ" dirty="0" smtClean="0"/>
              <a:t>Dlužné výživné</a:t>
            </a:r>
          </a:p>
          <a:p>
            <a:pPr marL="393192" lvl="1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uvažovat o insolvenci?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9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Zastavení růstu úroků a dalších poplatků</a:t>
            </a:r>
          </a:p>
          <a:p>
            <a:endParaRPr lang="cs-CZ" dirty="0"/>
          </a:p>
          <a:p>
            <a:r>
              <a:rPr lang="cs-CZ" dirty="0" smtClean="0"/>
              <a:t>Komunikace pouze s jedním insolvenčním správcem X několik exekutorů, věřitelů</a:t>
            </a:r>
          </a:p>
          <a:p>
            <a:endParaRPr lang="cs-CZ" dirty="0"/>
          </a:p>
          <a:p>
            <a:r>
              <a:rPr lang="cs-CZ" dirty="0" smtClean="0"/>
              <a:t>Šance na odpuštění části pohledávek, tj. možnost pro klienta začít „znovu“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Insolvence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98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Zmapovat si dostupné služby v lokalitě!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Neziskové organizace </a:t>
            </a:r>
          </a:p>
          <a:p>
            <a:pPr lvl="1"/>
            <a:r>
              <a:rPr lang="cs-CZ" dirty="0" smtClean="0"/>
              <a:t>poskytují oddlužení zdarma </a:t>
            </a:r>
          </a:p>
          <a:p>
            <a:pPr lvl="1"/>
            <a:r>
              <a:rPr lang="cs-CZ" dirty="0" smtClean="0"/>
              <a:t>další poradenství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klienta odkázat?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04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Dluhové poradenství</a:t>
            </a:r>
          </a:p>
          <a:p>
            <a:endParaRPr lang="cs-CZ" dirty="0" smtClean="0"/>
          </a:p>
          <a:p>
            <a:r>
              <a:rPr lang="cs-CZ" dirty="0" smtClean="0"/>
              <a:t>Finanční gramotnost</a:t>
            </a:r>
          </a:p>
          <a:p>
            <a:endParaRPr lang="cs-CZ" dirty="0" smtClean="0"/>
          </a:p>
          <a:p>
            <a:r>
              <a:rPr lang="cs-CZ" dirty="0" smtClean="0"/>
              <a:t>Sociálně-právní minimum</a:t>
            </a:r>
          </a:p>
          <a:p>
            <a:endParaRPr lang="cs-CZ" dirty="0" smtClean="0"/>
          </a:p>
          <a:p>
            <a:r>
              <a:rPr lang="cs-CZ" dirty="0" smtClean="0"/>
              <a:t>Psychologické poradenství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Právní poradenství</a:t>
            </a:r>
          </a:p>
          <a:p>
            <a:endParaRPr lang="cs-CZ" dirty="0"/>
          </a:p>
          <a:p>
            <a:pPr marL="109728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500" dirty="0" smtClean="0"/>
              <a:t>Sociální agentura -Projekt NAHORU</a:t>
            </a:r>
            <a:endParaRPr lang="cs-CZ" sz="3500" dirty="0"/>
          </a:p>
        </p:txBody>
      </p:sp>
    </p:spTree>
    <p:extLst>
      <p:ext uri="{BB962C8B-B14F-4D97-AF65-F5344CB8AC3E}">
        <p14:creationId xmlns:p14="http://schemas.microsoft.com/office/powerpoint/2010/main" val="374191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Úpadek (2 a více věřitelů, 30 dní po splatnosti)</a:t>
            </a:r>
          </a:p>
          <a:p>
            <a:r>
              <a:rPr lang="cs-CZ" dirty="0" smtClean="0"/>
              <a:t>Příjem na minimální splátku</a:t>
            </a:r>
          </a:p>
          <a:p>
            <a:pPr marL="109728" indent="0">
              <a:buNone/>
            </a:pPr>
            <a:endParaRPr lang="cs-CZ" dirty="0" smtClean="0"/>
          </a:p>
          <a:p>
            <a:r>
              <a:rPr lang="cs-CZ" dirty="0" smtClean="0"/>
              <a:t>5 let (30 % nebo maximální úsilí)</a:t>
            </a:r>
          </a:p>
          <a:p>
            <a:r>
              <a:rPr lang="cs-CZ" dirty="0" smtClean="0"/>
              <a:t>3 roky (60 % nebo starobní, invalidní důchod – 2. a 3. stupeň)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Podmínky insolvence </a:t>
            </a:r>
            <a:br>
              <a:rPr lang="cs-CZ" dirty="0" smtClean="0"/>
            </a:br>
            <a:r>
              <a:rPr lang="cs-CZ" sz="2200" dirty="0" smtClean="0"/>
              <a:t>(po novele 1. 6. 2019)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07138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Zpeněžení majetkové podstaty</a:t>
            </a:r>
          </a:p>
          <a:p>
            <a:endParaRPr lang="cs-CZ" dirty="0"/>
          </a:p>
          <a:p>
            <a:r>
              <a:rPr lang="cs-CZ" dirty="0" smtClean="0"/>
              <a:t>Splátkový kalendář se zpeněžením majetkové podstaty</a:t>
            </a:r>
          </a:p>
          <a:p>
            <a:endParaRPr lang="cs-CZ" dirty="0"/>
          </a:p>
          <a:p>
            <a:endParaRPr lang="cs-CZ" dirty="0" smtClean="0"/>
          </a:p>
          <a:p>
            <a:pPr marL="109728" indent="0">
              <a:buNone/>
            </a:pPr>
            <a:r>
              <a:rPr lang="cs-CZ" dirty="0" smtClean="0"/>
              <a:t>POZOR velká změna po novele!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 </a:t>
            </a:r>
            <a:br>
              <a:rPr lang="cs-CZ" dirty="0" smtClean="0"/>
            </a:br>
            <a:r>
              <a:rPr lang="cs-CZ" sz="2200" dirty="0"/>
              <a:t>(po novele 1. 6. 2019)</a:t>
            </a:r>
          </a:p>
        </p:txBody>
      </p:sp>
    </p:spTree>
    <p:extLst>
      <p:ext uri="{BB962C8B-B14F-4D97-AF65-F5344CB8AC3E}">
        <p14:creationId xmlns:p14="http://schemas.microsoft.com/office/powerpoint/2010/main" val="2856081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</TotalTime>
  <Words>342</Words>
  <Application>Microsoft Office PowerPoint</Application>
  <PresentationFormat>Předvádění na obrazovce (4:3)</PresentationFormat>
  <Paragraphs>101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Shluk</vt:lpstr>
      <vt:lpstr>Dluhové poradenství v Sociální agentuře o.p.s.</vt:lpstr>
      <vt:lpstr>Dluhové poradenství</vt:lpstr>
      <vt:lpstr>Insolvence (oddlužení, osobní bankrot)</vt:lpstr>
      <vt:lpstr>Kdy uvažovat o insolvenci?</vt:lpstr>
      <vt:lpstr>Insolvence</vt:lpstr>
      <vt:lpstr>Kam klienta odkázat?</vt:lpstr>
      <vt:lpstr>Sociální agentura -Projekt NAHORU</vt:lpstr>
      <vt:lpstr>Podmínky insolvence  (po novele 1. 6. 2019)</vt:lpstr>
      <vt:lpstr>Způsob  (po novele 1. 6. 2019)</vt:lpstr>
      <vt:lpstr>Průběh (po novele 1. 6. 2019)</vt:lpstr>
      <vt:lpstr>Plánované změny</vt:lpstr>
      <vt:lpstr>Vaše role?</vt:lpstr>
      <vt:lpstr>Máte nějaké dotazy?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Dluhové poradenství v Sociální agentuře o.p.s.</dc:title>
  <dc:creator>Markéta Oberreiterová</dc:creator>
  <cp:lastModifiedBy>Černá Jana Bc. (MPSV)</cp:lastModifiedBy>
  <cp:revision>8</cp:revision>
  <dcterms:created xsi:type="dcterms:W3CDTF">2019-08-30T07:19:07Z</dcterms:created>
  <dcterms:modified xsi:type="dcterms:W3CDTF">2019-09-24T06:47:47Z</dcterms:modified>
</cp:coreProperties>
</file>