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58" r:id="rId6"/>
    <p:sldId id="260" r:id="rId7"/>
    <p:sldId id="259" r:id="rId8"/>
    <p:sldId id="265" r:id="rId9"/>
    <p:sldId id="266" r:id="rId10"/>
    <p:sldId id="270" r:id="rId11"/>
    <p:sldId id="271" r:id="rId12"/>
    <p:sldId id="268" r:id="rId13"/>
    <p:sldId id="267" r:id="rId14"/>
    <p:sldId id="264" r:id="rId15"/>
    <p:sldId id="269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02" y="-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B6D21B-DCCE-4782-98DC-E5E93CA83BFA}" type="doc">
      <dgm:prSet loTypeId="urn:microsoft.com/office/officeart/2005/8/layout/hierarchy1" loCatId="hierarchy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D71730EA-57C3-4F1B-8591-2529B8385072}">
      <dgm:prSet phldrT="[Text]" custT="1"/>
      <dgm:spPr/>
      <dgm:t>
        <a:bodyPr/>
        <a:lstStyle/>
        <a:p>
          <a:r>
            <a:rPr lang="cs-CZ" sz="2000" b="1" cap="small" baseline="0" dirty="0" smtClean="0"/>
            <a:t>Bariéry v oblasti zadlužení</a:t>
          </a:r>
          <a:endParaRPr lang="cs-CZ" sz="2000" b="1" cap="small" baseline="0" dirty="0"/>
        </a:p>
      </dgm:t>
    </dgm:pt>
    <dgm:pt modelId="{9E836309-9CC5-4FB1-B82B-F6FAE868E54E}" type="parTrans" cxnId="{859DFF97-CC01-43BF-81E6-21BAE176D1CB}">
      <dgm:prSet/>
      <dgm:spPr/>
      <dgm:t>
        <a:bodyPr/>
        <a:lstStyle/>
        <a:p>
          <a:endParaRPr lang="cs-CZ"/>
        </a:p>
      </dgm:t>
    </dgm:pt>
    <dgm:pt modelId="{8C1D4B59-C2C1-46D6-AED1-98671BA983AB}" type="sibTrans" cxnId="{859DFF97-CC01-43BF-81E6-21BAE176D1CB}">
      <dgm:prSet/>
      <dgm:spPr/>
      <dgm:t>
        <a:bodyPr/>
        <a:lstStyle/>
        <a:p>
          <a:endParaRPr lang="cs-CZ"/>
        </a:p>
      </dgm:t>
    </dgm:pt>
    <dgm:pt modelId="{38CD0604-A836-43DE-B9E3-B736D4727DC2}">
      <dgm:prSet phldrT="[Text]" custT="1"/>
      <dgm:spPr/>
      <dgm:t>
        <a:bodyPr/>
        <a:lstStyle/>
        <a:p>
          <a:r>
            <a:rPr lang="cs-CZ" sz="1400" u="sng" dirty="0" smtClean="0"/>
            <a:t>Makroúroveň</a:t>
          </a:r>
        </a:p>
        <a:p>
          <a:r>
            <a:rPr lang="cs-CZ" sz="1400" dirty="0" smtClean="0"/>
            <a:t>(</a:t>
          </a:r>
          <a:r>
            <a:rPr lang="cs-CZ" sz="1400" dirty="0" smtClean="0"/>
            <a:t>celostátní/nadregionální)</a:t>
          </a:r>
          <a:endParaRPr lang="cs-CZ" sz="1400" dirty="0"/>
        </a:p>
      </dgm:t>
    </dgm:pt>
    <dgm:pt modelId="{CFB8E066-DAB8-4455-A070-CECF371BD924}" type="parTrans" cxnId="{21494092-6A9E-4F2D-A631-D94FD04A7752}">
      <dgm:prSet/>
      <dgm:spPr/>
      <dgm:t>
        <a:bodyPr/>
        <a:lstStyle/>
        <a:p>
          <a:endParaRPr lang="cs-CZ" dirty="0"/>
        </a:p>
      </dgm:t>
    </dgm:pt>
    <dgm:pt modelId="{B259607E-1CF6-4501-8237-13D0DDA5D22D}" type="sibTrans" cxnId="{21494092-6A9E-4F2D-A631-D94FD04A7752}">
      <dgm:prSet/>
      <dgm:spPr/>
      <dgm:t>
        <a:bodyPr/>
        <a:lstStyle/>
        <a:p>
          <a:endParaRPr lang="cs-CZ"/>
        </a:p>
      </dgm:t>
    </dgm:pt>
    <dgm:pt modelId="{BDA1D374-A61D-4F88-AE93-42AF73B6EB6C}">
      <dgm:prSet phldrT="[Text]"/>
      <dgm:spPr/>
      <dgm:t>
        <a:bodyPr/>
        <a:lstStyle/>
        <a:p>
          <a:r>
            <a:rPr lang="cs-CZ" dirty="0" smtClean="0"/>
            <a:t>legislativa</a:t>
          </a:r>
        </a:p>
        <a:p>
          <a:r>
            <a:rPr lang="cs-CZ" dirty="0" smtClean="0"/>
            <a:t>- ochrana NČ na bankovním účtu</a:t>
          </a:r>
          <a:endParaRPr lang="cs-CZ" dirty="0"/>
        </a:p>
      </dgm:t>
    </dgm:pt>
    <dgm:pt modelId="{7D914A5B-727A-4AD3-B1E2-3A4746DAFBCC}" type="parTrans" cxnId="{922037E4-E6E9-4DD6-A30A-E71ED23DF791}">
      <dgm:prSet/>
      <dgm:spPr/>
      <dgm:t>
        <a:bodyPr/>
        <a:lstStyle/>
        <a:p>
          <a:endParaRPr lang="cs-CZ" dirty="0"/>
        </a:p>
      </dgm:t>
    </dgm:pt>
    <dgm:pt modelId="{55DB1D8B-BC85-4400-B74C-9236A3499758}" type="sibTrans" cxnId="{922037E4-E6E9-4DD6-A30A-E71ED23DF791}">
      <dgm:prSet/>
      <dgm:spPr/>
      <dgm:t>
        <a:bodyPr/>
        <a:lstStyle/>
        <a:p>
          <a:endParaRPr lang="cs-CZ"/>
        </a:p>
      </dgm:t>
    </dgm:pt>
    <dgm:pt modelId="{62030625-D42B-4BD3-A4AF-D433AC326670}">
      <dgm:prSet phldrT="[Text]"/>
      <dgm:spPr/>
      <dgm:t>
        <a:bodyPr/>
        <a:lstStyle/>
        <a:p>
          <a:r>
            <a:rPr lang="cs-CZ" dirty="0" smtClean="0"/>
            <a:t>zaměstnavatelé</a:t>
          </a:r>
        </a:p>
        <a:p>
          <a:r>
            <a:rPr lang="cs-CZ" dirty="0" smtClean="0"/>
            <a:t>- minimum umožňuje výplatu v hotovosti – upřednostňuje se účet</a:t>
          </a:r>
          <a:endParaRPr lang="cs-CZ" dirty="0"/>
        </a:p>
      </dgm:t>
    </dgm:pt>
    <dgm:pt modelId="{E3525930-19C1-4C35-98E3-C321E598E9FC}" type="parTrans" cxnId="{ECC4797D-5A28-41FC-8CFB-5237A2A9430F}">
      <dgm:prSet/>
      <dgm:spPr/>
      <dgm:t>
        <a:bodyPr/>
        <a:lstStyle/>
        <a:p>
          <a:endParaRPr lang="cs-CZ" dirty="0"/>
        </a:p>
      </dgm:t>
    </dgm:pt>
    <dgm:pt modelId="{EB7CC6DF-439B-409C-8376-60077B6B5611}" type="sibTrans" cxnId="{ECC4797D-5A28-41FC-8CFB-5237A2A9430F}">
      <dgm:prSet/>
      <dgm:spPr/>
      <dgm:t>
        <a:bodyPr/>
        <a:lstStyle/>
        <a:p>
          <a:endParaRPr lang="cs-CZ"/>
        </a:p>
      </dgm:t>
    </dgm:pt>
    <dgm:pt modelId="{3C9CBE56-319A-4FB8-B761-0FD923C3C318}">
      <dgm:prSet phldrT="[Text]" custT="1"/>
      <dgm:spPr/>
      <dgm:t>
        <a:bodyPr/>
        <a:lstStyle/>
        <a:p>
          <a:r>
            <a:rPr lang="cs-CZ" sz="1400" u="sng" dirty="0" smtClean="0"/>
            <a:t>Mezzoúroveň</a:t>
          </a:r>
        </a:p>
        <a:p>
          <a:r>
            <a:rPr lang="cs-CZ" sz="1400" dirty="0" smtClean="0"/>
            <a:t>(komunální)</a:t>
          </a:r>
          <a:endParaRPr lang="cs-CZ" sz="1400" dirty="0"/>
        </a:p>
      </dgm:t>
    </dgm:pt>
    <dgm:pt modelId="{94ECB4CE-944D-4B19-91F9-BEE9D19A4568}" type="parTrans" cxnId="{086B0578-B649-4BB6-812E-28C10EBC9F9B}">
      <dgm:prSet/>
      <dgm:spPr/>
      <dgm:t>
        <a:bodyPr/>
        <a:lstStyle/>
        <a:p>
          <a:endParaRPr lang="cs-CZ" dirty="0"/>
        </a:p>
      </dgm:t>
    </dgm:pt>
    <dgm:pt modelId="{94B700FA-D760-41DB-AA8E-F1B13E0E6D59}" type="sibTrans" cxnId="{086B0578-B649-4BB6-812E-28C10EBC9F9B}">
      <dgm:prSet/>
      <dgm:spPr/>
      <dgm:t>
        <a:bodyPr/>
        <a:lstStyle/>
        <a:p>
          <a:endParaRPr lang="cs-CZ"/>
        </a:p>
      </dgm:t>
    </dgm:pt>
    <dgm:pt modelId="{2BA7A7BB-8A4A-44DE-B8E5-2C42DA880104}">
      <dgm:prSet phldrT="[Text]"/>
      <dgm:spPr/>
      <dgm:t>
        <a:bodyPr/>
        <a:lstStyle/>
        <a:p>
          <a:r>
            <a:rPr lang="cs-CZ" dirty="0" smtClean="0"/>
            <a:t>lokální způsoby řešení soc. vyloučení se diametrálně liší (viz kupř. </a:t>
          </a:r>
          <a:r>
            <a:rPr lang="cs-CZ" dirty="0" err="1" smtClean="0"/>
            <a:t>housing</a:t>
          </a:r>
          <a:r>
            <a:rPr lang="cs-CZ" dirty="0" smtClean="0"/>
            <a:t> </a:t>
          </a:r>
          <a:r>
            <a:rPr lang="cs-CZ" dirty="0" err="1" smtClean="0"/>
            <a:t>first</a:t>
          </a:r>
          <a:r>
            <a:rPr lang="cs-CZ" dirty="0" smtClean="0"/>
            <a:t> x </a:t>
          </a:r>
          <a:r>
            <a:rPr lang="cs-CZ" dirty="0" err="1" smtClean="0"/>
            <a:t>housing</a:t>
          </a:r>
          <a:r>
            <a:rPr lang="cs-CZ" dirty="0" smtClean="0"/>
            <a:t> </a:t>
          </a:r>
          <a:r>
            <a:rPr lang="cs-CZ" dirty="0" err="1" smtClean="0"/>
            <a:t>ready</a:t>
          </a:r>
          <a:r>
            <a:rPr lang="cs-CZ" dirty="0" smtClean="0"/>
            <a:t>)</a:t>
          </a:r>
          <a:endParaRPr lang="cs-CZ" dirty="0"/>
        </a:p>
      </dgm:t>
    </dgm:pt>
    <dgm:pt modelId="{A327A618-A7D0-42FD-AEB1-71A1A1454CE2}" type="parTrans" cxnId="{090027F6-4C04-4CF9-A760-5BEDDA4956D3}">
      <dgm:prSet/>
      <dgm:spPr/>
      <dgm:t>
        <a:bodyPr/>
        <a:lstStyle/>
        <a:p>
          <a:endParaRPr lang="cs-CZ" dirty="0"/>
        </a:p>
      </dgm:t>
    </dgm:pt>
    <dgm:pt modelId="{CE41B35C-80EF-4BF4-A804-4DB152BF2F88}" type="sibTrans" cxnId="{090027F6-4C04-4CF9-A760-5BEDDA4956D3}">
      <dgm:prSet/>
      <dgm:spPr/>
      <dgm:t>
        <a:bodyPr/>
        <a:lstStyle/>
        <a:p>
          <a:endParaRPr lang="cs-CZ"/>
        </a:p>
      </dgm:t>
    </dgm:pt>
    <dgm:pt modelId="{B3178CE8-844C-4A2D-8639-306DA86219CF}">
      <dgm:prSet custT="1"/>
      <dgm:spPr/>
      <dgm:t>
        <a:bodyPr/>
        <a:lstStyle/>
        <a:p>
          <a:r>
            <a:rPr lang="cs-CZ" sz="1400" u="sng" dirty="0" smtClean="0"/>
            <a:t>Mikroúroveň</a:t>
          </a:r>
          <a:r>
            <a:rPr lang="cs-CZ" sz="1400" dirty="0" smtClean="0"/>
            <a:t> (jednotlivec)</a:t>
          </a:r>
          <a:endParaRPr lang="cs-CZ" sz="1400" dirty="0"/>
        </a:p>
      </dgm:t>
    </dgm:pt>
    <dgm:pt modelId="{6782D01F-A883-4D09-A0C1-52802FEB3458}" type="parTrans" cxnId="{3E015BDC-5026-424D-AD96-D5EF6FF3D9FA}">
      <dgm:prSet/>
      <dgm:spPr/>
      <dgm:t>
        <a:bodyPr/>
        <a:lstStyle/>
        <a:p>
          <a:endParaRPr lang="cs-CZ" dirty="0"/>
        </a:p>
      </dgm:t>
    </dgm:pt>
    <dgm:pt modelId="{83139610-881A-4645-8337-47A7DB7AF155}" type="sibTrans" cxnId="{3E015BDC-5026-424D-AD96-D5EF6FF3D9FA}">
      <dgm:prSet/>
      <dgm:spPr/>
      <dgm:t>
        <a:bodyPr/>
        <a:lstStyle/>
        <a:p>
          <a:endParaRPr lang="cs-CZ"/>
        </a:p>
      </dgm:t>
    </dgm:pt>
    <dgm:pt modelId="{328506DC-E435-44E7-B826-863EB62BBB0B}">
      <dgm:prSet custT="1"/>
      <dgm:spPr/>
      <dgm:t>
        <a:bodyPr/>
        <a:lstStyle/>
        <a:p>
          <a:r>
            <a:rPr lang="cs-CZ" sz="1400" dirty="0" smtClean="0"/>
            <a:t>život v předlužení žene klienty do náruče šedé ekonomiky a využívání pololegálních alternativ (výplata zasílaná na účet třetí osoby či nezletilého)</a:t>
          </a:r>
          <a:endParaRPr lang="cs-CZ" sz="1400" dirty="0"/>
        </a:p>
      </dgm:t>
    </dgm:pt>
    <dgm:pt modelId="{F30CC6F1-4538-4EDC-86C8-C79BB7A9F172}" type="parTrans" cxnId="{A1F2F9BE-5E10-4037-AAE6-B7ECCB5BCA39}">
      <dgm:prSet/>
      <dgm:spPr/>
      <dgm:t>
        <a:bodyPr/>
        <a:lstStyle/>
        <a:p>
          <a:endParaRPr lang="cs-CZ"/>
        </a:p>
      </dgm:t>
    </dgm:pt>
    <dgm:pt modelId="{93D8B8B9-F87D-44A2-A29C-9522AC96FD4B}" type="sibTrans" cxnId="{A1F2F9BE-5E10-4037-AAE6-B7ECCB5BCA39}">
      <dgm:prSet/>
      <dgm:spPr/>
      <dgm:t>
        <a:bodyPr/>
        <a:lstStyle/>
        <a:p>
          <a:endParaRPr lang="cs-CZ"/>
        </a:p>
      </dgm:t>
    </dgm:pt>
    <dgm:pt modelId="{A6CB14C3-BED9-45E0-BAF8-02606F6DC618}">
      <dgm:prSet/>
      <dgm:spPr/>
      <dgm:t>
        <a:bodyPr/>
        <a:lstStyle/>
        <a:p>
          <a:r>
            <a:rPr lang="cs-CZ" dirty="0" smtClean="0"/>
            <a:t>některé mzdové účetní se neorientují dostatečně v oblasti výpočtu nezabavitelné částky/možnostech exekutorských úřadů (zejm. možnost využít více způsobů exekuce najednou)</a:t>
          </a:r>
          <a:endParaRPr lang="cs-CZ" dirty="0"/>
        </a:p>
      </dgm:t>
    </dgm:pt>
    <dgm:pt modelId="{39B221A9-9F17-4410-A7FB-BF5A231B0B13}" type="parTrans" cxnId="{E687A644-12B4-4CCF-8841-1843BEDF2888}">
      <dgm:prSet/>
      <dgm:spPr/>
      <dgm:t>
        <a:bodyPr/>
        <a:lstStyle/>
        <a:p>
          <a:endParaRPr lang="cs-CZ"/>
        </a:p>
      </dgm:t>
    </dgm:pt>
    <dgm:pt modelId="{691ADC70-D988-4284-B44E-FC8AE4052C2F}" type="sibTrans" cxnId="{E687A644-12B4-4CCF-8841-1843BEDF2888}">
      <dgm:prSet/>
      <dgm:spPr/>
      <dgm:t>
        <a:bodyPr/>
        <a:lstStyle/>
        <a:p>
          <a:endParaRPr lang="cs-CZ"/>
        </a:p>
      </dgm:t>
    </dgm:pt>
    <dgm:pt modelId="{E7EA8329-1C9B-4F7A-8AC9-69552D44A085}" type="pres">
      <dgm:prSet presAssocID="{2DB6D21B-DCCE-4782-98DC-E5E93CA83BF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6AC5AA9-80D8-45D9-85BC-3DDAA6709DEF}" type="pres">
      <dgm:prSet presAssocID="{D71730EA-57C3-4F1B-8591-2529B8385072}" presName="hierRoot1" presStyleCnt="0"/>
      <dgm:spPr/>
      <dgm:t>
        <a:bodyPr/>
        <a:lstStyle/>
        <a:p>
          <a:endParaRPr lang="cs-CZ"/>
        </a:p>
      </dgm:t>
    </dgm:pt>
    <dgm:pt modelId="{D9395002-09F4-4692-A077-A467AD22FCEF}" type="pres">
      <dgm:prSet presAssocID="{D71730EA-57C3-4F1B-8591-2529B8385072}" presName="composite" presStyleCnt="0"/>
      <dgm:spPr/>
      <dgm:t>
        <a:bodyPr/>
        <a:lstStyle/>
        <a:p>
          <a:endParaRPr lang="cs-CZ"/>
        </a:p>
      </dgm:t>
    </dgm:pt>
    <dgm:pt modelId="{A3E72C8C-DBE0-469B-B836-13AAE3B35633}" type="pres">
      <dgm:prSet presAssocID="{D71730EA-57C3-4F1B-8591-2529B8385072}" presName="background" presStyleLbl="node0" presStyleIdx="0" presStyleCnt="1"/>
      <dgm:spPr/>
      <dgm:t>
        <a:bodyPr/>
        <a:lstStyle/>
        <a:p>
          <a:endParaRPr lang="cs-CZ"/>
        </a:p>
      </dgm:t>
    </dgm:pt>
    <dgm:pt modelId="{EF0427C1-658C-4DE2-A3F4-B9D07F0A07C3}" type="pres">
      <dgm:prSet presAssocID="{D71730EA-57C3-4F1B-8591-2529B8385072}" presName="text" presStyleLbl="fgAcc0" presStyleIdx="0" presStyleCnt="1" custScaleX="249161" custLinFactNeighborX="-4590" custLinFactNeighborY="-20845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228A2DB-09AF-4D8D-999A-72B481574325}" type="pres">
      <dgm:prSet presAssocID="{D71730EA-57C3-4F1B-8591-2529B8385072}" presName="hierChild2" presStyleCnt="0"/>
      <dgm:spPr/>
      <dgm:t>
        <a:bodyPr/>
        <a:lstStyle/>
        <a:p>
          <a:endParaRPr lang="cs-CZ"/>
        </a:p>
      </dgm:t>
    </dgm:pt>
    <dgm:pt modelId="{FCC94FD4-FA81-4A2B-AF3B-DDD0BD81DD41}" type="pres">
      <dgm:prSet presAssocID="{CFB8E066-DAB8-4455-A070-CECF371BD924}" presName="Name10" presStyleLbl="parChTrans1D2" presStyleIdx="0" presStyleCnt="3"/>
      <dgm:spPr/>
      <dgm:t>
        <a:bodyPr/>
        <a:lstStyle/>
        <a:p>
          <a:endParaRPr lang="cs-CZ"/>
        </a:p>
      </dgm:t>
    </dgm:pt>
    <dgm:pt modelId="{26A88AE4-59FF-47F1-8CFB-BE0F488BF766}" type="pres">
      <dgm:prSet presAssocID="{38CD0604-A836-43DE-B9E3-B736D4727DC2}" presName="hierRoot2" presStyleCnt="0"/>
      <dgm:spPr/>
      <dgm:t>
        <a:bodyPr/>
        <a:lstStyle/>
        <a:p>
          <a:endParaRPr lang="cs-CZ"/>
        </a:p>
      </dgm:t>
    </dgm:pt>
    <dgm:pt modelId="{F112499D-DA01-485E-87A0-2CB235CB14DF}" type="pres">
      <dgm:prSet presAssocID="{38CD0604-A836-43DE-B9E3-B736D4727DC2}" presName="composite2" presStyleCnt="0"/>
      <dgm:spPr/>
      <dgm:t>
        <a:bodyPr/>
        <a:lstStyle/>
        <a:p>
          <a:endParaRPr lang="cs-CZ"/>
        </a:p>
      </dgm:t>
    </dgm:pt>
    <dgm:pt modelId="{4C1C38AA-E69B-47A5-A4B6-ACAD03128DAE}" type="pres">
      <dgm:prSet presAssocID="{38CD0604-A836-43DE-B9E3-B736D4727DC2}" presName="background2" presStyleLbl="node2" presStyleIdx="0" presStyleCnt="3"/>
      <dgm:spPr/>
      <dgm:t>
        <a:bodyPr/>
        <a:lstStyle/>
        <a:p>
          <a:endParaRPr lang="cs-CZ"/>
        </a:p>
      </dgm:t>
    </dgm:pt>
    <dgm:pt modelId="{1DCDAF31-5670-40A0-923C-733A0B32086A}" type="pres">
      <dgm:prSet presAssocID="{38CD0604-A836-43DE-B9E3-B736D4727DC2}" presName="text2" presStyleLbl="fgAcc2" presStyleIdx="0" presStyleCnt="3" custScaleX="14176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9762219-4E17-4619-9DAB-B65638983411}" type="pres">
      <dgm:prSet presAssocID="{38CD0604-A836-43DE-B9E3-B736D4727DC2}" presName="hierChild3" presStyleCnt="0"/>
      <dgm:spPr/>
      <dgm:t>
        <a:bodyPr/>
        <a:lstStyle/>
        <a:p>
          <a:endParaRPr lang="cs-CZ"/>
        </a:p>
      </dgm:t>
    </dgm:pt>
    <dgm:pt modelId="{58441ADC-D7BA-45E2-8590-647A7073DE61}" type="pres">
      <dgm:prSet presAssocID="{7D914A5B-727A-4AD3-B1E2-3A4746DAFBCC}" presName="Name17" presStyleLbl="parChTrans1D3" presStyleIdx="0" presStyleCnt="4"/>
      <dgm:spPr/>
      <dgm:t>
        <a:bodyPr/>
        <a:lstStyle/>
        <a:p>
          <a:endParaRPr lang="cs-CZ"/>
        </a:p>
      </dgm:t>
    </dgm:pt>
    <dgm:pt modelId="{62FB428B-3FEA-44AF-BBDE-23D1D4282BDC}" type="pres">
      <dgm:prSet presAssocID="{BDA1D374-A61D-4F88-AE93-42AF73B6EB6C}" presName="hierRoot3" presStyleCnt="0"/>
      <dgm:spPr/>
      <dgm:t>
        <a:bodyPr/>
        <a:lstStyle/>
        <a:p>
          <a:endParaRPr lang="cs-CZ"/>
        </a:p>
      </dgm:t>
    </dgm:pt>
    <dgm:pt modelId="{B7ED16D5-2258-41C6-9DA5-1E61C7579671}" type="pres">
      <dgm:prSet presAssocID="{BDA1D374-A61D-4F88-AE93-42AF73B6EB6C}" presName="composite3" presStyleCnt="0"/>
      <dgm:spPr/>
      <dgm:t>
        <a:bodyPr/>
        <a:lstStyle/>
        <a:p>
          <a:endParaRPr lang="cs-CZ"/>
        </a:p>
      </dgm:t>
    </dgm:pt>
    <dgm:pt modelId="{50E64A8B-1E49-4F33-9C32-DFD95735AB67}" type="pres">
      <dgm:prSet presAssocID="{BDA1D374-A61D-4F88-AE93-42AF73B6EB6C}" presName="background3" presStyleLbl="node3" presStyleIdx="0" presStyleCnt="4"/>
      <dgm:spPr/>
      <dgm:t>
        <a:bodyPr/>
        <a:lstStyle/>
        <a:p>
          <a:endParaRPr lang="cs-CZ"/>
        </a:p>
      </dgm:t>
    </dgm:pt>
    <dgm:pt modelId="{F4BF44EE-EC5E-4C62-818C-C5E5506C97C9}" type="pres">
      <dgm:prSet presAssocID="{BDA1D374-A61D-4F88-AE93-42AF73B6EB6C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503897D-760C-4934-BB50-6709867C6B57}" type="pres">
      <dgm:prSet presAssocID="{BDA1D374-A61D-4F88-AE93-42AF73B6EB6C}" presName="hierChild4" presStyleCnt="0"/>
      <dgm:spPr/>
      <dgm:t>
        <a:bodyPr/>
        <a:lstStyle/>
        <a:p>
          <a:endParaRPr lang="cs-CZ"/>
        </a:p>
      </dgm:t>
    </dgm:pt>
    <dgm:pt modelId="{45BA5DBE-9992-433F-BD55-EA045602C767}" type="pres">
      <dgm:prSet presAssocID="{E3525930-19C1-4C35-98E3-C321E598E9FC}" presName="Name17" presStyleLbl="parChTrans1D3" presStyleIdx="1" presStyleCnt="4"/>
      <dgm:spPr/>
      <dgm:t>
        <a:bodyPr/>
        <a:lstStyle/>
        <a:p>
          <a:endParaRPr lang="cs-CZ"/>
        </a:p>
      </dgm:t>
    </dgm:pt>
    <dgm:pt modelId="{F607AB3A-7D4D-4ABD-A19E-487B3A05750F}" type="pres">
      <dgm:prSet presAssocID="{62030625-D42B-4BD3-A4AF-D433AC326670}" presName="hierRoot3" presStyleCnt="0"/>
      <dgm:spPr/>
      <dgm:t>
        <a:bodyPr/>
        <a:lstStyle/>
        <a:p>
          <a:endParaRPr lang="cs-CZ"/>
        </a:p>
      </dgm:t>
    </dgm:pt>
    <dgm:pt modelId="{EC25344F-549C-4A60-B434-AB92D7D546C5}" type="pres">
      <dgm:prSet presAssocID="{62030625-D42B-4BD3-A4AF-D433AC326670}" presName="composite3" presStyleCnt="0"/>
      <dgm:spPr/>
      <dgm:t>
        <a:bodyPr/>
        <a:lstStyle/>
        <a:p>
          <a:endParaRPr lang="cs-CZ"/>
        </a:p>
      </dgm:t>
    </dgm:pt>
    <dgm:pt modelId="{EB71BD39-57FC-4551-8FC1-BAD10E0F5412}" type="pres">
      <dgm:prSet presAssocID="{62030625-D42B-4BD3-A4AF-D433AC326670}" presName="background3" presStyleLbl="node3" presStyleIdx="1" presStyleCnt="4"/>
      <dgm:spPr/>
      <dgm:t>
        <a:bodyPr/>
        <a:lstStyle/>
        <a:p>
          <a:endParaRPr lang="cs-CZ"/>
        </a:p>
      </dgm:t>
    </dgm:pt>
    <dgm:pt modelId="{90020D7F-ECC3-4800-A15F-A54FFC1956A4}" type="pres">
      <dgm:prSet presAssocID="{62030625-D42B-4BD3-A4AF-D433AC326670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4066C08-62C5-49F8-8D55-FDF4DBE34303}" type="pres">
      <dgm:prSet presAssocID="{62030625-D42B-4BD3-A4AF-D433AC326670}" presName="hierChild4" presStyleCnt="0"/>
      <dgm:spPr/>
      <dgm:t>
        <a:bodyPr/>
        <a:lstStyle/>
        <a:p>
          <a:endParaRPr lang="cs-CZ"/>
        </a:p>
      </dgm:t>
    </dgm:pt>
    <dgm:pt modelId="{1F4A0D3B-E99D-42DC-AA2B-57748C0407BB}" type="pres">
      <dgm:prSet presAssocID="{39B221A9-9F17-4410-A7FB-BF5A231B0B13}" presName="Name23" presStyleLbl="parChTrans1D4" presStyleIdx="0" presStyleCnt="1"/>
      <dgm:spPr/>
    </dgm:pt>
    <dgm:pt modelId="{665972BD-6FBB-472E-887E-945B7CE24C0A}" type="pres">
      <dgm:prSet presAssocID="{A6CB14C3-BED9-45E0-BAF8-02606F6DC618}" presName="hierRoot4" presStyleCnt="0"/>
      <dgm:spPr/>
    </dgm:pt>
    <dgm:pt modelId="{BCB99717-5855-4C83-B089-B83E3CC3E7B4}" type="pres">
      <dgm:prSet presAssocID="{A6CB14C3-BED9-45E0-BAF8-02606F6DC618}" presName="composite4" presStyleCnt="0"/>
      <dgm:spPr/>
    </dgm:pt>
    <dgm:pt modelId="{3F948E48-6B03-4A16-97B4-0A07ACE7321E}" type="pres">
      <dgm:prSet presAssocID="{A6CB14C3-BED9-45E0-BAF8-02606F6DC618}" presName="background4" presStyleLbl="node4" presStyleIdx="0" presStyleCnt="1"/>
      <dgm:spPr/>
    </dgm:pt>
    <dgm:pt modelId="{DA655761-3C1C-436E-A4C3-931302201FF6}" type="pres">
      <dgm:prSet presAssocID="{A6CB14C3-BED9-45E0-BAF8-02606F6DC618}" presName="text4" presStyleLbl="fgAcc4" presStyleIdx="0" presStyleCnt="1" custScaleY="148188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4B92C16-0E6B-4C60-B48D-253BBD15215D}" type="pres">
      <dgm:prSet presAssocID="{A6CB14C3-BED9-45E0-BAF8-02606F6DC618}" presName="hierChild5" presStyleCnt="0"/>
      <dgm:spPr/>
    </dgm:pt>
    <dgm:pt modelId="{D69DAE33-41E1-49F7-87C8-002969702C23}" type="pres">
      <dgm:prSet presAssocID="{94ECB4CE-944D-4B19-91F9-BEE9D19A4568}" presName="Name10" presStyleLbl="parChTrans1D2" presStyleIdx="1" presStyleCnt="3"/>
      <dgm:spPr/>
      <dgm:t>
        <a:bodyPr/>
        <a:lstStyle/>
        <a:p>
          <a:endParaRPr lang="cs-CZ"/>
        </a:p>
      </dgm:t>
    </dgm:pt>
    <dgm:pt modelId="{1E041CF4-6FEA-42C1-B17C-ADA704A35DE8}" type="pres">
      <dgm:prSet presAssocID="{3C9CBE56-319A-4FB8-B761-0FD923C3C318}" presName="hierRoot2" presStyleCnt="0"/>
      <dgm:spPr/>
      <dgm:t>
        <a:bodyPr/>
        <a:lstStyle/>
        <a:p>
          <a:endParaRPr lang="cs-CZ"/>
        </a:p>
      </dgm:t>
    </dgm:pt>
    <dgm:pt modelId="{714E766B-35D1-4981-9109-6E1E65458518}" type="pres">
      <dgm:prSet presAssocID="{3C9CBE56-319A-4FB8-B761-0FD923C3C318}" presName="composite2" presStyleCnt="0"/>
      <dgm:spPr/>
      <dgm:t>
        <a:bodyPr/>
        <a:lstStyle/>
        <a:p>
          <a:endParaRPr lang="cs-CZ"/>
        </a:p>
      </dgm:t>
    </dgm:pt>
    <dgm:pt modelId="{A264439A-97D0-4C47-BB5F-63DE1CFA6EF0}" type="pres">
      <dgm:prSet presAssocID="{3C9CBE56-319A-4FB8-B761-0FD923C3C318}" presName="background2" presStyleLbl="node2" presStyleIdx="1" presStyleCnt="3"/>
      <dgm:spPr/>
      <dgm:t>
        <a:bodyPr/>
        <a:lstStyle/>
        <a:p>
          <a:endParaRPr lang="cs-CZ"/>
        </a:p>
      </dgm:t>
    </dgm:pt>
    <dgm:pt modelId="{DE370CFD-B241-467B-A828-99D0AA222051}" type="pres">
      <dgm:prSet presAssocID="{3C9CBE56-319A-4FB8-B761-0FD923C3C318}" presName="text2" presStyleLbl="fgAcc2" presStyleIdx="1" presStyleCnt="3" custLinFactNeighborX="-35437" custLinFactNeighborY="178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24037B9-AA3D-4839-8F52-0394673D277E}" type="pres">
      <dgm:prSet presAssocID="{3C9CBE56-319A-4FB8-B761-0FD923C3C318}" presName="hierChild3" presStyleCnt="0"/>
      <dgm:spPr/>
      <dgm:t>
        <a:bodyPr/>
        <a:lstStyle/>
        <a:p>
          <a:endParaRPr lang="cs-CZ"/>
        </a:p>
      </dgm:t>
    </dgm:pt>
    <dgm:pt modelId="{DEB79F54-2C7C-465C-BEEC-BA1BD418C5A4}" type="pres">
      <dgm:prSet presAssocID="{A327A618-A7D0-42FD-AEB1-71A1A1454CE2}" presName="Name17" presStyleLbl="parChTrans1D3" presStyleIdx="2" presStyleCnt="4"/>
      <dgm:spPr/>
      <dgm:t>
        <a:bodyPr/>
        <a:lstStyle/>
        <a:p>
          <a:endParaRPr lang="cs-CZ"/>
        </a:p>
      </dgm:t>
    </dgm:pt>
    <dgm:pt modelId="{DD1B2001-4D36-4119-97F3-B090CEC343A8}" type="pres">
      <dgm:prSet presAssocID="{2BA7A7BB-8A4A-44DE-B8E5-2C42DA880104}" presName="hierRoot3" presStyleCnt="0"/>
      <dgm:spPr/>
      <dgm:t>
        <a:bodyPr/>
        <a:lstStyle/>
        <a:p>
          <a:endParaRPr lang="cs-CZ"/>
        </a:p>
      </dgm:t>
    </dgm:pt>
    <dgm:pt modelId="{4A36180D-90A6-4DB0-91FA-805B74B4743D}" type="pres">
      <dgm:prSet presAssocID="{2BA7A7BB-8A4A-44DE-B8E5-2C42DA880104}" presName="composite3" presStyleCnt="0"/>
      <dgm:spPr/>
      <dgm:t>
        <a:bodyPr/>
        <a:lstStyle/>
        <a:p>
          <a:endParaRPr lang="cs-CZ"/>
        </a:p>
      </dgm:t>
    </dgm:pt>
    <dgm:pt modelId="{607C1CEE-E24E-4E95-AB95-066CD2DBC0EE}" type="pres">
      <dgm:prSet presAssocID="{2BA7A7BB-8A4A-44DE-B8E5-2C42DA880104}" presName="background3" presStyleLbl="node3" presStyleIdx="2" presStyleCnt="4"/>
      <dgm:spPr/>
      <dgm:t>
        <a:bodyPr/>
        <a:lstStyle/>
        <a:p>
          <a:endParaRPr lang="cs-CZ"/>
        </a:p>
      </dgm:t>
    </dgm:pt>
    <dgm:pt modelId="{7CF3B1FC-F342-48A9-8A3C-9F7CA889B9B2}" type="pres">
      <dgm:prSet presAssocID="{2BA7A7BB-8A4A-44DE-B8E5-2C42DA880104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66687B9-54BD-4DAF-96D2-704D0FE61801}" type="pres">
      <dgm:prSet presAssocID="{2BA7A7BB-8A4A-44DE-B8E5-2C42DA880104}" presName="hierChild4" presStyleCnt="0"/>
      <dgm:spPr/>
      <dgm:t>
        <a:bodyPr/>
        <a:lstStyle/>
        <a:p>
          <a:endParaRPr lang="cs-CZ"/>
        </a:p>
      </dgm:t>
    </dgm:pt>
    <dgm:pt modelId="{DAAE1216-14B8-4BFA-AF8B-96B394E6C0D6}" type="pres">
      <dgm:prSet presAssocID="{6782D01F-A883-4D09-A0C1-52802FEB3458}" presName="Name10" presStyleLbl="parChTrans1D2" presStyleIdx="2" presStyleCnt="3"/>
      <dgm:spPr/>
      <dgm:t>
        <a:bodyPr/>
        <a:lstStyle/>
        <a:p>
          <a:endParaRPr lang="cs-CZ"/>
        </a:p>
      </dgm:t>
    </dgm:pt>
    <dgm:pt modelId="{655C37D7-C1FA-4B96-851E-C773AF3F58C2}" type="pres">
      <dgm:prSet presAssocID="{B3178CE8-844C-4A2D-8639-306DA86219CF}" presName="hierRoot2" presStyleCnt="0"/>
      <dgm:spPr/>
      <dgm:t>
        <a:bodyPr/>
        <a:lstStyle/>
        <a:p>
          <a:endParaRPr lang="cs-CZ"/>
        </a:p>
      </dgm:t>
    </dgm:pt>
    <dgm:pt modelId="{72EAA43A-C5F9-4858-8CFD-8AA9CDEB66C1}" type="pres">
      <dgm:prSet presAssocID="{B3178CE8-844C-4A2D-8639-306DA86219CF}" presName="composite2" presStyleCnt="0"/>
      <dgm:spPr/>
      <dgm:t>
        <a:bodyPr/>
        <a:lstStyle/>
        <a:p>
          <a:endParaRPr lang="cs-CZ"/>
        </a:p>
      </dgm:t>
    </dgm:pt>
    <dgm:pt modelId="{14F558F9-0542-4648-AB55-8FD4ADE83067}" type="pres">
      <dgm:prSet presAssocID="{B3178CE8-844C-4A2D-8639-306DA86219CF}" presName="background2" presStyleLbl="node2" presStyleIdx="2" presStyleCnt="3"/>
      <dgm:spPr/>
      <dgm:t>
        <a:bodyPr/>
        <a:lstStyle/>
        <a:p>
          <a:endParaRPr lang="cs-CZ"/>
        </a:p>
      </dgm:t>
    </dgm:pt>
    <dgm:pt modelId="{D76BCA71-3202-4408-B764-F1706D523CFB}" type="pres">
      <dgm:prSet presAssocID="{B3178CE8-844C-4A2D-8639-306DA86219CF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949D8FC-0998-4E3B-ABA3-3461A8604518}" type="pres">
      <dgm:prSet presAssocID="{B3178CE8-844C-4A2D-8639-306DA86219CF}" presName="hierChild3" presStyleCnt="0"/>
      <dgm:spPr/>
      <dgm:t>
        <a:bodyPr/>
        <a:lstStyle/>
        <a:p>
          <a:endParaRPr lang="cs-CZ"/>
        </a:p>
      </dgm:t>
    </dgm:pt>
    <dgm:pt modelId="{051E707E-A8D9-4D29-A930-918FD08E7DC2}" type="pres">
      <dgm:prSet presAssocID="{F30CC6F1-4538-4EDC-86C8-C79BB7A9F172}" presName="Name17" presStyleLbl="parChTrans1D3" presStyleIdx="3" presStyleCnt="4"/>
      <dgm:spPr/>
    </dgm:pt>
    <dgm:pt modelId="{A3ED111D-0410-4749-9394-81B551C15509}" type="pres">
      <dgm:prSet presAssocID="{328506DC-E435-44E7-B826-863EB62BBB0B}" presName="hierRoot3" presStyleCnt="0"/>
      <dgm:spPr/>
    </dgm:pt>
    <dgm:pt modelId="{6F976224-EF5C-459B-922A-DD04AB2B4EF1}" type="pres">
      <dgm:prSet presAssocID="{328506DC-E435-44E7-B826-863EB62BBB0B}" presName="composite3" presStyleCnt="0"/>
      <dgm:spPr/>
    </dgm:pt>
    <dgm:pt modelId="{33100DDE-BC52-4E21-967D-CEE4F87ED505}" type="pres">
      <dgm:prSet presAssocID="{328506DC-E435-44E7-B826-863EB62BBB0B}" presName="background3" presStyleLbl="node3" presStyleIdx="3" presStyleCnt="4"/>
      <dgm:spPr/>
    </dgm:pt>
    <dgm:pt modelId="{D409DA5D-8101-4E2B-95DD-FFA3D10D5858}" type="pres">
      <dgm:prSet presAssocID="{328506DC-E435-44E7-B826-863EB62BBB0B}" presName="text3" presStyleLbl="fgAcc3" presStyleIdx="3" presStyleCnt="4" custScaleY="262831">
        <dgm:presLayoutVars>
          <dgm:chPref val="3"/>
        </dgm:presLayoutVars>
      </dgm:prSet>
      <dgm:spPr/>
    </dgm:pt>
    <dgm:pt modelId="{DCF89767-86D2-4F89-AF73-B776F5E9E78D}" type="pres">
      <dgm:prSet presAssocID="{328506DC-E435-44E7-B826-863EB62BBB0B}" presName="hierChild4" presStyleCnt="0"/>
      <dgm:spPr/>
    </dgm:pt>
  </dgm:ptLst>
  <dgm:cxnLst>
    <dgm:cxn modelId="{C90F7D74-64E7-4EAA-8C24-BEAAA7978E75}" type="presOf" srcId="{E3525930-19C1-4C35-98E3-C321E598E9FC}" destId="{45BA5DBE-9992-433F-BD55-EA045602C767}" srcOrd="0" destOrd="0" presId="urn:microsoft.com/office/officeart/2005/8/layout/hierarchy1"/>
    <dgm:cxn modelId="{645F7C08-4FBA-4DCC-96FC-244D13BACEE1}" type="presOf" srcId="{6782D01F-A883-4D09-A0C1-52802FEB3458}" destId="{DAAE1216-14B8-4BFA-AF8B-96B394E6C0D6}" srcOrd="0" destOrd="0" presId="urn:microsoft.com/office/officeart/2005/8/layout/hierarchy1"/>
    <dgm:cxn modelId="{A771A2B8-D6E7-4335-8C85-3432E90C2FED}" type="presOf" srcId="{3C9CBE56-319A-4FB8-B761-0FD923C3C318}" destId="{DE370CFD-B241-467B-A828-99D0AA222051}" srcOrd="0" destOrd="0" presId="urn:microsoft.com/office/officeart/2005/8/layout/hierarchy1"/>
    <dgm:cxn modelId="{CFD9A152-FF2C-4C90-89E7-65D966E452FB}" type="presOf" srcId="{A6CB14C3-BED9-45E0-BAF8-02606F6DC618}" destId="{DA655761-3C1C-436E-A4C3-931302201FF6}" srcOrd="0" destOrd="0" presId="urn:microsoft.com/office/officeart/2005/8/layout/hierarchy1"/>
    <dgm:cxn modelId="{859DFF97-CC01-43BF-81E6-21BAE176D1CB}" srcId="{2DB6D21B-DCCE-4782-98DC-E5E93CA83BFA}" destId="{D71730EA-57C3-4F1B-8591-2529B8385072}" srcOrd="0" destOrd="0" parTransId="{9E836309-9CC5-4FB1-B82B-F6FAE868E54E}" sibTransId="{8C1D4B59-C2C1-46D6-AED1-98671BA983AB}"/>
    <dgm:cxn modelId="{929F0F94-9717-4D47-8C57-4FED08D8DC04}" type="presOf" srcId="{2DB6D21B-DCCE-4782-98DC-E5E93CA83BFA}" destId="{E7EA8329-1C9B-4F7A-8AC9-69552D44A085}" srcOrd="0" destOrd="0" presId="urn:microsoft.com/office/officeart/2005/8/layout/hierarchy1"/>
    <dgm:cxn modelId="{B4E7F69C-10F3-4F8D-BFA8-EF0E802876FC}" type="presOf" srcId="{94ECB4CE-944D-4B19-91F9-BEE9D19A4568}" destId="{D69DAE33-41E1-49F7-87C8-002969702C23}" srcOrd="0" destOrd="0" presId="urn:microsoft.com/office/officeart/2005/8/layout/hierarchy1"/>
    <dgm:cxn modelId="{A053C7A9-A582-440C-BEB7-E8E50C8EF9A8}" type="presOf" srcId="{A327A618-A7D0-42FD-AEB1-71A1A1454CE2}" destId="{DEB79F54-2C7C-465C-BEEC-BA1BD418C5A4}" srcOrd="0" destOrd="0" presId="urn:microsoft.com/office/officeart/2005/8/layout/hierarchy1"/>
    <dgm:cxn modelId="{64087CD3-BB50-4FE2-92FD-BDC0F3CF3FA5}" type="presOf" srcId="{B3178CE8-844C-4A2D-8639-306DA86219CF}" destId="{D76BCA71-3202-4408-B764-F1706D523CFB}" srcOrd="0" destOrd="0" presId="urn:microsoft.com/office/officeart/2005/8/layout/hierarchy1"/>
    <dgm:cxn modelId="{E875A34D-6E7C-49A7-9F4B-08F772D6C55A}" type="presOf" srcId="{39B221A9-9F17-4410-A7FB-BF5A231B0B13}" destId="{1F4A0D3B-E99D-42DC-AA2B-57748C0407BB}" srcOrd="0" destOrd="0" presId="urn:microsoft.com/office/officeart/2005/8/layout/hierarchy1"/>
    <dgm:cxn modelId="{B0DB385D-FB68-43CE-9C99-141E5614EAB8}" type="presOf" srcId="{BDA1D374-A61D-4F88-AE93-42AF73B6EB6C}" destId="{F4BF44EE-EC5E-4C62-818C-C5E5506C97C9}" srcOrd="0" destOrd="0" presId="urn:microsoft.com/office/officeart/2005/8/layout/hierarchy1"/>
    <dgm:cxn modelId="{ECC4797D-5A28-41FC-8CFB-5237A2A9430F}" srcId="{38CD0604-A836-43DE-B9E3-B736D4727DC2}" destId="{62030625-D42B-4BD3-A4AF-D433AC326670}" srcOrd="1" destOrd="0" parTransId="{E3525930-19C1-4C35-98E3-C321E598E9FC}" sibTransId="{EB7CC6DF-439B-409C-8376-60077B6B5611}"/>
    <dgm:cxn modelId="{E687A644-12B4-4CCF-8841-1843BEDF2888}" srcId="{62030625-D42B-4BD3-A4AF-D433AC326670}" destId="{A6CB14C3-BED9-45E0-BAF8-02606F6DC618}" srcOrd="0" destOrd="0" parTransId="{39B221A9-9F17-4410-A7FB-BF5A231B0B13}" sibTransId="{691ADC70-D988-4284-B44E-FC8AE4052C2F}"/>
    <dgm:cxn modelId="{3871F1EE-47F2-495F-AFAF-A32C610C6E9A}" type="presOf" srcId="{CFB8E066-DAB8-4455-A070-CECF371BD924}" destId="{FCC94FD4-FA81-4A2B-AF3B-DDD0BD81DD41}" srcOrd="0" destOrd="0" presId="urn:microsoft.com/office/officeart/2005/8/layout/hierarchy1"/>
    <dgm:cxn modelId="{086B0578-B649-4BB6-812E-28C10EBC9F9B}" srcId="{D71730EA-57C3-4F1B-8591-2529B8385072}" destId="{3C9CBE56-319A-4FB8-B761-0FD923C3C318}" srcOrd="1" destOrd="0" parTransId="{94ECB4CE-944D-4B19-91F9-BEE9D19A4568}" sibTransId="{94B700FA-D760-41DB-AA8E-F1B13E0E6D59}"/>
    <dgm:cxn modelId="{63E362F4-3251-44EB-B25E-29C92F950678}" type="presOf" srcId="{328506DC-E435-44E7-B826-863EB62BBB0B}" destId="{D409DA5D-8101-4E2B-95DD-FFA3D10D5858}" srcOrd="0" destOrd="0" presId="urn:microsoft.com/office/officeart/2005/8/layout/hierarchy1"/>
    <dgm:cxn modelId="{4BB039CF-93D9-48A8-94D2-30C23E191CB7}" type="presOf" srcId="{2BA7A7BB-8A4A-44DE-B8E5-2C42DA880104}" destId="{7CF3B1FC-F342-48A9-8A3C-9F7CA889B9B2}" srcOrd="0" destOrd="0" presId="urn:microsoft.com/office/officeart/2005/8/layout/hierarchy1"/>
    <dgm:cxn modelId="{48BCFEF5-CB1A-460E-838A-274A15D5BF98}" type="presOf" srcId="{38CD0604-A836-43DE-B9E3-B736D4727DC2}" destId="{1DCDAF31-5670-40A0-923C-733A0B32086A}" srcOrd="0" destOrd="0" presId="urn:microsoft.com/office/officeart/2005/8/layout/hierarchy1"/>
    <dgm:cxn modelId="{039F8299-5565-47CF-9F6D-FDBBEB4C193D}" type="presOf" srcId="{7D914A5B-727A-4AD3-B1E2-3A4746DAFBCC}" destId="{58441ADC-D7BA-45E2-8590-647A7073DE61}" srcOrd="0" destOrd="0" presId="urn:microsoft.com/office/officeart/2005/8/layout/hierarchy1"/>
    <dgm:cxn modelId="{090027F6-4C04-4CF9-A760-5BEDDA4956D3}" srcId="{3C9CBE56-319A-4FB8-B761-0FD923C3C318}" destId="{2BA7A7BB-8A4A-44DE-B8E5-2C42DA880104}" srcOrd="0" destOrd="0" parTransId="{A327A618-A7D0-42FD-AEB1-71A1A1454CE2}" sibTransId="{CE41B35C-80EF-4BF4-A804-4DB152BF2F88}"/>
    <dgm:cxn modelId="{3E015BDC-5026-424D-AD96-D5EF6FF3D9FA}" srcId="{D71730EA-57C3-4F1B-8591-2529B8385072}" destId="{B3178CE8-844C-4A2D-8639-306DA86219CF}" srcOrd="2" destOrd="0" parTransId="{6782D01F-A883-4D09-A0C1-52802FEB3458}" sibTransId="{83139610-881A-4645-8337-47A7DB7AF155}"/>
    <dgm:cxn modelId="{922037E4-E6E9-4DD6-A30A-E71ED23DF791}" srcId="{38CD0604-A836-43DE-B9E3-B736D4727DC2}" destId="{BDA1D374-A61D-4F88-AE93-42AF73B6EB6C}" srcOrd="0" destOrd="0" parTransId="{7D914A5B-727A-4AD3-B1E2-3A4746DAFBCC}" sibTransId="{55DB1D8B-BC85-4400-B74C-9236A3499758}"/>
    <dgm:cxn modelId="{09E47EEB-617E-43BF-AC3E-783958224209}" type="presOf" srcId="{62030625-D42B-4BD3-A4AF-D433AC326670}" destId="{90020D7F-ECC3-4800-A15F-A54FFC1956A4}" srcOrd="0" destOrd="0" presId="urn:microsoft.com/office/officeart/2005/8/layout/hierarchy1"/>
    <dgm:cxn modelId="{2420C554-860E-4C05-A73E-B2F4E9DF095E}" type="presOf" srcId="{F30CC6F1-4538-4EDC-86C8-C79BB7A9F172}" destId="{051E707E-A8D9-4D29-A930-918FD08E7DC2}" srcOrd="0" destOrd="0" presId="urn:microsoft.com/office/officeart/2005/8/layout/hierarchy1"/>
    <dgm:cxn modelId="{A1F2F9BE-5E10-4037-AAE6-B7ECCB5BCA39}" srcId="{B3178CE8-844C-4A2D-8639-306DA86219CF}" destId="{328506DC-E435-44E7-B826-863EB62BBB0B}" srcOrd="0" destOrd="0" parTransId="{F30CC6F1-4538-4EDC-86C8-C79BB7A9F172}" sibTransId="{93D8B8B9-F87D-44A2-A29C-9522AC96FD4B}"/>
    <dgm:cxn modelId="{3FD67DF7-8916-42EF-832B-96A7C899E656}" type="presOf" srcId="{D71730EA-57C3-4F1B-8591-2529B8385072}" destId="{EF0427C1-658C-4DE2-A3F4-B9D07F0A07C3}" srcOrd="0" destOrd="0" presId="urn:microsoft.com/office/officeart/2005/8/layout/hierarchy1"/>
    <dgm:cxn modelId="{21494092-6A9E-4F2D-A631-D94FD04A7752}" srcId="{D71730EA-57C3-4F1B-8591-2529B8385072}" destId="{38CD0604-A836-43DE-B9E3-B736D4727DC2}" srcOrd="0" destOrd="0" parTransId="{CFB8E066-DAB8-4455-A070-CECF371BD924}" sibTransId="{B259607E-1CF6-4501-8237-13D0DDA5D22D}"/>
    <dgm:cxn modelId="{FDF96012-192C-4F63-A150-471B528A8A12}" type="presParOf" srcId="{E7EA8329-1C9B-4F7A-8AC9-69552D44A085}" destId="{C6AC5AA9-80D8-45D9-85BC-3DDAA6709DEF}" srcOrd="0" destOrd="0" presId="urn:microsoft.com/office/officeart/2005/8/layout/hierarchy1"/>
    <dgm:cxn modelId="{157C8635-6295-47CB-8428-68A5E104C9BB}" type="presParOf" srcId="{C6AC5AA9-80D8-45D9-85BC-3DDAA6709DEF}" destId="{D9395002-09F4-4692-A077-A467AD22FCEF}" srcOrd="0" destOrd="0" presId="urn:microsoft.com/office/officeart/2005/8/layout/hierarchy1"/>
    <dgm:cxn modelId="{C7921EE7-DF18-4DB5-9D5F-533F7AF122A4}" type="presParOf" srcId="{D9395002-09F4-4692-A077-A467AD22FCEF}" destId="{A3E72C8C-DBE0-469B-B836-13AAE3B35633}" srcOrd="0" destOrd="0" presId="urn:microsoft.com/office/officeart/2005/8/layout/hierarchy1"/>
    <dgm:cxn modelId="{E9731E8A-A168-4443-9E38-562DF1A41C94}" type="presParOf" srcId="{D9395002-09F4-4692-A077-A467AD22FCEF}" destId="{EF0427C1-658C-4DE2-A3F4-B9D07F0A07C3}" srcOrd="1" destOrd="0" presId="urn:microsoft.com/office/officeart/2005/8/layout/hierarchy1"/>
    <dgm:cxn modelId="{1E50161F-C8B2-4AAF-BDC7-7BD5F9A056E5}" type="presParOf" srcId="{C6AC5AA9-80D8-45D9-85BC-3DDAA6709DEF}" destId="{4228A2DB-09AF-4D8D-999A-72B481574325}" srcOrd="1" destOrd="0" presId="urn:microsoft.com/office/officeart/2005/8/layout/hierarchy1"/>
    <dgm:cxn modelId="{285C27E5-31D2-4E95-9495-41498AECE604}" type="presParOf" srcId="{4228A2DB-09AF-4D8D-999A-72B481574325}" destId="{FCC94FD4-FA81-4A2B-AF3B-DDD0BD81DD41}" srcOrd="0" destOrd="0" presId="urn:microsoft.com/office/officeart/2005/8/layout/hierarchy1"/>
    <dgm:cxn modelId="{CD2A07AB-2AB6-428C-ACC9-803316F2566B}" type="presParOf" srcId="{4228A2DB-09AF-4D8D-999A-72B481574325}" destId="{26A88AE4-59FF-47F1-8CFB-BE0F488BF766}" srcOrd="1" destOrd="0" presId="urn:microsoft.com/office/officeart/2005/8/layout/hierarchy1"/>
    <dgm:cxn modelId="{6C9B6DAE-E391-4636-92EE-23A9D748525E}" type="presParOf" srcId="{26A88AE4-59FF-47F1-8CFB-BE0F488BF766}" destId="{F112499D-DA01-485E-87A0-2CB235CB14DF}" srcOrd="0" destOrd="0" presId="urn:microsoft.com/office/officeart/2005/8/layout/hierarchy1"/>
    <dgm:cxn modelId="{23B5ED73-67C2-417B-B398-383A9029AB44}" type="presParOf" srcId="{F112499D-DA01-485E-87A0-2CB235CB14DF}" destId="{4C1C38AA-E69B-47A5-A4B6-ACAD03128DAE}" srcOrd="0" destOrd="0" presId="urn:microsoft.com/office/officeart/2005/8/layout/hierarchy1"/>
    <dgm:cxn modelId="{5A3E1C1E-65D0-4B9A-B489-F8DF05B50DD4}" type="presParOf" srcId="{F112499D-DA01-485E-87A0-2CB235CB14DF}" destId="{1DCDAF31-5670-40A0-923C-733A0B32086A}" srcOrd="1" destOrd="0" presId="urn:microsoft.com/office/officeart/2005/8/layout/hierarchy1"/>
    <dgm:cxn modelId="{DC8114E8-3F51-40C6-AFAD-8FAD286C70A7}" type="presParOf" srcId="{26A88AE4-59FF-47F1-8CFB-BE0F488BF766}" destId="{B9762219-4E17-4619-9DAB-B65638983411}" srcOrd="1" destOrd="0" presId="urn:microsoft.com/office/officeart/2005/8/layout/hierarchy1"/>
    <dgm:cxn modelId="{3D0AC744-EBA4-420C-A882-11EE921B41F3}" type="presParOf" srcId="{B9762219-4E17-4619-9DAB-B65638983411}" destId="{58441ADC-D7BA-45E2-8590-647A7073DE61}" srcOrd="0" destOrd="0" presId="urn:microsoft.com/office/officeart/2005/8/layout/hierarchy1"/>
    <dgm:cxn modelId="{E770CA54-64E8-4BC0-B82C-4799D507A92A}" type="presParOf" srcId="{B9762219-4E17-4619-9DAB-B65638983411}" destId="{62FB428B-3FEA-44AF-BBDE-23D1D4282BDC}" srcOrd="1" destOrd="0" presId="urn:microsoft.com/office/officeart/2005/8/layout/hierarchy1"/>
    <dgm:cxn modelId="{B59BE25F-D8EF-419D-B9E0-1B6B1A66E052}" type="presParOf" srcId="{62FB428B-3FEA-44AF-BBDE-23D1D4282BDC}" destId="{B7ED16D5-2258-41C6-9DA5-1E61C7579671}" srcOrd="0" destOrd="0" presId="urn:microsoft.com/office/officeart/2005/8/layout/hierarchy1"/>
    <dgm:cxn modelId="{4D9214E7-3702-4CFA-8478-A2653FE28BCE}" type="presParOf" srcId="{B7ED16D5-2258-41C6-9DA5-1E61C7579671}" destId="{50E64A8B-1E49-4F33-9C32-DFD95735AB67}" srcOrd="0" destOrd="0" presId="urn:microsoft.com/office/officeart/2005/8/layout/hierarchy1"/>
    <dgm:cxn modelId="{ED7E7249-5E51-4AFD-AFE4-4FC8A825CB23}" type="presParOf" srcId="{B7ED16D5-2258-41C6-9DA5-1E61C7579671}" destId="{F4BF44EE-EC5E-4C62-818C-C5E5506C97C9}" srcOrd="1" destOrd="0" presId="urn:microsoft.com/office/officeart/2005/8/layout/hierarchy1"/>
    <dgm:cxn modelId="{1B5E7A33-F15A-49FF-AF58-EA1D2905E1BF}" type="presParOf" srcId="{62FB428B-3FEA-44AF-BBDE-23D1D4282BDC}" destId="{6503897D-760C-4934-BB50-6709867C6B57}" srcOrd="1" destOrd="0" presId="urn:microsoft.com/office/officeart/2005/8/layout/hierarchy1"/>
    <dgm:cxn modelId="{E1345DE8-B9B6-4FA9-B62F-72091A4197D4}" type="presParOf" srcId="{B9762219-4E17-4619-9DAB-B65638983411}" destId="{45BA5DBE-9992-433F-BD55-EA045602C767}" srcOrd="2" destOrd="0" presId="urn:microsoft.com/office/officeart/2005/8/layout/hierarchy1"/>
    <dgm:cxn modelId="{DF91401B-3AB8-4F43-B7A7-606C042430D4}" type="presParOf" srcId="{B9762219-4E17-4619-9DAB-B65638983411}" destId="{F607AB3A-7D4D-4ABD-A19E-487B3A05750F}" srcOrd="3" destOrd="0" presId="urn:microsoft.com/office/officeart/2005/8/layout/hierarchy1"/>
    <dgm:cxn modelId="{F9D9091D-B367-45F5-BDD7-93D14E84FE1F}" type="presParOf" srcId="{F607AB3A-7D4D-4ABD-A19E-487B3A05750F}" destId="{EC25344F-549C-4A60-B434-AB92D7D546C5}" srcOrd="0" destOrd="0" presId="urn:microsoft.com/office/officeart/2005/8/layout/hierarchy1"/>
    <dgm:cxn modelId="{86FD439B-8D59-4878-BCA8-26A086CAC91D}" type="presParOf" srcId="{EC25344F-549C-4A60-B434-AB92D7D546C5}" destId="{EB71BD39-57FC-4551-8FC1-BAD10E0F5412}" srcOrd="0" destOrd="0" presId="urn:microsoft.com/office/officeart/2005/8/layout/hierarchy1"/>
    <dgm:cxn modelId="{BC3B6E96-50FC-43B9-B2F1-A72F7206F002}" type="presParOf" srcId="{EC25344F-549C-4A60-B434-AB92D7D546C5}" destId="{90020D7F-ECC3-4800-A15F-A54FFC1956A4}" srcOrd="1" destOrd="0" presId="urn:microsoft.com/office/officeart/2005/8/layout/hierarchy1"/>
    <dgm:cxn modelId="{3A1D5305-7200-4685-BC1D-FCE5B7C7CD72}" type="presParOf" srcId="{F607AB3A-7D4D-4ABD-A19E-487B3A05750F}" destId="{64066C08-62C5-49F8-8D55-FDF4DBE34303}" srcOrd="1" destOrd="0" presId="urn:microsoft.com/office/officeart/2005/8/layout/hierarchy1"/>
    <dgm:cxn modelId="{28D1A80A-FACA-4810-AB87-E6BF15B8145A}" type="presParOf" srcId="{64066C08-62C5-49F8-8D55-FDF4DBE34303}" destId="{1F4A0D3B-E99D-42DC-AA2B-57748C0407BB}" srcOrd="0" destOrd="0" presId="urn:microsoft.com/office/officeart/2005/8/layout/hierarchy1"/>
    <dgm:cxn modelId="{AC8AE707-6275-4DA0-8296-F80B982FB6ED}" type="presParOf" srcId="{64066C08-62C5-49F8-8D55-FDF4DBE34303}" destId="{665972BD-6FBB-472E-887E-945B7CE24C0A}" srcOrd="1" destOrd="0" presId="urn:microsoft.com/office/officeart/2005/8/layout/hierarchy1"/>
    <dgm:cxn modelId="{BA1F8F8F-0AA6-49A9-936E-E2ED7A5659D9}" type="presParOf" srcId="{665972BD-6FBB-472E-887E-945B7CE24C0A}" destId="{BCB99717-5855-4C83-B089-B83E3CC3E7B4}" srcOrd="0" destOrd="0" presId="urn:microsoft.com/office/officeart/2005/8/layout/hierarchy1"/>
    <dgm:cxn modelId="{5A25D74F-72A9-4AE0-AEF3-097BBD4AD3A6}" type="presParOf" srcId="{BCB99717-5855-4C83-B089-B83E3CC3E7B4}" destId="{3F948E48-6B03-4A16-97B4-0A07ACE7321E}" srcOrd="0" destOrd="0" presId="urn:microsoft.com/office/officeart/2005/8/layout/hierarchy1"/>
    <dgm:cxn modelId="{B1E52381-808A-4E57-92B7-DCB8BB8080E2}" type="presParOf" srcId="{BCB99717-5855-4C83-B089-B83E3CC3E7B4}" destId="{DA655761-3C1C-436E-A4C3-931302201FF6}" srcOrd="1" destOrd="0" presId="urn:microsoft.com/office/officeart/2005/8/layout/hierarchy1"/>
    <dgm:cxn modelId="{85700C3B-9110-4345-8AC4-914978DFC10B}" type="presParOf" srcId="{665972BD-6FBB-472E-887E-945B7CE24C0A}" destId="{C4B92C16-0E6B-4C60-B48D-253BBD15215D}" srcOrd="1" destOrd="0" presId="urn:microsoft.com/office/officeart/2005/8/layout/hierarchy1"/>
    <dgm:cxn modelId="{A7CAC675-5C45-4EDD-BB88-7BD0F49B2CA7}" type="presParOf" srcId="{4228A2DB-09AF-4D8D-999A-72B481574325}" destId="{D69DAE33-41E1-49F7-87C8-002969702C23}" srcOrd="2" destOrd="0" presId="urn:microsoft.com/office/officeart/2005/8/layout/hierarchy1"/>
    <dgm:cxn modelId="{80F61857-CF0A-45CB-92EC-2E8F49A67E2B}" type="presParOf" srcId="{4228A2DB-09AF-4D8D-999A-72B481574325}" destId="{1E041CF4-6FEA-42C1-B17C-ADA704A35DE8}" srcOrd="3" destOrd="0" presId="urn:microsoft.com/office/officeart/2005/8/layout/hierarchy1"/>
    <dgm:cxn modelId="{78D6E267-5EC1-406C-BC53-4DF695CFE556}" type="presParOf" srcId="{1E041CF4-6FEA-42C1-B17C-ADA704A35DE8}" destId="{714E766B-35D1-4981-9109-6E1E65458518}" srcOrd="0" destOrd="0" presId="urn:microsoft.com/office/officeart/2005/8/layout/hierarchy1"/>
    <dgm:cxn modelId="{28A330E2-2596-4D91-8AB8-3ABB7AB1A188}" type="presParOf" srcId="{714E766B-35D1-4981-9109-6E1E65458518}" destId="{A264439A-97D0-4C47-BB5F-63DE1CFA6EF0}" srcOrd="0" destOrd="0" presId="urn:microsoft.com/office/officeart/2005/8/layout/hierarchy1"/>
    <dgm:cxn modelId="{A015563A-6A8E-463E-8BB0-9FC69772F852}" type="presParOf" srcId="{714E766B-35D1-4981-9109-6E1E65458518}" destId="{DE370CFD-B241-467B-A828-99D0AA222051}" srcOrd="1" destOrd="0" presId="urn:microsoft.com/office/officeart/2005/8/layout/hierarchy1"/>
    <dgm:cxn modelId="{8CB96ACF-C29B-44DA-AEC3-7A8E74D5015F}" type="presParOf" srcId="{1E041CF4-6FEA-42C1-B17C-ADA704A35DE8}" destId="{F24037B9-AA3D-4839-8F52-0394673D277E}" srcOrd="1" destOrd="0" presId="urn:microsoft.com/office/officeart/2005/8/layout/hierarchy1"/>
    <dgm:cxn modelId="{4A086669-3569-4A4B-A174-37DFB68632F6}" type="presParOf" srcId="{F24037B9-AA3D-4839-8F52-0394673D277E}" destId="{DEB79F54-2C7C-465C-BEEC-BA1BD418C5A4}" srcOrd="0" destOrd="0" presId="urn:microsoft.com/office/officeart/2005/8/layout/hierarchy1"/>
    <dgm:cxn modelId="{5EA233CE-74B8-4AAF-BD50-EDEF3036CA5A}" type="presParOf" srcId="{F24037B9-AA3D-4839-8F52-0394673D277E}" destId="{DD1B2001-4D36-4119-97F3-B090CEC343A8}" srcOrd="1" destOrd="0" presId="urn:microsoft.com/office/officeart/2005/8/layout/hierarchy1"/>
    <dgm:cxn modelId="{818832B4-B55D-4971-8439-7699A353AC80}" type="presParOf" srcId="{DD1B2001-4D36-4119-97F3-B090CEC343A8}" destId="{4A36180D-90A6-4DB0-91FA-805B74B4743D}" srcOrd="0" destOrd="0" presId="urn:microsoft.com/office/officeart/2005/8/layout/hierarchy1"/>
    <dgm:cxn modelId="{79DAC855-9E15-4AE0-8FCB-FF6523AFC436}" type="presParOf" srcId="{4A36180D-90A6-4DB0-91FA-805B74B4743D}" destId="{607C1CEE-E24E-4E95-AB95-066CD2DBC0EE}" srcOrd="0" destOrd="0" presId="urn:microsoft.com/office/officeart/2005/8/layout/hierarchy1"/>
    <dgm:cxn modelId="{DEE49165-32BF-4DAC-9E28-72E877171F3F}" type="presParOf" srcId="{4A36180D-90A6-4DB0-91FA-805B74B4743D}" destId="{7CF3B1FC-F342-48A9-8A3C-9F7CA889B9B2}" srcOrd="1" destOrd="0" presId="urn:microsoft.com/office/officeart/2005/8/layout/hierarchy1"/>
    <dgm:cxn modelId="{60AFC4D1-88E5-4953-B826-2AA44320E24C}" type="presParOf" srcId="{DD1B2001-4D36-4119-97F3-B090CEC343A8}" destId="{C66687B9-54BD-4DAF-96D2-704D0FE61801}" srcOrd="1" destOrd="0" presId="urn:microsoft.com/office/officeart/2005/8/layout/hierarchy1"/>
    <dgm:cxn modelId="{18BF05B3-C1FC-4344-A3BB-9F9176394CA0}" type="presParOf" srcId="{4228A2DB-09AF-4D8D-999A-72B481574325}" destId="{DAAE1216-14B8-4BFA-AF8B-96B394E6C0D6}" srcOrd="4" destOrd="0" presId="urn:microsoft.com/office/officeart/2005/8/layout/hierarchy1"/>
    <dgm:cxn modelId="{3B956F80-B350-4713-8361-82609DF7A63F}" type="presParOf" srcId="{4228A2DB-09AF-4D8D-999A-72B481574325}" destId="{655C37D7-C1FA-4B96-851E-C773AF3F58C2}" srcOrd="5" destOrd="0" presId="urn:microsoft.com/office/officeart/2005/8/layout/hierarchy1"/>
    <dgm:cxn modelId="{B3362B9F-EE54-467B-9AD6-E6E72FCEB4CE}" type="presParOf" srcId="{655C37D7-C1FA-4B96-851E-C773AF3F58C2}" destId="{72EAA43A-C5F9-4858-8CFD-8AA9CDEB66C1}" srcOrd="0" destOrd="0" presId="urn:microsoft.com/office/officeart/2005/8/layout/hierarchy1"/>
    <dgm:cxn modelId="{DE4EA4D3-EDDA-4E8A-80B8-11A919FD386B}" type="presParOf" srcId="{72EAA43A-C5F9-4858-8CFD-8AA9CDEB66C1}" destId="{14F558F9-0542-4648-AB55-8FD4ADE83067}" srcOrd="0" destOrd="0" presId="urn:microsoft.com/office/officeart/2005/8/layout/hierarchy1"/>
    <dgm:cxn modelId="{C1BCB7BE-0B5C-43A6-9340-B04D89A52F49}" type="presParOf" srcId="{72EAA43A-C5F9-4858-8CFD-8AA9CDEB66C1}" destId="{D76BCA71-3202-4408-B764-F1706D523CFB}" srcOrd="1" destOrd="0" presId="urn:microsoft.com/office/officeart/2005/8/layout/hierarchy1"/>
    <dgm:cxn modelId="{457AC0D9-1474-4D72-8EC6-E2A3DC1C0B33}" type="presParOf" srcId="{655C37D7-C1FA-4B96-851E-C773AF3F58C2}" destId="{9949D8FC-0998-4E3B-ABA3-3461A8604518}" srcOrd="1" destOrd="0" presId="urn:microsoft.com/office/officeart/2005/8/layout/hierarchy1"/>
    <dgm:cxn modelId="{AF4C8D27-5224-4477-AFE2-C9D800E84253}" type="presParOf" srcId="{9949D8FC-0998-4E3B-ABA3-3461A8604518}" destId="{051E707E-A8D9-4D29-A930-918FD08E7DC2}" srcOrd="0" destOrd="0" presId="urn:microsoft.com/office/officeart/2005/8/layout/hierarchy1"/>
    <dgm:cxn modelId="{49A06DDB-570B-4F47-BD0E-7EF706E29155}" type="presParOf" srcId="{9949D8FC-0998-4E3B-ABA3-3461A8604518}" destId="{A3ED111D-0410-4749-9394-81B551C15509}" srcOrd="1" destOrd="0" presId="urn:microsoft.com/office/officeart/2005/8/layout/hierarchy1"/>
    <dgm:cxn modelId="{D6A9C067-20D1-4CAD-B933-C1339BDBBC58}" type="presParOf" srcId="{A3ED111D-0410-4749-9394-81B551C15509}" destId="{6F976224-EF5C-459B-922A-DD04AB2B4EF1}" srcOrd="0" destOrd="0" presId="urn:microsoft.com/office/officeart/2005/8/layout/hierarchy1"/>
    <dgm:cxn modelId="{6F80E4F7-0216-44DA-9732-54C311663319}" type="presParOf" srcId="{6F976224-EF5C-459B-922A-DD04AB2B4EF1}" destId="{33100DDE-BC52-4E21-967D-CEE4F87ED505}" srcOrd="0" destOrd="0" presId="urn:microsoft.com/office/officeart/2005/8/layout/hierarchy1"/>
    <dgm:cxn modelId="{3361726E-AB88-46B7-8D1B-5184831D20C0}" type="presParOf" srcId="{6F976224-EF5C-459B-922A-DD04AB2B4EF1}" destId="{D409DA5D-8101-4E2B-95DD-FFA3D10D5858}" srcOrd="1" destOrd="0" presId="urn:microsoft.com/office/officeart/2005/8/layout/hierarchy1"/>
    <dgm:cxn modelId="{902D312F-A482-4545-935F-8259A51FB6F9}" type="presParOf" srcId="{A3ED111D-0410-4749-9394-81B551C15509}" destId="{DCF89767-86D2-4F89-AF73-B776F5E9E78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1E707E-A8D9-4D29-A930-918FD08E7DC2}">
      <dsp:nvSpPr>
        <dsp:cNvPr id="0" name=""/>
        <dsp:cNvSpPr/>
      </dsp:nvSpPr>
      <dsp:spPr>
        <a:xfrm>
          <a:off x="6573810" y="2444281"/>
          <a:ext cx="91440" cy="4551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13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AE1216-14B8-4BFA-AF8B-96B394E6C0D6}">
      <dsp:nvSpPr>
        <dsp:cNvPr id="0" name=""/>
        <dsp:cNvSpPr/>
      </dsp:nvSpPr>
      <dsp:spPr>
        <a:xfrm>
          <a:off x="3993410" y="828550"/>
          <a:ext cx="2626120" cy="621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7017"/>
              </a:lnTo>
              <a:lnTo>
                <a:pt x="2626120" y="477017"/>
              </a:lnTo>
              <a:lnTo>
                <a:pt x="2626120" y="62199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B79F54-2C7C-465C-BEEC-BA1BD418C5A4}">
      <dsp:nvSpPr>
        <dsp:cNvPr id="0" name=""/>
        <dsp:cNvSpPr/>
      </dsp:nvSpPr>
      <dsp:spPr>
        <a:xfrm>
          <a:off x="4152252" y="2461979"/>
          <a:ext cx="554568" cy="437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464"/>
              </a:lnTo>
              <a:lnTo>
                <a:pt x="554568" y="292464"/>
              </a:lnTo>
              <a:lnTo>
                <a:pt x="554568" y="43743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DAE33-41E1-49F7-87C8-002969702C23}">
      <dsp:nvSpPr>
        <dsp:cNvPr id="0" name=""/>
        <dsp:cNvSpPr/>
      </dsp:nvSpPr>
      <dsp:spPr>
        <a:xfrm>
          <a:off x="3993410" y="828550"/>
          <a:ext cx="158842" cy="639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4715"/>
              </a:lnTo>
              <a:lnTo>
                <a:pt x="158842" y="494715"/>
              </a:lnTo>
              <a:lnTo>
                <a:pt x="158842" y="63969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A0D3B-E99D-42DC-AA2B-57748C0407BB}">
      <dsp:nvSpPr>
        <dsp:cNvPr id="0" name=""/>
        <dsp:cNvSpPr/>
      </dsp:nvSpPr>
      <dsp:spPr>
        <a:xfrm>
          <a:off x="2748393" y="3893158"/>
          <a:ext cx="91440" cy="4551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5137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A5DBE-9992-433F-BD55-EA045602C767}">
      <dsp:nvSpPr>
        <dsp:cNvPr id="0" name=""/>
        <dsp:cNvSpPr/>
      </dsp:nvSpPr>
      <dsp:spPr>
        <a:xfrm>
          <a:off x="1837759" y="2444281"/>
          <a:ext cx="956354" cy="4551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0163"/>
              </a:lnTo>
              <a:lnTo>
                <a:pt x="956354" y="310163"/>
              </a:lnTo>
              <a:lnTo>
                <a:pt x="956354" y="45513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441ADC-D7BA-45E2-8590-647A7073DE61}">
      <dsp:nvSpPr>
        <dsp:cNvPr id="0" name=""/>
        <dsp:cNvSpPr/>
      </dsp:nvSpPr>
      <dsp:spPr>
        <a:xfrm>
          <a:off x="881404" y="2444281"/>
          <a:ext cx="956354" cy="455137"/>
        </a:xfrm>
        <a:custGeom>
          <a:avLst/>
          <a:gdLst/>
          <a:ahLst/>
          <a:cxnLst/>
          <a:rect l="0" t="0" r="0" b="0"/>
          <a:pathLst>
            <a:path>
              <a:moveTo>
                <a:pt x="956354" y="0"/>
              </a:moveTo>
              <a:lnTo>
                <a:pt x="956354" y="310163"/>
              </a:lnTo>
              <a:lnTo>
                <a:pt x="0" y="310163"/>
              </a:lnTo>
              <a:lnTo>
                <a:pt x="0" y="45513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94FD4-FA81-4A2B-AF3B-DDD0BD81DD41}">
      <dsp:nvSpPr>
        <dsp:cNvPr id="0" name=""/>
        <dsp:cNvSpPr/>
      </dsp:nvSpPr>
      <dsp:spPr>
        <a:xfrm>
          <a:off x="1837759" y="828550"/>
          <a:ext cx="2155651" cy="621991"/>
        </a:xfrm>
        <a:custGeom>
          <a:avLst/>
          <a:gdLst/>
          <a:ahLst/>
          <a:cxnLst/>
          <a:rect l="0" t="0" r="0" b="0"/>
          <a:pathLst>
            <a:path>
              <a:moveTo>
                <a:pt x="2155651" y="0"/>
              </a:moveTo>
              <a:lnTo>
                <a:pt x="2155651" y="477017"/>
              </a:lnTo>
              <a:lnTo>
                <a:pt x="0" y="477017"/>
              </a:lnTo>
              <a:lnTo>
                <a:pt x="0" y="62199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E72C8C-DBE0-469B-B836-13AAE3B35633}">
      <dsp:nvSpPr>
        <dsp:cNvPr id="0" name=""/>
        <dsp:cNvSpPr/>
      </dsp:nvSpPr>
      <dsp:spPr>
        <a:xfrm>
          <a:off x="2043796" y="-165188"/>
          <a:ext cx="3899228" cy="993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0427C1-658C-4DE2-A3F4-B9D07F0A07C3}">
      <dsp:nvSpPr>
        <dsp:cNvPr id="0" name=""/>
        <dsp:cNvSpPr/>
      </dsp:nvSpPr>
      <dsp:spPr>
        <a:xfrm>
          <a:off x="2217678" y="0"/>
          <a:ext cx="3899228" cy="993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cap="small" baseline="0" dirty="0" smtClean="0"/>
            <a:t>Bariéry v oblasti zadlužení</a:t>
          </a:r>
          <a:endParaRPr lang="cs-CZ" sz="2000" b="1" kern="1200" cap="small" baseline="0" dirty="0"/>
        </a:p>
      </dsp:txBody>
      <dsp:txXfrm>
        <a:off x="2217678" y="0"/>
        <a:ext cx="3899228" cy="993739"/>
      </dsp:txXfrm>
    </dsp:sp>
    <dsp:sp modelId="{4C1C38AA-E69B-47A5-A4B6-ACAD03128DAE}">
      <dsp:nvSpPr>
        <dsp:cNvPr id="0" name=""/>
        <dsp:cNvSpPr/>
      </dsp:nvSpPr>
      <dsp:spPr>
        <a:xfrm>
          <a:off x="728480" y="1450542"/>
          <a:ext cx="2218557" cy="993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DCDAF31-5670-40A0-923C-733A0B32086A}">
      <dsp:nvSpPr>
        <dsp:cNvPr id="0" name=""/>
        <dsp:cNvSpPr/>
      </dsp:nvSpPr>
      <dsp:spPr>
        <a:xfrm>
          <a:off x="902362" y="1615730"/>
          <a:ext cx="2218557" cy="993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u="sng" kern="1200" dirty="0" smtClean="0"/>
            <a:t>Makroúroveň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(</a:t>
          </a:r>
          <a:r>
            <a:rPr lang="cs-CZ" sz="1400" kern="1200" dirty="0" smtClean="0"/>
            <a:t>celostátní/nadregionální)</a:t>
          </a:r>
          <a:endParaRPr lang="cs-CZ" sz="1400" kern="1200" dirty="0"/>
        </a:p>
      </dsp:txBody>
      <dsp:txXfrm>
        <a:off x="902362" y="1615730"/>
        <a:ext cx="2218557" cy="993739"/>
      </dsp:txXfrm>
    </dsp:sp>
    <dsp:sp modelId="{50E64A8B-1E49-4F33-9C32-DFD95735AB67}">
      <dsp:nvSpPr>
        <dsp:cNvPr id="0" name=""/>
        <dsp:cNvSpPr/>
      </dsp:nvSpPr>
      <dsp:spPr>
        <a:xfrm>
          <a:off x="98933" y="2899419"/>
          <a:ext cx="1564943" cy="993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BF44EE-EC5E-4C62-818C-C5E5506C97C9}">
      <dsp:nvSpPr>
        <dsp:cNvPr id="0" name=""/>
        <dsp:cNvSpPr/>
      </dsp:nvSpPr>
      <dsp:spPr>
        <a:xfrm>
          <a:off x="272815" y="3064607"/>
          <a:ext cx="1564943" cy="993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legislativa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- ochrana NČ na bankovním účtu</a:t>
          </a:r>
          <a:endParaRPr lang="cs-CZ" sz="1100" kern="1200" dirty="0"/>
        </a:p>
      </dsp:txBody>
      <dsp:txXfrm>
        <a:off x="272815" y="3064607"/>
        <a:ext cx="1564943" cy="993739"/>
      </dsp:txXfrm>
    </dsp:sp>
    <dsp:sp modelId="{EB71BD39-57FC-4551-8FC1-BAD10E0F5412}">
      <dsp:nvSpPr>
        <dsp:cNvPr id="0" name=""/>
        <dsp:cNvSpPr/>
      </dsp:nvSpPr>
      <dsp:spPr>
        <a:xfrm>
          <a:off x="2011641" y="2899419"/>
          <a:ext cx="1564943" cy="993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020D7F-ECC3-4800-A15F-A54FFC1956A4}">
      <dsp:nvSpPr>
        <dsp:cNvPr id="0" name=""/>
        <dsp:cNvSpPr/>
      </dsp:nvSpPr>
      <dsp:spPr>
        <a:xfrm>
          <a:off x="2185524" y="3064607"/>
          <a:ext cx="1564943" cy="993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zaměstnavatelé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- minimum umožňuje výplatu v hotovosti – upřednostňuje se účet</a:t>
          </a:r>
          <a:endParaRPr lang="cs-CZ" sz="1100" kern="1200" dirty="0"/>
        </a:p>
      </dsp:txBody>
      <dsp:txXfrm>
        <a:off x="2185524" y="3064607"/>
        <a:ext cx="1564943" cy="993739"/>
      </dsp:txXfrm>
    </dsp:sp>
    <dsp:sp modelId="{3F948E48-6B03-4A16-97B4-0A07ACE7321E}">
      <dsp:nvSpPr>
        <dsp:cNvPr id="0" name=""/>
        <dsp:cNvSpPr/>
      </dsp:nvSpPr>
      <dsp:spPr>
        <a:xfrm>
          <a:off x="2011641" y="4348295"/>
          <a:ext cx="1564943" cy="14726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655761-3C1C-436E-A4C3-931302201FF6}">
      <dsp:nvSpPr>
        <dsp:cNvPr id="0" name=""/>
        <dsp:cNvSpPr/>
      </dsp:nvSpPr>
      <dsp:spPr>
        <a:xfrm>
          <a:off x="2185524" y="4513484"/>
          <a:ext cx="1564943" cy="14726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některé mzdové účetní se neorientují dostatečně v oblasti výpočtu nezabavitelné částky/možnostech exekutorských úřadů (zejm. možnost využít více způsobů exekuce najednou)</a:t>
          </a:r>
          <a:endParaRPr lang="cs-CZ" sz="1100" kern="1200" dirty="0"/>
        </a:p>
      </dsp:txBody>
      <dsp:txXfrm>
        <a:off x="2185524" y="4513484"/>
        <a:ext cx="1564943" cy="1472601"/>
      </dsp:txXfrm>
    </dsp:sp>
    <dsp:sp modelId="{A264439A-97D0-4C47-BB5F-63DE1CFA6EF0}">
      <dsp:nvSpPr>
        <dsp:cNvPr id="0" name=""/>
        <dsp:cNvSpPr/>
      </dsp:nvSpPr>
      <dsp:spPr>
        <a:xfrm>
          <a:off x="3369781" y="1468240"/>
          <a:ext cx="1564943" cy="993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E370CFD-B241-467B-A828-99D0AA222051}">
      <dsp:nvSpPr>
        <dsp:cNvPr id="0" name=""/>
        <dsp:cNvSpPr/>
      </dsp:nvSpPr>
      <dsp:spPr>
        <a:xfrm>
          <a:off x="3543663" y="1633429"/>
          <a:ext cx="1564943" cy="993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u="sng" kern="1200" dirty="0" smtClean="0"/>
            <a:t>Mezzoúroveň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(komunální)</a:t>
          </a:r>
          <a:endParaRPr lang="cs-CZ" sz="1400" kern="1200" dirty="0"/>
        </a:p>
      </dsp:txBody>
      <dsp:txXfrm>
        <a:off x="3543663" y="1633429"/>
        <a:ext cx="1564943" cy="993739"/>
      </dsp:txXfrm>
    </dsp:sp>
    <dsp:sp modelId="{607C1CEE-E24E-4E95-AB95-066CD2DBC0EE}">
      <dsp:nvSpPr>
        <dsp:cNvPr id="0" name=""/>
        <dsp:cNvSpPr/>
      </dsp:nvSpPr>
      <dsp:spPr>
        <a:xfrm>
          <a:off x="3924350" y="2899419"/>
          <a:ext cx="1564943" cy="993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F3B1FC-F342-48A9-8A3C-9F7CA889B9B2}">
      <dsp:nvSpPr>
        <dsp:cNvPr id="0" name=""/>
        <dsp:cNvSpPr/>
      </dsp:nvSpPr>
      <dsp:spPr>
        <a:xfrm>
          <a:off x="4098232" y="3064607"/>
          <a:ext cx="1564943" cy="993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dirty="0" smtClean="0"/>
            <a:t>lokální způsoby řešení soc. vyloučení se diametrálně liší (viz kupř. </a:t>
          </a:r>
          <a:r>
            <a:rPr lang="cs-CZ" sz="1100" kern="1200" dirty="0" err="1" smtClean="0"/>
            <a:t>housing</a:t>
          </a:r>
          <a:r>
            <a:rPr lang="cs-CZ" sz="1100" kern="1200" dirty="0" smtClean="0"/>
            <a:t> </a:t>
          </a:r>
          <a:r>
            <a:rPr lang="cs-CZ" sz="1100" kern="1200" dirty="0" err="1" smtClean="0"/>
            <a:t>first</a:t>
          </a:r>
          <a:r>
            <a:rPr lang="cs-CZ" sz="1100" kern="1200" dirty="0" smtClean="0"/>
            <a:t> x </a:t>
          </a:r>
          <a:r>
            <a:rPr lang="cs-CZ" sz="1100" kern="1200" dirty="0" err="1" smtClean="0"/>
            <a:t>housing</a:t>
          </a:r>
          <a:r>
            <a:rPr lang="cs-CZ" sz="1100" kern="1200" dirty="0" smtClean="0"/>
            <a:t> </a:t>
          </a:r>
          <a:r>
            <a:rPr lang="cs-CZ" sz="1100" kern="1200" dirty="0" err="1" smtClean="0"/>
            <a:t>ready</a:t>
          </a:r>
          <a:r>
            <a:rPr lang="cs-CZ" sz="1100" kern="1200" dirty="0" smtClean="0"/>
            <a:t>)</a:t>
          </a:r>
          <a:endParaRPr lang="cs-CZ" sz="1100" kern="1200" dirty="0"/>
        </a:p>
      </dsp:txBody>
      <dsp:txXfrm>
        <a:off x="4098232" y="3064607"/>
        <a:ext cx="1564943" cy="993739"/>
      </dsp:txXfrm>
    </dsp:sp>
    <dsp:sp modelId="{14F558F9-0542-4648-AB55-8FD4ADE83067}">
      <dsp:nvSpPr>
        <dsp:cNvPr id="0" name=""/>
        <dsp:cNvSpPr/>
      </dsp:nvSpPr>
      <dsp:spPr>
        <a:xfrm>
          <a:off x="5837058" y="1450542"/>
          <a:ext cx="1564943" cy="9937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6BCA71-3202-4408-B764-F1706D523CFB}">
      <dsp:nvSpPr>
        <dsp:cNvPr id="0" name=""/>
        <dsp:cNvSpPr/>
      </dsp:nvSpPr>
      <dsp:spPr>
        <a:xfrm>
          <a:off x="6010941" y="1615730"/>
          <a:ext cx="1564943" cy="9937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u="sng" kern="1200" dirty="0" smtClean="0"/>
            <a:t>Mikroúroveň</a:t>
          </a:r>
          <a:r>
            <a:rPr lang="cs-CZ" sz="1400" kern="1200" dirty="0" smtClean="0"/>
            <a:t> (jednotlivec)</a:t>
          </a:r>
          <a:endParaRPr lang="cs-CZ" sz="1400" kern="1200" dirty="0"/>
        </a:p>
      </dsp:txBody>
      <dsp:txXfrm>
        <a:off x="6010941" y="1615730"/>
        <a:ext cx="1564943" cy="993739"/>
      </dsp:txXfrm>
    </dsp:sp>
    <dsp:sp modelId="{33100DDE-BC52-4E21-967D-CEE4F87ED505}">
      <dsp:nvSpPr>
        <dsp:cNvPr id="0" name=""/>
        <dsp:cNvSpPr/>
      </dsp:nvSpPr>
      <dsp:spPr>
        <a:xfrm>
          <a:off x="5837058" y="2899419"/>
          <a:ext cx="1564943" cy="261185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09DA5D-8101-4E2B-95DD-FFA3D10D5858}">
      <dsp:nvSpPr>
        <dsp:cNvPr id="0" name=""/>
        <dsp:cNvSpPr/>
      </dsp:nvSpPr>
      <dsp:spPr>
        <a:xfrm>
          <a:off x="6010941" y="3064607"/>
          <a:ext cx="1564943" cy="26118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život v předlužení žene klienty do náruče šedé ekonomiky a využívání pololegálních alternativ (výplata zasílaná na účet třetí osoby či nezletilého)</a:t>
          </a:r>
          <a:endParaRPr lang="cs-CZ" sz="1400" kern="1200" dirty="0"/>
        </a:p>
      </dsp:txBody>
      <dsp:txXfrm>
        <a:off x="6010941" y="3064607"/>
        <a:ext cx="1564943" cy="2611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pPr/>
              <a:t>8/16/2019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pPr algn="r" eaLnBrk="1" latinLnBrk="0" hangingPunct="1"/>
              <a:t>8/16/2019</a:t>
            </a:fld>
            <a:endParaRPr lang="en-US" sz="1200" dirty="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pPr algn="ctr" eaLnBrk="1" latinLnBrk="0" hangingPunct="1"/>
              <a:t>‹#›</a:t>
            </a:fld>
            <a:endParaRPr kumimoji="0" lang="en-US" sz="1200" dirty="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portal.mpsv.cz/sz/stat/nz/mes" TargetMode="External"/><Relationship Id="rId3" Type="http://schemas.openxmlformats.org/officeDocument/2006/relationships/hyperlink" Target="http://www.citace.com/" TargetMode="External"/><Relationship Id="rId7" Type="http://schemas.openxmlformats.org/officeDocument/2006/relationships/hyperlink" Target="Dostupn&#233;%20z:%20https:/portal.mpsv.cz/sz/stat/nz/mes" TargetMode="External"/><Relationship Id="rId12" Type="http://schemas.openxmlformats.org/officeDocument/2006/relationships/hyperlink" Target="http://www.steti.cz/content/view/365/184/" TargetMode="External"/><Relationship Id="rId2" Type="http://schemas.openxmlformats.org/officeDocument/2006/relationships/hyperlink" Target="https://www.banky.cz/druzstevni-zalozn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ir.justice.cz/isir/common/index.do" TargetMode="External"/><Relationship Id="rId11" Type="http://schemas.openxmlformats.org/officeDocument/2006/relationships/hyperlink" Target="http://www.steti.cz/content/view/2367/422/" TargetMode="External"/><Relationship Id="rId5" Type="http://schemas.openxmlformats.org/officeDocument/2006/relationships/hyperlink" Target="https://www.irozhlas.cz/zpravy-domov/exekuce-mapa-exekuci-poplatek-informace_1907180600_cib" TargetMode="External"/><Relationship Id="rId10" Type="http://schemas.openxmlformats.org/officeDocument/2006/relationships/hyperlink" Target="http://www.steti.cz/content/view/24/46/" TargetMode="External"/><Relationship Id="rId4" Type="http://schemas.openxmlformats.org/officeDocument/2006/relationships/hyperlink" Target="https://www.czso.cz/csu/czso/databaze-demografickych-udaju-za-obce-cr" TargetMode="External"/><Relationship Id="rId9" Type="http://schemas.openxmlformats.org/officeDocument/2006/relationships/hyperlink" Target="http://www.steti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40664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Dluhové poradenství v praxi sociálního pracovníka obce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7406640" cy="17526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pPr algn="ctr"/>
            <a:r>
              <a:rPr lang="cs-CZ" dirty="0" smtClean="0"/>
              <a:t>Mgr. Jiří Novák, DiS.</a:t>
            </a:r>
          </a:p>
          <a:p>
            <a:pPr algn="ctr"/>
            <a:r>
              <a:rPr lang="cs-CZ" sz="1400" i="1" dirty="0" smtClean="0"/>
              <a:t>Městský úřad Štětí, Odbor sociálních věcí</a:t>
            </a:r>
            <a:endParaRPr lang="cs-CZ" sz="1400" i="1" dirty="0"/>
          </a:p>
        </p:txBody>
      </p:sp>
      <p:pic>
        <p:nvPicPr>
          <p:cNvPr id="5" name="Obrázek 4" descr="znak měs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564904"/>
            <a:ext cx="1882516" cy="2040806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Příklady dobré praxe</a:t>
            </a:r>
            <a:br>
              <a:rPr lang="cs-CZ" dirty="0" smtClean="0"/>
            </a:br>
            <a:r>
              <a:rPr lang="cs-CZ" sz="1400" dirty="0" smtClean="0"/>
              <a:t>z činnosti OSV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/>
          </a:bodyPr>
          <a:lstStyle/>
          <a:p>
            <a:r>
              <a:rPr lang="cs-CZ" sz="2000" dirty="0" smtClean="0"/>
              <a:t>r. 2018</a:t>
            </a:r>
          </a:p>
          <a:p>
            <a:pPr lvl="1" algn="just"/>
            <a:r>
              <a:rPr lang="cs-CZ" sz="1600" dirty="0" smtClean="0"/>
              <a:t>říjen – klient obdržel od místního pracoviště ÚP rozhodnutí o vyčíslení přeplatku na dávce SSP – Příspěvek na bydlení (cca 48 000 Kč)</a:t>
            </a:r>
          </a:p>
          <a:p>
            <a:pPr lvl="2" algn="just"/>
            <a:r>
              <a:rPr lang="cs-CZ" sz="1400" dirty="0" smtClean="0"/>
              <a:t>s tím, že v příp. neuhrazení bude částka vymáhána formou exekučního příkazu</a:t>
            </a:r>
          </a:p>
          <a:p>
            <a:pPr lvl="2" algn="just"/>
            <a:r>
              <a:rPr lang="cs-CZ" sz="1400" dirty="0" smtClean="0"/>
              <a:t>nosným bodem rozhodnutí bylo tvrzení o nedoložení ukončení nájemního vztahu (městský byt)</a:t>
            </a:r>
          </a:p>
          <a:p>
            <a:pPr lvl="2" algn="just"/>
            <a:r>
              <a:rPr lang="cs-CZ" sz="1400" dirty="0" smtClean="0"/>
              <a:t>ve spolupráci s klientem, soc. pracovníkem a pracovnicí Odboru majetku a investic MÚ Štětí zmapována historie nájemního vztahu </a:t>
            </a:r>
          </a:p>
          <a:p>
            <a:pPr lvl="2" algn="just"/>
            <a:r>
              <a:rPr lang="cs-CZ" sz="1400" dirty="0" smtClean="0"/>
              <a:t>zjištěno, že klient měl nejen aktuálně platné dodatky k nájemní smlouvě, ale z programu OK Nouze také, že předmětnou (platnou) nájemní smlouvu dokládal pro potřeby </a:t>
            </a:r>
            <a:r>
              <a:rPr lang="cs-CZ" sz="1400" dirty="0" err="1" smtClean="0"/>
              <a:t>DnB</a:t>
            </a:r>
            <a:r>
              <a:rPr lang="cs-CZ" sz="1400" dirty="0" smtClean="0"/>
              <a:t> (agenda dávek HN)</a:t>
            </a:r>
          </a:p>
          <a:p>
            <a:pPr lvl="2" algn="just"/>
            <a:r>
              <a:rPr lang="cs-CZ" sz="1400" dirty="0" smtClean="0"/>
              <a:t>sestaveno písemné odvolání MPSV – podání za klienta soc. pracovníkem na </a:t>
            </a:r>
            <a:r>
              <a:rPr lang="cs-CZ" sz="1400" dirty="0" err="1" smtClean="0"/>
              <a:t>KoP</a:t>
            </a:r>
            <a:r>
              <a:rPr lang="cs-CZ" sz="1400" dirty="0" smtClean="0"/>
              <a:t> ÚP </a:t>
            </a:r>
            <a:r>
              <a:rPr lang="cs-CZ" sz="1400" dirty="0" smtClean="0"/>
              <a:t>(31. 10.) </a:t>
            </a:r>
            <a:endParaRPr lang="cs-CZ" sz="1400" dirty="0" smtClean="0"/>
          </a:p>
          <a:p>
            <a:pPr lvl="2" algn="just"/>
            <a:r>
              <a:rPr lang="cs-CZ" sz="1400" dirty="0" smtClean="0"/>
              <a:t>klient následně pozván vedoucí odd. NSD na osobní jednání (21. 11.), z něhož vzešel písemný protokol, rušící povinnost hradit údajně vzniklý přeplatek – klientovi však vytknuto nesplnění oznamovací povinnosti (dokládáním smlouvy + dodatků)</a:t>
            </a:r>
          </a:p>
          <a:p>
            <a:pPr lvl="2" algn="just"/>
            <a:endParaRPr lang="cs-CZ" sz="1400" dirty="0" smtClean="0"/>
          </a:p>
          <a:p>
            <a:pPr lvl="2" algn="just"/>
            <a:endParaRPr lang="cs-CZ" sz="1400" dirty="0"/>
          </a:p>
        </p:txBody>
      </p:sp>
      <p:pic>
        <p:nvPicPr>
          <p:cNvPr id="5" name="Obrázek 4" descr="OK Nouze_Dn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5517232"/>
            <a:ext cx="6781800" cy="213360"/>
          </a:xfrm>
          <a:prstGeom prst="rect">
            <a:avLst/>
          </a:prstGeo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2996952"/>
            <a:ext cx="7498080" cy="1143000"/>
          </a:xfrm>
        </p:spPr>
        <p:txBody>
          <a:bodyPr/>
          <a:lstStyle/>
          <a:p>
            <a:pPr algn="ctr"/>
            <a:r>
              <a:rPr lang="cs-CZ" dirty="0" smtClean="0"/>
              <a:t>Závěrem…</a:t>
            </a:r>
            <a:endParaRPr lang="cs-CZ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259632" y="260648"/>
          <a:ext cx="7674818" cy="5987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Úskalí mapování dluhové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trvalý </a:t>
            </a:r>
            <a:r>
              <a:rPr lang="cs-CZ" sz="2000" dirty="0" smtClean="0"/>
              <a:t>pobyt klienta</a:t>
            </a:r>
          </a:p>
          <a:p>
            <a:pPr lvl="1"/>
            <a:r>
              <a:rPr lang="cs-CZ" sz="1600" dirty="0" smtClean="0"/>
              <a:t>pokud se v době před samotným mapování dluhové situace klient stěhoval (měnil místa trvalého pobytu), je nutné ověřit, zdali spadal pod obce v rámci jednoho okresu (resp. „jednoho soudu“)</a:t>
            </a:r>
          </a:p>
          <a:p>
            <a:pPr lvl="2"/>
            <a:r>
              <a:rPr lang="cs-CZ" sz="1400" dirty="0" smtClean="0"/>
              <a:t>pokud klient měnil kraje/okresy/obce, je nutné se s žádostí o výpis vedených řízení obrátit na každý jednotlivý soud zvlášť</a:t>
            </a:r>
          </a:p>
          <a:p>
            <a:r>
              <a:rPr lang="cs-CZ" sz="2000" dirty="0" smtClean="0"/>
              <a:t>výpis vedených řízení</a:t>
            </a:r>
          </a:p>
          <a:p>
            <a:pPr lvl="1" algn="just"/>
            <a:r>
              <a:rPr lang="cs-CZ" sz="1600" dirty="0" smtClean="0"/>
              <a:t>oproti výpisu z CEE, který může být vystaven prakticky ihned (</a:t>
            </a:r>
            <a:r>
              <a:rPr lang="cs-CZ" sz="1600" dirty="0" err="1" smtClean="0"/>
              <a:t>CzechPOINT</a:t>
            </a:r>
            <a:r>
              <a:rPr lang="cs-CZ" sz="1600" dirty="0" smtClean="0"/>
              <a:t>), trvá jeho vystavení sice déle, zato však poskytuje úplný přehled o řízeních, která jsou ve fázi exekuce, či tam směřují (kupř. elektronický platební rozkaz)</a:t>
            </a:r>
          </a:p>
          <a:p>
            <a:pPr lvl="1" algn="just"/>
            <a:r>
              <a:rPr lang="cs-CZ" sz="1600" dirty="0" smtClean="0"/>
              <a:t>nemají jednotnou podobu, každý soud jej strukturuje jinak</a:t>
            </a:r>
            <a:endParaRPr lang="cs-CZ" sz="1600" dirty="0" smtClean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Výplata NČ – blokace účtu</a:t>
            </a:r>
            <a:endParaRPr lang="cs-CZ" dirty="0"/>
          </a:p>
        </p:txBody>
      </p:sp>
      <p:pic>
        <p:nvPicPr>
          <p:cNvPr id="4" name="Zástupný symbol pro obsah 3" descr="Banky_přeh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3588" y="1447800"/>
            <a:ext cx="5982373" cy="4800600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59632" y="2924944"/>
            <a:ext cx="749808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pozornost…</a:t>
            </a:r>
            <a:endParaRPr lang="cs-CZ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sz="1400" i="1" dirty="0" smtClean="0"/>
              <a:t>Banky.cz: vše o bankách a bankovních produktech</a:t>
            </a:r>
            <a:r>
              <a:rPr lang="cs-CZ" sz="1400" dirty="0" smtClean="0"/>
              <a:t> [online]. Brno: Top-in.cz, 2003 [cit. 2019-08-15]. Dostupné z: </a:t>
            </a:r>
            <a:r>
              <a:rPr lang="cs-CZ" sz="1400" dirty="0" smtClean="0">
                <a:hlinkClick r:id="rId2"/>
              </a:rPr>
              <a:t>https://www.banky.cz/druzstevni-zalozny/</a:t>
            </a:r>
            <a:endParaRPr lang="cs-CZ" sz="1400" dirty="0" smtClean="0"/>
          </a:p>
          <a:p>
            <a:pPr algn="just"/>
            <a:r>
              <a:rPr lang="cs-CZ" sz="1400" i="1" dirty="0" smtClean="0"/>
              <a:t>CitacePRO</a:t>
            </a:r>
            <a:r>
              <a:rPr lang="cs-CZ" sz="1400" dirty="0" smtClean="0"/>
              <a:t> [online]. Brno: Citace.com [cit. 2019-07-27]. Dostupné z: </a:t>
            </a:r>
            <a:r>
              <a:rPr lang="cs-CZ" sz="1400" dirty="0" smtClean="0">
                <a:hlinkClick r:id="rId3"/>
              </a:rPr>
              <a:t>www.citace.com</a:t>
            </a:r>
            <a:endParaRPr lang="cs-CZ" sz="1400" dirty="0" smtClean="0"/>
          </a:p>
          <a:p>
            <a:pPr algn="just"/>
            <a:r>
              <a:rPr lang="cs-CZ" sz="1400" i="1" dirty="0" smtClean="0"/>
              <a:t>Databáze, registry: Databáze demografických údajů za obce ČR</a:t>
            </a:r>
            <a:r>
              <a:rPr lang="cs-CZ" sz="1400" dirty="0" smtClean="0"/>
              <a:t> [online]. Český statistický úřad: Praha, 2019 [cit. 2019-07-27]. Dostupné z: </a:t>
            </a:r>
            <a:r>
              <a:rPr lang="cs-CZ" sz="1400" dirty="0" smtClean="0">
                <a:hlinkClick r:id="rId4"/>
              </a:rPr>
              <a:t>https://www.czso.cz/csu/czso/databaze-demografickych-udaju-za-obce-cr</a:t>
            </a:r>
            <a:endParaRPr lang="cs-CZ" sz="1400" dirty="0" smtClean="0"/>
          </a:p>
          <a:p>
            <a:pPr algn="just"/>
            <a:r>
              <a:rPr lang="cs-CZ" sz="1400" dirty="0" smtClean="0"/>
              <a:t>Dřív to šlo zadarmo, teď exekutoři účtují za data o exekucích 60 tisíc. </a:t>
            </a:r>
            <a:r>
              <a:rPr lang="cs-CZ" sz="1400" i="1" dirty="0" smtClean="0"/>
              <a:t>IROZHLAS</a:t>
            </a:r>
            <a:r>
              <a:rPr lang="cs-CZ" sz="1400" dirty="0" smtClean="0"/>
              <a:t> [online]. Praha: Český rozhlas, 2019 [cit. 2019-07-30]. Dostupné z: </a:t>
            </a:r>
            <a:r>
              <a:rPr lang="cs-CZ" sz="1400" dirty="0" smtClean="0">
                <a:hlinkClick r:id="rId5"/>
              </a:rPr>
              <a:t>https://www.irozhlas.cz/zpravy-domov/exekuce-mapa-exekuci-poplatek-informace_1907180600_cib</a:t>
            </a:r>
            <a:endParaRPr lang="cs-CZ" sz="1400" dirty="0" smtClean="0"/>
          </a:p>
          <a:p>
            <a:pPr algn="just"/>
            <a:r>
              <a:rPr lang="cs-CZ" sz="1400" i="1" dirty="0" smtClean="0"/>
              <a:t>Insolvenční rejstřík</a:t>
            </a:r>
            <a:r>
              <a:rPr lang="cs-CZ" sz="1400" dirty="0" smtClean="0"/>
              <a:t> [online]. Praha: Ministerstvo spravedlnosti, 2019 [cit. 2019-08-15]. Dostupné z: </a:t>
            </a:r>
            <a:r>
              <a:rPr lang="cs-CZ" sz="1400" dirty="0" smtClean="0">
                <a:hlinkClick r:id="rId6"/>
              </a:rPr>
              <a:t>https://isir.justice.cz/isir/common/index.do</a:t>
            </a:r>
            <a:endParaRPr lang="cs-CZ" sz="1400" dirty="0" smtClean="0"/>
          </a:p>
          <a:p>
            <a:r>
              <a:rPr lang="cs-CZ" sz="1400" i="1" dirty="0" smtClean="0"/>
              <a:t>Občanský soudní řád</a:t>
            </a:r>
            <a:r>
              <a:rPr lang="cs-CZ" sz="1400" dirty="0" smtClean="0"/>
              <a:t>. ASPI. Praha: Parlament ČR, 1963 (poslední novelizace 2019)</a:t>
            </a:r>
          </a:p>
          <a:p>
            <a:r>
              <a:rPr lang="cs-CZ" sz="1400" i="1" dirty="0" smtClean="0"/>
              <a:t>Statistiky: Nezaměstnanost</a:t>
            </a:r>
            <a:r>
              <a:rPr lang="cs-CZ" sz="1400" dirty="0" smtClean="0"/>
              <a:t> [online]. Praha: Integrovaný portál MPSV, 2019 [cit. 2019-07-28]. </a:t>
            </a:r>
            <a:r>
              <a:rPr lang="cs-CZ" sz="1400" dirty="0" smtClean="0">
                <a:hlinkClick r:id="rId7"/>
              </a:rPr>
              <a:t>Dostupné z: </a:t>
            </a:r>
            <a:r>
              <a:rPr lang="cs-CZ" sz="1400" dirty="0" smtClean="0">
                <a:hlinkClick r:id="rId8"/>
              </a:rPr>
              <a:t>https://portal.mpsv.cz/sz/stat/nz/mes</a:t>
            </a:r>
            <a:endParaRPr lang="cs-CZ" sz="1400" dirty="0" smtClean="0"/>
          </a:p>
          <a:p>
            <a:pPr algn="just"/>
            <a:r>
              <a:rPr lang="cs-CZ" sz="1400" i="1" dirty="0" smtClean="0"/>
              <a:t>Štětí</a:t>
            </a:r>
            <a:r>
              <a:rPr lang="cs-CZ" sz="1400" dirty="0" smtClean="0"/>
              <a:t> [online]. Město Štětí, 2019 [cit. 2019-07-27]. Dostupné z: </a:t>
            </a:r>
            <a:r>
              <a:rPr lang="cs-CZ" sz="1400" dirty="0" smtClean="0">
                <a:hlinkClick r:id="rId9"/>
              </a:rPr>
              <a:t>http://www.steti.cz/</a:t>
            </a:r>
            <a:endParaRPr lang="cs-CZ" sz="1400" dirty="0" smtClean="0"/>
          </a:p>
          <a:p>
            <a:pPr lvl="1" algn="just"/>
            <a:r>
              <a:rPr lang="cs-CZ" sz="1050" dirty="0" smtClean="0"/>
              <a:t>Štětí a okolí – </a:t>
            </a:r>
            <a:r>
              <a:rPr lang="cs-CZ" sz="1050" dirty="0" smtClean="0">
                <a:hlinkClick r:id="rId10"/>
              </a:rPr>
              <a:t>http://www.steti.cz/content/view/24/46/</a:t>
            </a:r>
            <a:endParaRPr lang="cs-CZ" sz="1050" dirty="0" smtClean="0"/>
          </a:p>
          <a:p>
            <a:pPr lvl="1" algn="just"/>
            <a:r>
              <a:rPr lang="cs-CZ" sz="1050" dirty="0" smtClean="0"/>
              <a:t>Projekty, realizované s dotací – </a:t>
            </a:r>
            <a:r>
              <a:rPr lang="cs-CZ" sz="1050" dirty="0" smtClean="0">
                <a:hlinkClick r:id="rId11"/>
              </a:rPr>
              <a:t>http://www.steti.cz/content/view/2367/422/</a:t>
            </a:r>
            <a:r>
              <a:rPr lang="cs-CZ" sz="1050" dirty="0" smtClean="0"/>
              <a:t> </a:t>
            </a:r>
          </a:p>
          <a:p>
            <a:pPr lvl="1" algn="just"/>
            <a:r>
              <a:rPr lang="cs-CZ" sz="1050" dirty="0" smtClean="0"/>
              <a:t>Zdravotní a sociální služby – </a:t>
            </a:r>
            <a:r>
              <a:rPr lang="cs-CZ" sz="1050" dirty="0" smtClean="0">
                <a:hlinkClick r:id="rId12"/>
              </a:rPr>
              <a:t>http://www.steti.cz/content/view/365/184/</a:t>
            </a:r>
            <a:r>
              <a:rPr lang="cs-CZ" sz="1050" dirty="0" smtClean="0"/>
              <a:t> </a:t>
            </a:r>
          </a:p>
          <a:p>
            <a:pPr algn="just"/>
            <a:r>
              <a:rPr lang="cs-CZ" sz="1400" i="1" dirty="0" smtClean="0"/>
              <a:t>Žádost: o dotaci ze státního rozpočtu na výkon sociální práce s výjimkou agendy sociálně-právní ochrany dětí pro rok 2019 </a:t>
            </a:r>
            <a:r>
              <a:rPr lang="cs-CZ" sz="1400" dirty="0" smtClean="0"/>
              <a:t>[online]. Štětí: OK Nouze, 2019 [cit. 2019-07-28</a:t>
            </a:r>
            <a:r>
              <a:rPr lang="cs-CZ" sz="1400" dirty="0" smtClean="0"/>
              <a:t>]</a:t>
            </a:r>
            <a:endParaRPr lang="cs-CZ" sz="2000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Základní charakteristika obce     s POÚ Štětí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 31. 12. 2018 evidováno celkem 8685 obyvatel  </a:t>
            </a:r>
          </a:p>
          <a:p>
            <a:r>
              <a:rPr lang="cs-CZ" sz="2000" dirty="0" smtClean="0"/>
              <a:t>obec je kromě samotného Štětí tvořena 9 místními částmi</a:t>
            </a:r>
          </a:p>
          <a:p>
            <a:r>
              <a:rPr lang="cs-CZ" sz="2000" dirty="0" smtClean="0"/>
              <a:t>skladba obyvatelstva</a:t>
            </a:r>
          </a:p>
          <a:p>
            <a:pPr lvl="1"/>
            <a:r>
              <a:rPr lang="cs-CZ" sz="1800" dirty="0" smtClean="0"/>
              <a:t>muži (4 270) – </a:t>
            </a:r>
            <a:r>
              <a:rPr lang="cs-CZ" sz="1800" dirty="0" smtClean="0">
                <a:latin typeface="Times New Roman"/>
                <a:cs typeface="Times New Roman"/>
              </a:rPr>
              <a:t>Ø</a:t>
            </a:r>
            <a:r>
              <a:rPr lang="cs-CZ" sz="1800" dirty="0" smtClean="0"/>
              <a:t> věk 40,9</a:t>
            </a:r>
          </a:p>
          <a:p>
            <a:pPr lvl="1"/>
            <a:r>
              <a:rPr lang="cs-CZ" sz="1800" dirty="0" smtClean="0"/>
              <a:t>ženy (4 415) – </a:t>
            </a:r>
            <a:r>
              <a:rPr lang="cs-CZ" sz="1800" dirty="0" smtClean="0">
                <a:latin typeface="Times New Roman"/>
                <a:cs typeface="Times New Roman"/>
              </a:rPr>
              <a:t>Ø</a:t>
            </a:r>
            <a:r>
              <a:rPr lang="cs-CZ" sz="1800" dirty="0" smtClean="0"/>
              <a:t> věk 43,1</a:t>
            </a:r>
          </a:p>
          <a:p>
            <a:pPr lvl="1"/>
            <a:r>
              <a:rPr lang="cs-CZ" sz="1800" dirty="0" smtClean="0"/>
              <a:t>index stáří (počet osob 65+ na 100 dětí) – 121,3</a:t>
            </a:r>
          </a:p>
          <a:p>
            <a:r>
              <a:rPr lang="cs-CZ" sz="2000" dirty="0" smtClean="0"/>
              <a:t>evidence ÚP (za červenec 2019)</a:t>
            </a:r>
          </a:p>
          <a:p>
            <a:pPr lvl="1"/>
            <a:r>
              <a:rPr lang="cs-CZ" sz="1800" dirty="0" smtClean="0"/>
              <a:t>7 495 obyvatel ve věku 15 – 64 let</a:t>
            </a:r>
          </a:p>
          <a:p>
            <a:pPr lvl="1"/>
            <a:r>
              <a:rPr lang="cs-CZ" sz="1800" dirty="0" smtClean="0"/>
              <a:t>148 volných pracovních míst</a:t>
            </a:r>
          </a:p>
          <a:p>
            <a:pPr lvl="1"/>
            <a:r>
              <a:rPr lang="cs-CZ" sz="1800" dirty="0" smtClean="0"/>
              <a:t>179 dosažitelných uchazečů v evidenci uchazečů o zaměstnání (2,39 %)</a:t>
            </a:r>
          </a:p>
          <a:p>
            <a:pPr lvl="1"/>
            <a:r>
              <a:rPr lang="cs-CZ" sz="1800" dirty="0" smtClean="0"/>
              <a:t>v porovnání s prosincem 2018 došlo ke snížení nezaměstnanosti (k 31. 12. 2018 – 3,6 %)</a:t>
            </a:r>
          </a:p>
          <a:p>
            <a:pPr lvl="1"/>
            <a:endParaRPr lang="cs-CZ" sz="1800" dirty="0" smtClean="0"/>
          </a:p>
          <a:p>
            <a:pPr lvl="1"/>
            <a:endParaRPr lang="cs-CZ" sz="1600" dirty="0" smtClean="0"/>
          </a:p>
          <a:p>
            <a:pPr lvl="1">
              <a:buNone/>
            </a:pPr>
            <a:endParaRPr lang="cs-CZ" sz="2000" dirty="0" smtClean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Problematika sociálního vyloučení v obci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identifikovány jsou 2 vyloučené lokality (v r. 2019 s přibližně 235 osobami; r. 2018 – 295 osob)</a:t>
            </a:r>
          </a:p>
          <a:p>
            <a:pPr lvl="1" algn="just"/>
            <a:r>
              <a:rPr lang="cs-CZ" sz="1600" dirty="0" smtClean="0"/>
              <a:t>Ubytovna pro potřeby města, Palackého 599</a:t>
            </a:r>
          </a:p>
          <a:p>
            <a:pPr lvl="2" algn="just"/>
            <a:r>
              <a:rPr lang="cs-CZ" sz="1400" dirty="0" smtClean="0"/>
              <a:t>kapacita 125 lůžek, obsazenost cca 60%</a:t>
            </a:r>
          </a:p>
          <a:p>
            <a:pPr lvl="2" algn="just"/>
            <a:r>
              <a:rPr lang="cs-CZ" sz="1400" dirty="0" smtClean="0"/>
              <a:t>žijí zde příslušníci majority i minority, jednotlivci, rodiny s dětmi</a:t>
            </a:r>
          </a:p>
          <a:p>
            <a:pPr lvl="1" algn="just"/>
            <a:r>
              <a:rPr lang="cs-CZ" sz="1600" dirty="0" smtClean="0"/>
              <a:t>2 bytové domy (1. máje 597/598)</a:t>
            </a:r>
          </a:p>
          <a:p>
            <a:pPr lvl="2" algn="just"/>
            <a:r>
              <a:rPr lang="cs-CZ" sz="1400" dirty="0" smtClean="0"/>
              <a:t>celkem 81 bytů</a:t>
            </a:r>
          </a:p>
          <a:p>
            <a:pPr lvl="2" algn="just"/>
            <a:r>
              <a:rPr lang="cs-CZ" sz="1400" dirty="0" smtClean="0"/>
              <a:t>složení osob obdobné jako u předchozího objektu</a:t>
            </a:r>
          </a:p>
          <a:p>
            <a:pPr lvl="1" algn="just"/>
            <a:r>
              <a:rPr lang="cs-CZ" sz="1600" dirty="0" smtClean="0"/>
              <a:t>v r. 2018 s nabytím účinnosti OOP zanikl postupným utlumováním činnosti objekt v ul. Cihelná, kde dříve fungovala další ubytovna</a:t>
            </a:r>
          </a:p>
          <a:p>
            <a:pPr algn="just"/>
            <a:r>
              <a:rPr lang="cs-CZ" sz="2000" dirty="0" smtClean="0"/>
              <a:t>společní jmenovatelé obou lokalit (co se týče oblasti zadlužení/předlužení)</a:t>
            </a:r>
          </a:p>
          <a:p>
            <a:pPr lvl="1" algn="just"/>
            <a:r>
              <a:rPr lang="cs-CZ" sz="1600" dirty="0" smtClean="0"/>
              <a:t>sdílená ekonomika</a:t>
            </a:r>
          </a:p>
          <a:p>
            <a:pPr lvl="1" algn="just"/>
            <a:r>
              <a:rPr lang="cs-CZ" sz="1600" dirty="0" smtClean="0"/>
              <a:t>vysoká zadluženost (kumulace exekucí, dluhy nejen vůči bankovním/nebankovním poskytovatelům půjček/úvěrů…)</a:t>
            </a:r>
          </a:p>
          <a:p>
            <a:pPr lvl="1" algn="just"/>
            <a:r>
              <a:rPr lang="cs-CZ" sz="1600" dirty="0" smtClean="0"/>
              <a:t>lichva</a:t>
            </a:r>
          </a:p>
          <a:p>
            <a:pPr lvl="1"/>
            <a:endParaRPr lang="cs-CZ" sz="1600" dirty="0" smtClean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od. r. 2013 město navázalo spolupráci s Agenturou pro sociální začleňování (co následovalo):</a:t>
            </a:r>
          </a:p>
          <a:p>
            <a:pPr lvl="1"/>
            <a:r>
              <a:rPr lang="cs-CZ" sz="1600" dirty="0" smtClean="0"/>
              <a:t>Situační analýza (2013)</a:t>
            </a:r>
          </a:p>
          <a:p>
            <a:pPr lvl="1"/>
            <a:r>
              <a:rPr lang="cs-CZ" sz="1600" dirty="0" smtClean="0"/>
              <a:t>Strategický plán sociálního začleňování (2015 – </a:t>
            </a:r>
            <a:r>
              <a:rPr lang="cs-CZ" sz="1600" dirty="0" smtClean="0"/>
              <a:t>2019)</a:t>
            </a:r>
            <a:endParaRPr lang="cs-CZ" sz="1600" dirty="0" smtClean="0"/>
          </a:p>
          <a:p>
            <a:pPr lvl="1"/>
            <a:r>
              <a:rPr lang="cs-CZ" sz="1600" dirty="0" smtClean="0"/>
              <a:t>Lokální partnerství</a:t>
            </a:r>
          </a:p>
          <a:p>
            <a:pPr lvl="1"/>
            <a:r>
              <a:rPr lang="cs-CZ" sz="1600" dirty="0" smtClean="0"/>
              <a:t>opakované využívání projektu na podporu terénní práce</a:t>
            </a:r>
          </a:p>
          <a:p>
            <a:pPr lvl="1"/>
            <a:r>
              <a:rPr lang="cs-CZ" sz="1600" dirty="0" smtClean="0"/>
              <a:t>pravidelné setkávání zainteresovaných aktérů</a:t>
            </a:r>
          </a:p>
          <a:p>
            <a:pPr lvl="2"/>
            <a:r>
              <a:rPr lang="cs-CZ" sz="1400" dirty="0" smtClean="0"/>
              <a:t>zástupci za lokální </a:t>
            </a:r>
            <a:r>
              <a:rPr lang="cs-CZ" sz="1400" dirty="0" smtClean="0"/>
              <a:t>(s pobočkou v obci) </a:t>
            </a:r>
            <a:r>
              <a:rPr lang="cs-CZ" sz="1400" dirty="0" smtClean="0"/>
              <a:t>NNO, úřad práce, odbor sociálních věcí (frekvence 1x/měs.)</a:t>
            </a:r>
          </a:p>
          <a:p>
            <a:r>
              <a:rPr lang="cs-CZ" sz="2000" dirty="0" smtClean="0"/>
              <a:t>NNO, působící v obci</a:t>
            </a:r>
          </a:p>
          <a:p>
            <a:pPr lvl="1"/>
            <a:r>
              <a:rPr lang="cs-CZ" sz="1600" dirty="0" smtClean="0"/>
              <a:t>Romano Jasnica – sociálně-aktivizační služba pro rodiny s dětmi, r. </a:t>
            </a:r>
            <a:r>
              <a:rPr lang="cs-CZ" sz="1600" dirty="0" smtClean="0"/>
              <a:t>2014</a:t>
            </a:r>
          </a:p>
          <a:p>
            <a:pPr lvl="1"/>
            <a:r>
              <a:rPr lang="cs-CZ" sz="1600" dirty="0" smtClean="0"/>
              <a:t>K-centrum – terénní program, r. 2015</a:t>
            </a:r>
            <a:endParaRPr lang="cs-CZ" sz="1600" dirty="0" smtClean="0"/>
          </a:p>
          <a:p>
            <a:pPr lvl="1"/>
            <a:r>
              <a:rPr lang="cs-CZ" sz="1600" dirty="0" smtClean="0"/>
              <a:t>Naděje – terénní program, r. 2014; odborné sociální poradenství, r. 2017</a:t>
            </a:r>
          </a:p>
          <a:p>
            <a:r>
              <a:rPr lang="cs-CZ" sz="2000" dirty="0" smtClean="0"/>
              <a:t>zapojení do projektů:</a:t>
            </a:r>
          </a:p>
          <a:p>
            <a:pPr lvl="1"/>
            <a:r>
              <a:rPr lang="cs-CZ" sz="1600" dirty="0" smtClean="0"/>
              <a:t>Koordinovaný přístup k sociálně vyloučeným lokalitám – od r. 2017</a:t>
            </a:r>
          </a:p>
          <a:p>
            <a:pPr lvl="1"/>
            <a:r>
              <a:rPr lang="cs-CZ" sz="1600" dirty="0" smtClean="0"/>
              <a:t>Pilotní ověření implementace systému sociálního bydlení na lokální úrovni v obci Štětí – od r. 2017</a:t>
            </a:r>
          </a:p>
          <a:p>
            <a:pPr lvl="1">
              <a:buNone/>
            </a:pPr>
            <a:endParaRPr lang="cs-CZ" sz="1600" dirty="0" smtClean="0"/>
          </a:p>
          <a:p>
            <a:endParaRPr lang="cs-CZ" sz="2000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Štětí a exekuce</a:t>
            </a:r>
            <a:br>
              <a:rPr lang="cs-CZ" dirty="0" smtClean="0"/>
            </a:br>
            <a:r>
              <a:rPr lang="cs-CZ" sz="1800" dirty="0" smtClean="0"/>
              <a:t>data za r.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dirty="0" smtClean="0"/>
              <a:t>podíl osob v exekuci – 14,98 %</a:t>
            </a:r>
          </a:p>
          <a:p>
            <a:r>
              <a:rPr lang="cs-CZ" sz="1800" dirty="0" smtClean="0"/>
              <a:t>počet osob v exekuci – 1 115 osob</a:t>
            </a:r>
          </a:p>
          <a:p>
            <a:r>
              <a:rPr lang="cs-CZ" sz="1800" dirty="0" smtClean="0"/>
              <a:t>celkový počet exekucí: 5 324</a:t>
            </a:r>
          </a:p>
          <a:p>
            <a:r>
              <a:rPr lang="cs-CZ" sz="1800" dirty="0" smtClean="0"/>
              <a:t>průměrný počet exekucí/1 os.: 4,8</a:t>
            </a:r>
          </a:p>
          <a:p>
            <a:r>
              <a:rPr lang="cs-CZ" sz="1800" dirty="0" smtClean="0"/>
              <a:t>průměrná výše jistiny/1 os.: 204 604 Kč</a:t>
            </a:r>
          </a:p>
          <a:p>
            <a:r>
              <a:rPr lang="cs-CZ" sz="1800" dirty="0" smtClean="0"/>
              <a:t>medián jistiny: 85 901 Kč</a:t>
            </a:r>
          </a:p>
          <a:p>
            <a:r>
              <a:rPr lang="cs-CZ" sz="1800" dirty="0" smtClean="0"/>
              <a:t>podíl osob s</a:t>
            </a:r>
          </a:p>
          <a:p>
            <a:pPr lvl="1"/>
            <a:r>
              <a:rPr lang="cs-CZ" sz="1400" dirty="0" smtClean="0"/>
              <a:t>1 exekucí – 32 %</a:t>
            </a:r>
          </a:p>
          <a:p>
            <a:pPr lvl="1"/>
            <a:r>
              <a:rPr lang="cs-CZ" sz="1400" dirty="0" smtClean="0"/>
              <a:t>2 exekucemi – 11 %</a:t>
            </a:r>
          </a:p>
          <a:p>
            <a:pPr lvl="1"/>
            <a:r>
              <a:rPr lang="cs-CZ" sz="1400" dirty="0" smtClean="0"/>
              <a:t>3 – 9 exekucemi – 43 %</a:t>
            </a:r>
          </a:p>
          <a:p>
            <a:pPr lvl="1"/>
            <a:r>
              <a:rPr lang="cs-CZ" sz="1400" dirty="0" smtClean="0"/>
              <a:t>10 – 29 exekucemi – 13 %</a:t>
            </a:r>
          </a:p>
          <a:p>
            <a:r>
              <a:rPr lang="cs-CZ" sz="1800" dirty="0" smtClean="0"/>
              <a:t>podíl osob dle věku</a:t>
            </a:r>
          </a:p>
          <a:p>
            <a:pPr lvl="1"/>
            <a:r>
              <a:rPr lang="cs-CZ" sz="1400" dirty="0" smtClean="0"/>
              <a:t>18 – 29 let – 11 %</a:t>
            </a:r>
          </a:p>
          <a:p>
            <a:pPr lvl="1"/>
            <a:r>
              <a:rPr lang="cs-CZ" sz="1400" dirty="0" smtClean="0"/>
              <a:t>30 – 64 let – 82 %</a:t>
            </a:r>
          </a:p>
          <a:p>
            <a:pPr lvl="1"/>
            <a:r>
              <a:rPr lang="cs-CZ" sz="1400" dirty="0" smtClean="0"/>
              <a:t>65+ (senioři) – 7 %</a:t>
            </a:r>
          </a:p>
          <a:p>
            <a:endParaRPr lang="cs-CZ" sz="1800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Problematika rešerše potřebných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000" dirty="0" smtClean="0"/>
              <a:t>projekt „Mapa exekucí“ (aktuální data – za r. 2018 nejsou dostupná)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600" dirty="0" smtClean="0"/>
              <a:t>vychází z Centrální evidence exekucí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000" dirty="0" smtClean="0"/>
              <a:t>Centrální evidence exekucí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1600" dirty="0" smtClean="0"/>
              <a:t>exekutorský úřad má za povinnost tam data nejen zanášet, ale i je mazat, tudíž se hypoteticky může stát, že ve zpracovaných přehledech se započítají i již exekuce skončené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1600" dirty="0" smtClean="0"/>
              <a:t>jsou zde i exekuce lidí, kteří jsou již oddlužení – někteří exekutoři nezastavují exekuce ani poté, co je oddlužení skončeno a pokračují v nich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1600" dirty="0" smtClean="0"/>
              <a:t>v databázi NEJSOU daňové a správní exekuce (ty, jež jsou vedeny státními orgány – př. Finanční úřad, ČSSZ, Celní správa, obce)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cs-CZ" sz="1200" i="1" dirty="0" smtClean="0"/>
              <a:t>jsou vymáhány státem a nejsou předávány exekutorským úřadům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cs-CZ" sz="1200" i="1" dirty="0" smtClean="0"/>
              <a:t>proto je důvodné předpokládat, že skutečná čísla, po započtení těchto exekucí, jsou mnohem vyšší, než vypadá ze statistiky EKČR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1600" dirty="0" smtClean="0"/>
              <a:t>dozorovým orgánem Ministerstvo spravedlnosti (do CEE přístup nemá)</a:t>
            </a:r>
            <a:endParaRPr lang="cs-CZ" sz="2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2000" dirty="0" smtClean="0"/>
              <a:t>Rejstřík zahájených exekucí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600" dirty="0" smtClean="0"/>
              <a:t>zapisují se tam exekuce od r. 2013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600" dirty="0" smtClean="0"/>
              <a:t>vychází z evidence soudů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sz="1600" dirty="0" smtClean="0"/>
              <a:t>problém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cs-CZ" sz="1200" dirty="0" smtClean="0"/>
              <a:t>neobsahuje všechna data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cs-CZ" sz="1200" dirty="0" smtClean="0"/>
              <a:t>soudní exekutoři fungují od r. 2001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</a:pPr>
            <a:r>
              <a:rPr lang="cs-CZ" sz="1200" dirty="0" smtClean="0"/>
              <a:t>ve správě Ministerstva spravedlnosti – není veřejný</a:t>
            </a:r>
          </a:p>
          <a:p>
            <a:pPr lvl="2"/>
            <a:endParaRPr lang="cs-CZ" sz="1200" dirty="0" smtClean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Osobní bankroty za obec Štětí</a:t>
            </a:r>
            <a:br>
              <a:rPr lang="cs-CZ" dirty="0" smtClean="0"/>
            </a:br>
            <a:r>
              <a:rPr lang="cs-CZ" sz="1600" dirty="0" smtClean="0"/>
              <a:t>zkrácený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počet dlužníků v osobním bankrotu (od r. 2008) – 333</a:t>
            </a:r>
          </a:p>
          <a:p>
            <a:pPr lvl="1"/>
            <a:r>
              <a:rPr lang="cs-CZ" sz="1600" dirty="0" smtClean="0"/>
              <a:t>podíl na celkový počet obyvatel – 3,83 %</a:t>
            </a:r>
          </a:p>
          <a:p>
            <a:r>
              <a:rPr lang="cs-CZ" sz="2000" dirty="0" smtClean="0"/>
              <a:t>r. 2018</a:t>
            </a:r>
          </a:p>
          <a:p>
            <a:pPr lvl="1"/>
            <a:r>
              <a:rPr lang="cs-CZ" sz="1600" dirty="0" smtClean="0"/>
              <a:t>počet přihlášených dlužníků – 37</a:t>
            </a:r>
          </a:p>
          <a:p>
            <a:pPr lvl="1"/>
            <a:r>
              <a:rPr lang="cs-CZ" sz="1600" dirty="0" smtClean="0"/>
              <a:t>podíl dlužníků na počet obyvatel – 0,43 %</a:t>
            </a:r>
          </a:p>
          <a:p>
            <a:pPr lvl="1"/>
            <a:r>
              <a:rPr lang="cs-CZ" sz="1600" dirty="0" smtClean="0"/>
              <a:t>celkový počet</a:t>
            </a:r>
          </a:p>
          <a:p>
            <a:pPr lvl="2"/>
            <a:r>
              <a:rPr lang="cs-CZ" sz="1400" dirty="0" smtClean="0"/>
              <a:t>přihlášených pohledávek – 338</a:t>
            </a:r>
          </a:p>
          <a:p>
            <a:pPr lvl="2"/>
            <a:r>
              <a:rPr lang="cs-CZ" sz="1400" dirty="0" smtClean="0"/>
              <a:t>věřitelů – 308</a:t>
            </a:r>
          </a:p>
          <a:p>
            <a:pPr lvl="2"/>
            <a:r>
              <a:rPr lang="cs-CZ" sz="1400" dirty="0" smtClean="0"/>
              <a:t>dlužníků (FO) – 32 jednotlivců vs. 5 manželských párů</a:t>
            </a:r>
          </a:p>
          <a:p>
            <a:pPr lvl="2"/>
            <a:r>
              <a:rPr lang="cs-CZ" sz="1400" dirty="0" smtClean="0"/>
              <a:t>ukončených řízení – 3</a:t>
            </a:r>
          </a:p>
          <a:p>
            <a:pPr lvl="2"/>
            <a:r>
              <a:rPr lang="cs-CZ" sz="1400" dirty="0" smtClean="0"/>
              <a:t>probíhajících řízení – 34 </a:t>
            </a:r>
          </a:p>
          <a:p>
            <a:pPr lvl="1"/>
            <a:r>
              <a:rPr lang="cs-CZ" sz="1600" dirty="0" smtClean="0"/>
              <a:t>průměrná výše jistiny/1 os.</a:t>
            </a:r>
          </a:p>
          <a:p>
            <a:pPr lvl="2"/>
            <a:r>
              <a:rPr lang="cs-CZ" sz="1400" dirty="0" smtClean="0"/>
              <a:t>709 286,43 Kč</a:t>
            </a:r>
          </a:p>
          <a:p>
            <a:pPr lvl="1"/>
            <a:r>
              <a:rPr lang="cs-CZ" sz="1600" dirty="0" smtClean="0"/>
              <a:t>medián </a:t>
            </a:r>
          </a:p>
          <a:p>
            <a:pPr lvl="2"/>
            <a:r>
              <a:rPr lang="cs-CZ" sz="1400" dirty="0" smtClean="0"/>
              <a:t>jistiny – 567 815 Kč</a:t>
            </a:r>
          </a:p>
          <a:p>
            <a:pPr lvl="2"/>
            <a:r>
              <a:rPr lang="cs-CZ" sz="1400" dirty="0" smtClean="0"/>
              <a:t>věku – jednotlivec (40) vs. manželský pár (muž – 40, žena – 33)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100" dirty="0" smtClean="0"/>
              <a:t>Osobní bankroty za obec Štětí – vývoj v čase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600" dirty="0" smtClean="0"/>
              <a:t>Insolvenční rejstřík – přehled od r. 2008 – 2019 (k 31. 7. 2019) </a:t>
            </a:r>
            <a:endParaRPr lang="cs-CZ" sz="1600" dirty="0"/>
          </a:p>
        </p:txBody>
      </p:sp>
      <p:pic>
        <p:nvPicPr>
          <p:cNvPr id="5" name="Zástupný symbol pro obsah 4" descr="ISIR_Štětí_vývoj_přehl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772816"/>
            <a:ext cx="7741187" cy="3697962"/>
          </a:xfrm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Příklady dobré praxe</a:t>
            </a:r>
            <a:br>
              <a:rPr lang="cs-CZ" dirty="0" smtClean="0"/>
            </a:br>
            <a:r>
              <a:rPr lang="cs-CZ" sz="1400" dirty="0" smtClean="0"/>
              <a:t>z činnosti OSV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r. 2016</a:t>
            </a:r>
          </a:p>
          <a:p>
            <a:pPr lvl="1" algn="just"/>
            <a:r>
              <a:rPr lang="cs-CZ" sz="1600" dirty="0" smtClean="0"/>
              <a:t>oddlužení</a:t>
            </a:r>
          </a:p>
          <a:p>
            <a:pPr lvl="2" algn="just"/>
            <a:r>
              <a:rPr lang="cs-CZ" sz="1400" dirty="0" smtClean="0"/>
              <a:t>řešeny 3 klientské případy (1x manželský pár, 2x jednotlivec), kdy po zmapování příjmové/dluhové situace byla poskytnuta asistence při sestavování insolvenčního návrhu, které byly následně insolvenčním soudem schváleny</a:t>
            </a:r>
          </a:p>
          <a:p>
            <a:pPr lvl="1" algn="just"/>
            <a:r>
              <a:rPr lang="cs-CZ" sz="1600" dirty="0" smtClean="0"/>
              <a:t>mapování dluhové situace</a:t>
            </a:r>
          </a:p>
          <a:p>
            <a:pPr lvl="2" algn="just"/>
            <a:r>
              <a:rPr lang="cs-CZ" sz="1400" dirty="0" smtClean="0"/>
              <a:t>opatrovanci města zastavena exekuce (nemajetnost)</a:t>
            </a:r>
            <a:endParaRPr lang="cs-CZ" sz="2000" dirty="0" smtClean="0"/>
          </a:p>
          <a:p>
            <a:r>
              <a:rPr lang="cs-CZ" sz="2000" dirty="0" smtClean="0"/>
              <a:t>r. 2017</a:t>
            </a:r>
          </a:p>
          <a:p>
            <a:pPr lvl="1"/>
            <a:r>
              <a:rPr lang="cs-CZ" sz="1600" dirty="0" smtClean="0"/>
              <a:t>kontakt s rodinou s těžce zdravotně postiženým klientem</a:t>
            </a:r>
          </a:p>
          <a:p>
            <a:pPr lvl="2"/>
            <a:r>
              <a:rPr lang="cs-CZ" sz="1400" dirty="0" smtClean="0"/>
              <a:t>po prodělaném úraze klienta nahradil zdroj příjmů dávky HN, SSP a OZP (PnP)</a:t>
            </a:r>
          </a:p>
          <a:p>
            <a:pPr lvl="2"/>
            <a:r>
              <a:rPr lang="cs-CZ" sz="1400" dirty="0" smtClean="0"/>
              <a:t>rodina předlužena</a:t>
            </a:r>
          </a:p>
          <a:p>
            <a:pPr lvl="3"/>
            <a:r>
              <a:rPr lang="cs-CZ" sz="1200" dirty="0" smtClean="0"/>
              <a:t>dluhy klienta dosahovaly 800 tis. (z 25 pohledávek 13 ve fázi exekuce)</a:t>
            </a:r>
            <a:endParaRPr lang="cs-CZ" sz="1400" dirty="0" smtClean="0"/>
          </a:p>
          <a:p>
            <a:pPr lvl="2"/>
            <a:r>
              <a:rPr lang="cs-CZ" sz="1400" dirty="0" smtClean="0"/>
              <a:t>z dávek pro OZP se podařilo zajistit 2 příspěvky na zvláštní pomůcku (automobil – 180 000; následně pak na úpravu automobilu pro řízení OZP)</a:t>
            </a:r>
          </a:p>
          <a:p>
            <a:pPr lvl="2"/>
            <a:r>
              <a:rPr lang="cs-CZ" sz="1400" dirty="0" smtClean="0"/>
              <a:t>koncem roku klient obeslán jedním z exekutorských úřadů kvůli pořízenému automobilu prostřednictvím „Výzvy k vydání vozidla“</a:t>
            </a:r>
          </a:p>
          <a:p>
            <a:pPr lvl="3"/>
            <a:r>
              <a:rPr lang="cs-CZ" sz="1200" dirty="0" smtClean="0"/>
              <a:t>exekutorovi doložen původ </a:t>
            </a:r>
            <a:r>
              <a:rPr lang="cs-CZ" sz="1200" dirty="0" smtClean="0"/>
              <a:t>automobilu, který </a:t>
            </a:r>
            <a:r>
              <a:rPr lang="cs-CZ" sz="1200" dirty="0" smtClean="0"/>
              <a:t>nelze zpeněžit v exekuci (z důvodu pořízení vozidla dávkou pro OZP) – podle § 322, odst. 2e), OSŘ</a:t>
            </a:r>
          </a:p>
          <a:p>
            <a:endParaRPr lang="cs-CZ" sz="1600" dirty="0" smtClean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1133</TotalTime>
  <Words>1265</Words>
  <Application>Microsoft Office PowerPoint</Application>
  <PresentationFormat>Předvádění na obrazovce (4:3)</PresentationFormat>
  <Paragraphs>156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Solstice</vt:lpstr>
      <vt:lpstr>Dluhové poradenství v praxi sociálního pracovníka obce </vt:lpstr>
      <vt:lpstr>Základní charakteristika obce     s POÚ Štětí</vt:lpstr>
      <vt:lpstr>Problematika sociálního vyloučení v obci</vt:lpstr>
      <vt:lpstr>Opatření</vt:lpstr>
      <vt:lpstr>Štětí a exekuce data za r. 2017</vt:lpstr>
      <vt:lpstr>Problematika rešerše potřebných dat</vt:lpstr>
      <vt:lpstr>Osobní bankroty za obec Štětí zkrácený přehled</vt:lpstr>
      <vt:lpstr>Osobní bankroty za obec Štětí – vývoj v čase Insolvenční rejstřík – přehled od r. 2008 – 2019 (k 31. 7. 2019) </vt:lpstr>
      <vt:lpstr>Příklady dobré praxe z činnosti OSV</vt:lpstr>
      <vt:lpstr>Příklady dobré praxe z činnosti OSV</vt:lpstr>
      <vt:lpstr>Závěrem…</vt:lpstr>
      <vt:lpstr>Snímek 12</vt:lpstr>
      <vt:lpstr>Úskalí mapování dluhové situace</vt:lpstr>
      <vt:lpstr>Výplata NČ – blokace účtu</vt:lpstr>
      <vt:lpstr>Děkuji za pozornost…</vt:lpstr>
      <vt:lpstr>Použité zdroje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Dluhové poradenství v praxi sociálního pracovníka obce</dc:title>
  <dc:creator>jnovak</dc:creator>
  <cp:lastModifiedBy>jnovak</cp:lastModifiedBy>
  <cp:revision>130</cp:revision>
  <dcterms:created xsi:type="dcterms:W3CDTF">2019-07-22T12:45:35Z</dcterms:created>
  <dcterms:modified xsi:type="dcterms:W3CDTF">2019-08-16T10:20:45Z</dcterms:modified>
</cp:coreProperties>
</file>