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7" r:id="rId1"/>
  </p:sldMasterIdLst>
  <p:notesMasterIdLst>
    <p:notesMasterId r:id="rId14"/>
  </p:notesMasterIdLst>
  <p:sldIdLst>
    <p:sldId id="257" r:id="rId2"/>
    <p:sldId id="294" r:id="rId3"/>
    <p:sldId id="308" r:id="rId4"/>
    <p:sldId id="309" r:id="rId5"/>
    <p:sldId id="310" r:id="rId6"/>
    <p:sldId id="311" r:id="rId7"/>
    <p:sldId id="312" r:id="rId8"/>
    <p:sldId id="314" r:id="rId9"/>
    <p:sldId id="315" r:id="rId10"/>
    <p:sldId id="320" r:id="rId11"/>
    <p:sldId id="316" r:id="rId12"/>
    <p:sldId id="31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38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ychodilová Markéta" initials="VM" lastIdx="2" clrIdx="0"/>
  <p:cmAuthor id="1" name="Stanková Jana Mgr. (MPSV)" initials="SJM(" lastIdx="1" clrIdx="1">
    <p:extLst>
      <p:ext uri="{19B8F6BF-5375-455C-9EA6-DF929625EA0E}">
        <p15:presenceInfo xmlns:p15="http://schemas.microsoft.com/office/powerpoint/2012/main" userId="S-1-5-21-2860373619-1581124721-2029513195-1056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978" y="102"/>
      </p:cViewPr>
      <p:guideLst>
        <p:guide orient="horz" pos="119"/>
        <p:guide pos="385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zivatel\Dokumenty\Statistika\dluhov&#225;%20poradna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List_aplikace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tatistiky%202007-2018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tatistiky%202007-201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Statistiky%202007-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542509392208339E-2"/>
          <c:y val="0.19478871391076141"/>
          <c:w val="0.83062605288444291"/>
          <c:h val="0.8018933273027555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Odborné</a:t>
            </a:r>
            <a:r>
              <a:rPr lang="cs-CZ" baseline="0"/>
              <a:t> sociální poradenství dle oblastí potřeb uživatelů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713-4602-81CD-35E82A1B936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713-4602-81CD-35E82A1B936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713-4602-81CD-35E82A1B936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713-4602-81CD-35E82A1B936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713-4602-81CD-35E82A1B936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713-4602-81CD-35E82A1B936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713-4602-81CD-35E82A1B936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A713-4602-81CD-35E82A1B936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713-4602-81CD-35E82A1B936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A713-4602-81CD-35E82A1B936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A713-4602-81CD-35E82A1B936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A713-4602-81CD-35E82A1B936D}"/>
              </c:ext>
            </c:extLst>
          </c:dPt>
          <c:dLbls>
            <c:dLbl>
              <c:idx val="0"/>
              <c:layout>
                <c:manualLayout>
                  <c:x val="0.2593102768361073"/>
                  <c:y val="4.17909759759231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713-4602-81CD-35E82A1B936D}"/>
                </c:ext>
              </c:extLst>
            </c:dLbl>
            <c:dLbl>
              <c:idx val="1"/>
              <c:layout>
                <c:manualLayout>
                  <c:x val="0.23663987284696145"/>
                  <c:y val="0.1804503703582543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13-4602-81CD-35E82A1B936D}"/>
                </c:ext>
              </c:extLst>
            </c:dLbl>
            <c:dLbl>
              <c:idx val="3"/>
              <c:layout>
                <c:manualLayout>
                  <c:x val="2.9849929101233803E-2"/>
                  <c:y val="0.1167149728461548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713-4602-81CD-35E82A1B936D}"/>
                </c:ext>
              </c:extLst>
            </c:dLbl>
            <c:dLbl>
              <c:idx val="4"/>
              <c:layout>
                <c:manualLayout>
                  <c:x val="0"/>
                  <c:y val="7.00289837076927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713-4602-81CD-35E82A1B936D}"/>
                </c:ext>
              </c:extLst>
            </c:dLbl>
            <c:dLbl>
              <c:idx val="5"/>
              <c:layout>
                <c:manualLayout>
                  <c:x val="0"/>
                  <c:y val="0.1089339746564111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713-4602-81CD-35E82A1B936D}"/>
                </c:ext>
              </c:extLst>
            </c:dLbl>
            <c:dLbl>
              <c:idx val="6"/>
              <c:layout>
                <c:manualLayout>
                  <c:x val="0"/>
                  <c:y val="4.981767327944145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A713-4602-81CD-35E82A1B936D}"/>
                </c:ext>
              </c:extLst>
            </c:dLbl>
            <c:dLbl>
              <c:idx val="7"/>
              <c:layout>
                <c:manualLayout>
                  <c:x val="0"/>
                  <c:y val="-3.229681380647284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A713-4602-81CD-35E82A1B936D}"/>
                </c:ext>
              </c:extLst>
            </c:dLbl>
            <c:dLbl>
              <c:idx val="8"/>
              <c:layout>
                <c:manualLayout>
                  <c:x val="-3.1778250865019189E-2"/>
                  <c:y val="-1.416340818440536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713-4602-81CD-35E82A1B936D}"/>
                </c:ext>
              </c:extLst>
            </c:dLbl>
            <c:dLbl>
              <c:idx val="9"/>
              <c:layout>
                <c:manualLayout>
                  <c:x val="6.673432681654029E-2"/>
                  <c:y val="-4.485079258395028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A713-4602-81CD-35E82A1B936D}"/>
                </c:ext>
              </c:extLst>
            </c:dLbl>
            <c:dLbl>
              <c:idx val="10"/>
              <c:layout>
                <c:manualLayout>
                  <c:x val="-9.2156927508555225E-2"/>
                  <c:y val="-1.512547906055348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A713-4602-81CD-35E82A1B936D}"/>
                </c:ext>
              </c:extLst>
            </c:dLbl>
            <c:dLbl>
              <c:idx val="11"/>
              <c:layout>
                <c:manualLayout>
                  <c:x val="0.21926993096863179"/>
                  <c:y val="-8.9761064047415538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713-4602-81CD-35E82A1B936D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List2!$A$4:$A$15</c:f>
              <c:strCache>
                <c:ptCount val="12"/>
                <c:pt idx="0">
                  <c:v>řešení nepříznivé sociální situace</c:v>
                </c:pt>
                <c:pt idx="1">
                  <c:v>psychosociální podpora</c:v>
                </c:pt>
                <c:pt idx="2">
                  <c:v>řešení dluhů a exekucí</c:v>
                </c:pt>
                <c:pt idx="3">
                  <c:v>uzavírání smluv</c:v>
                </c:pt>
                <c:pt idx="4">
                  <c:v>orientace v insolvenčním řízení</c:v>
                </c:pt>
                <c:pt idx="5">
                  <c:v>využití sociálních dávek a jiných výhod</c:v>
                </c:pt>
                <c:pt idx="6">
                  <c:v>nakládání s majetkem</c:v>
                </c:pt>
                <c:pt idx="7">
                  <c:v>navazování spol.vztahů</c:v>
                </c:pt>
                <c:pt idx="8">
                  <c:v>udržet zdravotní stav, kompenzace handicapu</c:v>
                </c:pt>
                <c:pt idx="9">
                  <c:v>získání bydlení</c:v>
                </c:pt>
                <c:pt idx="10">
                  <c:v>plnění finančních závazků</c:v>
                </c:pt>
                <c:pt idx="11">
                  <c:v>orientace v nájemní smlouvě</c:v>
                </c:pt>
              </c:strCache>
            </c:strRef>
          </c:cat>
          <c:val>
            <c:numRef>
              <c:f>List2!$B$4:$B$15</c:f>
              <c:numCache>
                <c:formatCode>General</c:formatCode>
                <c:ptCount val="12"/>
                <c:pt idx="0">
                  <c:v>42</c:v>
                </c:pt>
                <c:pt idx="1">
                  <c:v>7</c:v>
                </c:pt>
                <c:pt idx="2">
                  <c:v>451</c:v>
                </c:pt>
                <c:pt idx="3">
                  <c:v>4</c:v>
                </c:pt>
                <c:pt idx="4">
                  <c:v>120</c:v>
                </c:pt>
                <c:pt idx="5">
                  <c:v>52</c:v>
                </c:pt>
                <c:pt idx="6">
                  <c:v>3</c:v>
                </c:pt>
                <c:pt idx="7">
                  <c:v>7</c:v>
                </c:pt>
                <c:pt idx="8">
                  <c:v>123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A713-4602-81CD-35E82A1B93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'Rozbor DL'!$A$32</c:f>
              <c:strCache>
                <c:ptCount val="1"/>
                <c:pt idx="0">
                  <c:v>počet kontaktů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'Rozbor DL'!$B$31:$G$31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'Rozbor DL'!$B$32:$G$32</c:f>
              <c:numCache>
                <c:formatCode>General</c:formatCode>
                <c:ptCount val="6"/>
                <c:pt idx="0">
                  <c:v>212</c:v>
                </c:pt>
                <c:pt idx="1">
                  <c:v>498</c:v>
                </c:pt>
                <c:pt idx="2">
                  <c:v>396</c:v>
                </c:pt>
                <c:pt idx="3">
                  <c:v>201</c:v>
                </c:pt>
                <c:pt idx="4">
                  <c:v>69</c:v>
                </c:pt>
                <c:pt idx="5">
                  <c:v>239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E7-4574-89D0-68C103C47567}"/>
            </c:ext>
          </c:extLst>
        </c:ser>
        <c:ser>
          <c:idx val="1"/>
          <c:order val="1"/>
          <c:tx>
            <c:strRef>
              <c:f>'Rozbor DL'!$A$33</c:f>
              <c:strCache>
                <c:ptCount val="1"/>
                <c:pt idx="0">
                  <c:v>počet intervencí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'Rozbor DL'!$B$31:$G$31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'Rozbor DL'!$B$33:$G$33</c:f>
              <c:numCache>
                <c:formatCode>General</c:formatCode>
                <c:ptCount val="6"/>
                <c:pt idx="0">
                  <c:v>340</c:v>
                </c:pt>
                <c:pt idx="1">
                  <c:v>488</c:v>
                </c:pt>
                <c:pt idx="2">
                  <c:v>431</c:v>
                </c:pt>
                <c:pt idx="3">
                  <c:v>496</c:v>
                </c:pt>
                <c:pt idx="4">
                  <c:v>981</c:v>
                </c:pt>
                <c:pt idx="5">
                  <c:v>628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E7-4574-89D0-68C103C475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79256560"/>
        <c:axId val="-979257648"/>
      </c:lineChart>
      <c:catAx>
        <c:axId val="-97925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979257648"/>
        <c:crosses val="autoZero"/>
        <c:auto val="1"/>
        <c:lblAlgn val="ctr"/>
        <c:lblOffset val="100"/>
        <c:noMultiLvlLbl val="0"/>
      </c:catAx>
      <c:valAx>
        <c:axId val="-97925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97925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'Rozbor DL'!$A$13</c:f>
              <c:strCache>
                <c:ptCount val="1"/>
                <c:pt idx="0">
                  <c:v>přidělená dotace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'Rozbor DL'!$B$12:$H$12</c:f>
              <c:numCache>
                <c:formatCode>General</c:formatCod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</c:numCache>
            </c:numRef>
          </c:cat>
          <c:val>
            <c:numRef>
              <c:f>'Rozbor DL'!$B$13:$H$13</c:f>
              <c:numCache>
                <c:formatCode>General</c:formatCode>
                <c:ptCount val="7"/>
                <c:pt idx="0">
                  <c:v>465</c:v>
                </c:pt>
                <c:pt idx="1">
                  <c:v>405</c:v>
                </c:pt>
                <c:pt idx="2">
                  <c:v>417</c:v>
                </c:pt>
                <c:pt idx="3">
                  <c:v>786</c:v>
                </c:pt>
                <c:pt idx="4">
                  <c:v>721</c:v>
                </c:pt>
                <c:pt idx="5">
                  <c:v>926</c:v>
                </c:pt>
                <c:pt idx="6">
                  <c:v>786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F4-4ADB-A156-9CFF50671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041918608"/>
        <c:axId val="-1041928400"/>
      </c:lineChart>
      <c:catAx>
        <c:axId val="-1041918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041928400"/>
        <c:crosses val="autoZero"/>
        <c:auto val="1"/>
        <c:lblAlgn val="ctr"/>
        <c:lblOffset val="100"/>
        <c:noMultiLvlLbl val="0"/>
      </c:catAx>
      <c:valAx>
        <c:axId val="-104192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041918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'Rozbor DL'!$A$18</c:f>
              <c:strCache>
                <c:ptCount val="1"/>
                <c:pt idx="0">
                  <c:v>Hrubá mzda poradce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'Rozbor DL'!$B$17:$H$17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1/2 2019</c:v>
                </c:pt>
              </c:strCache>
            </c:strRef>
          </c:cat>
          <c:val>
            <c:numRef>
              <c:f>'Rozbor DL'!$B$18:$H$18</c:f>
              <c:numCache>
                <c:formatCode>General</c:formatCode>
                <c:ptCount val="7"/>
                <c:pt idx="0">
                  <c:v>15000</c:v>
                </c:pt>
                <c:pt idx="1">
                  <c:v>15263</c:v>
                </c:pt>
                <c:pt idx="2">
                  <c:v>16550</c:v>
                </c:pt>
                <c:pt idx="3">
                  <c:v>17661</c:v>
                </c:pt>
                <c:pt idx="4">
                  <c:v>20892</c:v>
                </c:pt>
                <c:pt idx="5">
                  <c:v>24166</c:v>
                </c:pt>
                <c:pt idx="6">
                  <c:v>23039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C47-446D-B782-9758A1178784}"/>
            </c:ext>
          </c:extLst>
        </c:ser>
        <c:ser>
          <c:idx val="1"/>
          <c:order val="1"/>
          <c:tx>
            <c:strRef>
              <c:f>'Rozbor DL'!$A$19</c:f>
              <c:strCache>
                <c:ptCount val="1"/>
                <c:pt idx="0">
                  <c:v>minimální mzda v ČR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'Rozbor DL'!$B$17:$H$17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1/2 2019</c:v>
                </c:pt>
              </c:strCache>
            </c:strRef>
          </c:cat>
          <c:val>
            <c:numRef>
              <c:f>'Rozbor DL'!$B$19:$H$19</c:f>
              <c:numCache>
                <c:formatCode>General</c:formatCode>
                <c:ptCount val="7"/>
                <c:pt idx="0">
                  <c:v>8500</c:v>
                </c:pt>
                <c:pt idx="1">
                  <c:v>8500</c:v>
                </c:pt>
                <c:pt idx="2">
                  <c:v>9200</c:v>
                </c:pt>
                <c:pt idx="3">
                  <c:v>9900</c:v>
                </c:pt>
                <c:pt idx="4">
                  <c:v>11000</c:v>
                </c:pt>
                <c:pt idx="5">
                  <c:v>12200</c:v>
                </c:pt>
                <c:pt idx="6">
                  <c:v>13350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47-446D-B782-9758A1178784}"/>
            </c:ext>
          </c:extLst>
        </c:ser>
        <c:ser>
          <c:idx val="2"/>
          <c:order val="2"/>
          <c:tx>
            <c:strRef>
              <c:f>'Rozbor DL'!$A$20</c:f>
              <c:strCache>
                <c:ptCount val="1"/>
                <c:pt idx="0">
                  <c:v>průměrná mzda v ČR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'Rozbor DL'!$B$17:$H$17</c:f>
              <c:strCache>
                <c:ptCount val="7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1/2 2019</c:v>
                </c:pt>
              </c:strCache>
            </c:strRef>
          </c:cat>
          <c:val>
            <c:numRef>
              <c:f>'Rozbor DL'!$B$20:$H$20</c:f>
              <c:numCache>
                <c:formatCode>General</c:formatCode>
                <c:ptCount val="7"/>
                <c:pt idx="0">
                  <c:v>25035</c:v>
                </c:pt>
                <c:pt idx="1">
                  <c:v>25768</c:v>
                </c:pt>
                <c:pt idx="2">
                  <c:v>28152</c:v>
                </c:pt>
                <c:pt idx="3">
                  <c:v>29491</c:v>
                </c:pt>
                <c:pt idx="4">
                  <c:v>31661</c:v>
                </c:pt>
                <c:pt idx="5">
                  <c:v>32050</c:v>
                </c:pt>
                <c:pt idx="6">
                  <c:v>32500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C47-446D-B782-9758A1178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979257104"/>
        <c:axId val="-979262544"/>
      </c:lineChart>
      <c:catAx>
        <c:axId val="-97925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979262544"/>
        <c:crosses val="autoZero"/>
        <c:auto val="1"/>
        <c:lblAlgn val="ctr"/>
        <c:lblOffset val="100"/>
        <c:noMultiLvlLbl val="0"/>
      </c:catAx>
      <c:valAx>
        <c:axId val="-97926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97925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A16-4BBE-8074-14F3F313A53C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A16-4BBE-8074-14F3F313A53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A16-4BBE-8074-14F3F313A53C}"/>
              </c:ext>
            </c:extLst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A16-4BBE-8074-14F3F313A53C}"/>
              </c:ext>
            </c:extLst>
          </c:dPt>
          <c:cat>
            <c:strRef>
              <c:f>'[2]statistika roční'!$O$2:$R$2</c:f>
              <c:strCache>
                <c:ptCount val="4"/>
                <c:pt idx="0">
                  <c:v>osobně</c:v>
                </c:pt>
                <c:pt idx="1">
                  <c:v>telefonicky</c:v>
                </c:pt>
                <c:pt idx="2">
                  <c:v>písemně</c:v>
                </c:pt>
                <c:pt idx="3">
                  <c:v>elektronicky</c:v>
                </c:pt>
              </c:strCache>
            </c:strRef>
          </c:cat>
          <c:val>
            <c:numRef>
              <c:f>'[2]statistika roční'!$O$15:$R$15</c:f>
              <c:numCache>
                <c:formatCode>General</c:formatCode>
                <c:ptCount val="4"/>
                <c:pt idx="0">
                  <c:v>292</c:v>
                </c:pt>
                <c:pt idx="1">
                  <c:v>230</c:v>
                </c:pt>
                <c:pt idx="2">
                  <c:v>0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A16-4BBE-8074-14F3F313A5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1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('[1]statistika roční'!$BK$2,'[1]statistika roční'!$BM$2:$BS$2,'[1]statistika roční'!$BU$2,'[1]statistika roční'!$CD$2)</c:f>
            </c:multiLvlStrRef>
          </c:cat>
          <c:val>
            <c:numRef>
              <c:f>('[1]statistika roční'!$BK$15,'[1]statistika roční'!$BM$15:$BS$15,'[1]statistika roční'!$BU$15,'[1]statistika roční'!$CD$15)</c:f>
            </c:numRef>
          </c:val>
          <c:extLst>
            <c:ext xmlns:c16="http://schemas.microsoft.com/office/drawing/2014/chart" uri="{C3380CC4-5D6E-409C-BE32-E72D297353CC}">
              <c16:uniqueId val="{00000000-0EFA-42E9-81F7-3A8F0EE65DF1}"/>
            </c:ext>
          </c:extLst>
        </c:ser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'[1]statistika roční'!$BK$2:$CD$2</c:f>
              <c:strCache>
                <c:ptCount val="10"/>
                <c:pt idx="0">
                  <c:v>podpora orientace ve vlastní situaci, možnost hledání východiska, motivace, realizace plánů, přehled o navazujících službách</c:v>
                </c:pt>
                <c:pt idx="1">
                  <c:v>znalost, jak požádat o doklad, asistence</c:v>
                </c:pt>
                <c:pt idx="2">
                  <c:v>efektivní hospodaření s fin.prostředky, znalost nákladů, tvorba rodinného rozpočtu, </c:v>
                </c:pt>
                <c:pt idx="3">
                  <c:v>jednání s věřiteli, přijetí poatření k minimalizaci rizik z dluhů, jednání s exekutory, splátkový kalendář, dodržování splátek</c:v>
                </c:pt>
                <c:pt idx="4">
                  <c:v>orientace ve smluvních vztazích</c:v>
                </c:pt>
                <c:pt idx="5">
                  <c:v>znalost podmínek pro insolvenci, znalost průběhu řízení</c:v>
                </c:pt>
                <c:pt idx="6">
                  <c:v>sepsání insolvenčního návrhu</c:v>
                </c:pt>
                <c:pt idx="7">
                  <c:v>pomoc při jednání s insolvenčním správcem</c:v>
                </c:pt>
                <c:pt idx="8">
                  <c:v>převedení majetku, pronájem nemovitosti, darování majetku</c:v>
                </c:pt>
                <c:pt idx="9">
                  <c:v>odeslání insolvenčního návrhu</c:v>
                </c:pt>
              </c:strCache>
              <c:extLst/>
            </c:strRef>
          </c:cat>
          <c:val>
            <c:numRef>
              <c:f>'[1]statistika roční'!$BK$15:$CD$15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439</c:v>
                </c:pt>
                <c:pt idx="4">
                  <c:v>5</c:v>
                </c:pt>
                <c:pt idx="5">
                  <c:v>76</c:v>
                </c:pt>
                <c:pt idx="6">
                  <c:v>53</c:v>
                </c:pt>
                <c:pt idx="7">
                  <c:v>31</c:v>
                </c:pt>
                <c:pt idx="8">
                  <c:v>1</c:v>
                </c:pt>
                <c:pt idx="9">
                  <c:v>17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0EFA-42E9-81F7-3A8F0EE65DF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-1041918064"/>
        <c:axId val="-1041930032"/>
      </c:barChart>
      <c:catAx>
        <c:axId val="-1041918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041930032"/>
        <c:crosses val="autoZero"/>
        <c:auto val="1"/>
        <c:lblAlgn val="ctr"/>
        <c:lblOffset val="100"/>
        <c:noMultiLvlLbl val="0"/>
      </c:catAx>
      <c:valAx>
        <c:axId val="-1041930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04191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0.624</cdr:x>
      <cdr:y>0.90772</cdr:y>
    </cdr:from>
    <cdr:to>
      <cdr:x>0.99412</cdr:x>
      <cdr:y>0.97294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5705872" y="5126411"/>
          <a:ext cx="3384376" cy="3683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100" dirty="0" smtClean="0"/>
            <a:t>Zdroj: statistika poradenské činnosti  Centra za rok 2018</a:t>
          </a:r>
          <a:endParaRPr lang="cs-CZ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16987-B4FB-4CBE-A1ED-7CF62A394A4F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FDA4B-1406-4064-ABED-6F7F6BD49D2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80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23041-672E-48A4-B79B-66739CF57EC6}" type="slidenum">
              <a:rPr lang="cs-CZ" smtClean="0"/>
              <a:pPr/>
              <a:t>1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28511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823041-672E-48A4-B79B-66739CF57EC6}" type="slidenum">
              <a:rPr lang="cs-CZ" smtClean="0"/>
              <a:pPr/>
              <a:t>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2851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097266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666965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347552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ED910-853D-452C-8F4E-A9706547DE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531817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621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164129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56303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0240485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070584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417218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685588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3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533466"/>
      </p:ext>
    </p:extLst>
  </p:cSld>
  <p:clrMapOvr>
    <a:masterClrMapping/>
  </p:clrMapOvr>
  <p:transition spd="slow">
    <p:diamond/>
    <p:sndAc>
      <p:stSnd>
        <p:snd r:embed="rId1" name="chimes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2A5D05C-3E95-4686-8263-16D83E4ECCFB}" type="datetimeFigureOut">
              <a:rPr lang="cs-CZ" smtClean="0"/>
              <a:pPr/>
              <a:t>17.09.2019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72F312-2C73-47E7-B74E-89E0E917F86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842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  <p:sldLayoutId id="2147484249" r:id="rId12"/>
  </p:sldLayoutIdLst>
  <p:transition spd="slow">
    <p:diamond/>
    <p:sndAc>
      <p:stSnd>
        <p:snd r:embed="rId14" name="chimes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14262" y="1916832"/>
            <a:ext cx="82296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Centrum služeb pro zdravotně postižené Louny o.p.s</a:t>
            </a:r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28662" y="3390599"/>
            <a:ext cx="3250704" cy="2841179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2800" b="1" dirty="0" smtClean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cs-CZ" sz="2800" b="1" dirty="0" smtClean="0">
                <a:solidFill>
                  <a:srgbClr val="990000"/>
                </a:solidFill>
              </a:rPr>
              <a:t>   </a:t>
            </a:r>
            <a:endParaRPr lang="cs-CZ" sz="2800" b="1" dirty="0" smtClean="0"/>
          </a:p>
          <a:p>
            <a:pPr eaLnBrk="1" hangingPunct="1">
              <a:buFontTx/>
              <a:buNone/>
            </a:pPr>
            <a:endParaRPr lang="cs-CZ" sz="2800" b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928662" y="2928934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Statistiky  a kazuistiky </a:t>
            </a:r>
          </a:p>
          <a:p>
            <a:pPr algn="ctr"/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dluhové poradny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s://centrumsluzeb-louny.cz/_files/200000000-5f162600d8/200/obecn%C4%9B%20prosp%C4%9B%C5%A1n%C3%A1%20spole%C4%8Dno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562" y="40895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22960" y="500042"/>
            <a:ext cx="7543800" cy="857256"/>
          </a:xfrm>
        </p:spPr>
        <p:txBody>
          <a:bodyPr>
            <a:normAutofit/>
          </a:bodyPr>
          <a:lstStyle/>
          <a:p>
            <a:r>
              <a:rPr lang="cs-CZ" sz="3600" b="1" dirty="0" smtClean="0"/>
              <a:t>Kazuistika 1.</a:t>
            </a:r>
            <a:endParaRPr lang="cs-CZ" sz="36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22959" y="1285860"/>
            <a:ext cx="7543801" cy="535785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Poskytnutá podpora: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200" dirty="0" smtClean="0"/>
              <a:t> S klientem byl sepsán návrh na částečné zastavení exekuce, protože úhrady klienta nebyly zohledněny ve výpočtu úroku z prodlení a tím částka nesmyslně narůstala. </a:t>
            </a:r>
          </a:p>
          <a:p>
            <a:pPr>
              <a:buNone/>
            </a:pPr>
            <a:r>
              <a:rPr lang="cs-CZ" sz="2200" dirty="0" smtClean="0"/>
              <a:t>  V mezidobí bylo zjištěno, že dlužníkům bylo schváleno oddlužení, a proto bylo klientovi doporučeno podat přihlášku do insolvenčního řízení. </a:t>
            </a:r>
          </a:p>
          <a:p>
            <a:pPr>
              <a:buNone/>
            </a:pPr>
            <a:r>
              <a:rPr lang="cs-CZ" sz="2200" dirty="0" smtClean="0"/>
              <a:t>  Klient přihlášku podal a v rámci schváleného oddlužení mu jsou zasílány splátky. Na původní pohledávku hradili dlužníci v rámci své insolvence, dále další ručitel ve svém </a:t>
            </a:r>
            <a:r>
              <a:rPr lang="cs-CZ" sz="2200" dirty="0" err="1" smtClean="0"/>
              <a:t>ins</a:t>
            </a:r>
            <a:r>
              <a:rPr lang="cs-CZ" sz="2200" dirty="0" smtClean="0"/>
              <a:t>. řízení a náš klient v rámci své exekuce. Věřitel ani </a:t>
            </a:r>
            <a:r>
              <a:rPr lang="cs-CZ" sz="2200" dirty="0" err="1" smtClean="0"/>
              <a:t>exekutorka</a:t>
            </a:r>
            <a:r>
              <a:rPr lang="cs-CZ" sz="2200" dirty="0" smtClean="0"/>
              <a:t> nekontrolovali úhradu pohledávky.  Až na písemný dotaz klienta mu bylo sděleno, že pohledávka je již zcela uhrazena. Nyní proto byla zastavena i exekuce na příjem klienta. </a:t>
            </a:r>
          </a:p>
          <a:p>
            <a:pPr>
              <a:buNone/>
            </a:pPr>
            <a:r>
              <a:rPr lang="cs-CZ" sz="2200" dirty="0" smtClean="0"/>
              <a:t>  Klient do poradny stále dochází, protože je mu poskytována podpora při jednání s exekutorem o vrácení přeplatku. 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22960" y="428604"/>
            <a:ext cx="7543800" cy="857256"/>
          </a:xfrm>
        </p:spPr>
        <p:txBody>
          <a:bodyPr>
            <a:normAutofit/>
          </a:bodyPr>
          <a:lstStyle/>
          <a:p>
            <a:r>
              <a:rPr lang="cs-CZ" dirty="0" smtClean="0"/>
              <a:t>Kazuistika 2.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22959" y="1142984"/>
            <a:ext cx="7543801" cy="5214974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</a:t>
            </a:r>
          </a:p>
          <a:p>
            <a:pPr>
              <a:buNone/>
            </a:pPr>
            <a:r>
              <a:rPr lang="cs-CZ" dirty="0" smtClean="0"/>
              <a:t>  Do poradny přichází klient se žádostí o pomoc se sepsáním návrhu na povolení oddlužení. Klient se domnívá, že má dva závazky ve výši 1 milion Kč. Klient pracuje a jsou mu prováděny srážky ze mzdy, dále hrozí dražby podílu na nemovitosti. </a:t>
            </a:r>
          </a:p>
          <a:p>
            <a:r>
              <a:rPr lang="cs-CZ" dirty="0" smtClean="0"/>
              <a:t>Z dokumentace bylo zjištěno, že závazek je pouze jeden, který si postupovalo více společností. Dále zjištěno, že exekuce je vedena na základě neplatné rozhodčí doložky.</a:t>
            </a:r>
          </a:p>
          <a:p>
            <a:r>
              <a:rPr lang="cs-CZ" b="1" dirty="0" smtClean="0"/>
              <a:t>Poskytnutá podpora:</a:t>
            </a:r>
          </a:p>
          <a:p>
            <a:r>
              <a:rPr lang="cs-CZ" dirty="0" smtClean="0"/>
              <a:t>S klientem sepsán návrh na zastavení exekuce. Exekuce byla zastavena, ale věřitel měl nad to pravomocné soudní rozhodnutí. Bylo s ním proto třeba vyjednat, že klient svůj dluh již přeplatil. </a:t>
            </a:r>
          </a:p>
          <a:p>
            <a:r>
              <a:rPr lang="cs-CZ" dirty="0" smtClean="0"/>
              <a:t>Klient byl podpořen ve vyjednávání s věřitelem a díky konkrétním výpočtům se mu podařilo nakonec dosáhnout i vrácení přeplatku z exekuce ve výši cca 70.000Kč. </a:t>
            </a:r>
          </a:p>
          <a:p>
            <a:r>
              <a:rPr lang="cs-CZ" dirty="0" smtClean="0"/>
              <a:t>Dále byl klient podpořen v komunikaci s exekutorem ohledně výmazu exekuce z katastru nemovitostí a vrácení nákladů za neoprávněnou exekuci. 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2213702"/>
          </a:xfrm>
        </p:spPr>
        <p:txBody>
          <a:bodyPr/>
          <a:lstStyle/>
          <a:p>
            <a:pPr algn="ctr"/>
            <a:r>
              <a:rPr lang="cs-CZ" dirty="0" smtClean="0"/>
              <a:t>Děkujeme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3000372"/>
            <a:ext cx="7543801" cy="2868722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613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Nejčastější dotazy v poradnách</a:t>
            </a:r>
            <a:endParaRPr lang="cs-CZ" sz="3000" dirty="0">
              <a:solidFill>
                <a:schemeClr val="accent2"/>
              </a:solidFill>
            </a:endParaRPr>
          </a:p>
        </p:txBody>
      </p:sp>
      <p:graphicFrame>
        <p:nvGraphicFramePr>
          <p:cNvPr id="4" name="Graf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480266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625860"/>
              </p:ext>
            </p:extLst>
          </p:nvPr>
        </p:nvGraphicFramePr>
        <p:xfrm>
          <a:off x="107504" y="1700808"/>
          <a:ext cx="8928992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721130"/>
              </p:ext>
            </p:extLst>
          </p:nvPr>
        </p:nvGraphicFramePr>
        <p:xfrm>
          <a:off x="0" y="857252"/>
          <a:ext cx="9144000" cy="5647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dluhového poradenství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7070769"/>
              </p:ext>
            </p:extLst>
          </p:nvPr>
        </p:nvGraphicFramePr>
        <p:xfrm>
          <a:off x="822958" y="1844826"/>
          <a:ext cx="7543802" cy="1584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1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2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20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805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rok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2013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2014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2015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2016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2017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2018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počet kontaktů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212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498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396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201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239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05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počet intervencí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340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488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431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496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981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628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309173"/>
              </p:ext>
            </p:extLst>
          </p:nvPr>
        </p:nvGraphicFramePr>
        <p:xfrm>
          <a:off x="822958" y="3717032"/>
          <a:ext cx="754380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594859" y="6437633"/>
            <a:ext cx="536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statistika poradenské činnosti  </a:t>
            </a:r>
            <a:r>
              <a:rPr lang="cs-CZ" dirty="0" smtClean="0"/>
              <a:t>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902507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Přidělené dotace od r. 2013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477247"/>
              </p:ext>
            </p:extLst>
          </p:nvPr>
        </p:nvGraphicFramePr>
        <p:xfrm>
          <a:off x="825945" y="1844824"/>
          <a:ext cx="7540814" cy="576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41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5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5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52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52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52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5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52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rok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2013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2014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2015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2016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2017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2018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2019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přidělená dotace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465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405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417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>
                          <a:effectLst/>
                        </a:rPr>
                        <a:t>786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721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926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u="none" strike="noStrike" dirty="0">
                          <a:effectLst/>
                        </a:rPr>
                        <a:t>786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067178"/>
              </p:ext>
            </p:extLst>
          </p:nvPr>
        </p:nvGraphicFramePr>
        <p:xfrm>
          <a:off x="816975" y="2780928"/>
          <a:ext cx="754978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bdélník 2"/>
          <p:cNvSpPr/>
          <p:nvPr/>
        </p:nvSpPr>
        <p:spPr>
          <a:xfrm>
            <a:off x="5220072" y="6381328"/>
            <a:ext cx="36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Zdroj: </a:t>
            </a:r>
            <a:r>
              <a:rPr lang="cs-CZ" dirty="0" smtClean="0"/>
              <a:t>statistika Centra, účetnictví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587225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Porovnání mezd </a:t>
            </a:r>
            <a:endParaRPr lang="cs-CZ" sz="32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199879"/>
              </p:ext>
            </p:extLst>
          </p:nvPr>
        </p:nvGraphicFramePr>
        <p:xfrm>
          <a:off x="815293" y="1737359"/>
          <a:ext cx="7551464" cy="8995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7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6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6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63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6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63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63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4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rok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2018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1/2 2019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Hrubá mzda poradce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15263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16550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17661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20892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24166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23039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minimální mzda v ČR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8500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9200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9900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11000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12200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13350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888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průměrná mzda v ČR</a:t>
                      </a:r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25035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25768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28152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29491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31661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32050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32500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5742562"/>
              </p:ext>
            </p:extLst>
          </p:nvPr>
        </p:nvGraphicFramePr>
        <p:xfrm>
          <a:off x="815295" y="2708920"/>
          <a:ext cx="7551463" cy="36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851920" y="6525344"/>
            <a:ext cx="529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statistika poradny, český statistický úřad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871886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1450757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Dluhové poradenství 2018 dle formy kontaktu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636898"/>
              </p:ext>
            </p:extLst>
          </p:nvPr>
        </p:nvGraphicFramePr>
        <p:xfrm>
          <a:off x="822325" y="1846263"/>
          <a:ext cx="7543800" cy="4463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716016" y="6410059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Statistika poradenské činnosti Centra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496517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2960" y="714356"/>
            <a:ext cx="7543800" cy="102300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>Dluhové poradenství 2018                       dle poskytnuté podpory </a:t>
            </a:r>
            <a:endParaRPr lang="cs-CZ" sz="40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9254829"/>
              </p:ext>
            </p:extLst>
          </p:nvPr>
        </p:nvGraphicFramePr>
        <p:xfrm>
          <a:off x="611560" y="1737361"/>
          <a:ext cx="7889530" cy="4334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bdélník 2"/>
          <p:cNvSpPr/>
          <p:nvPr/>
        </p:nvSpPr>
        <p:spPr>
          <a:xfrm>
            <a:off x="3275856" y="6381328"/>
            <a:ext cx="5729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Zdroj: statistika poradenské činnosti  Centra za rok 2018</a:t>
            </a:r>
          </a:p>
        </p:txBody>
      </p:sp>
    </p:spTree>
    <p:extLst>
      <p:ext uri="{BB962C8B-B14F-4D97-AF65-F5344CB8AC3E}">
        <p14:creationId xmlns:p14="http://schemas.microsoft.com/office/powerpoint/2010/main" val="3568525664"/>
      </p:ext>
    </p:extLst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14262" y="2071678"/>
            <a:ext cx="8229600" cy="988154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Kazuistiky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928662" y="3390599"/>
            <a:ext cx="3250704" cy="2841179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2800" b="1" dirty="0" smtClean="0">
              <a:solidFill>
                <a:srgbClr val="CC3300"/>
              </a:solidFill>
            </a:endParaRPr>
          </a:p>
          <a:p>
            <a:pPr eaLnBrk="1" hangingPunct="1">
              <a:buFontTx/>
              <a:buNone/>
            </a:pPr>
            <a:r>
              <a:rPr lang="cs-CZ" sz="2800" b="1" dirty="0" smtClean="0">
                <a:solidFill>
                  <a:srgbClr val="990000"/>
                </a:solidFill>
              </a:rPr>
              <a:t>   </a:t>
            </a:r>
            <a:endParaRPr lang="cs-CZ" sz="2800" b="1" dirty="0" smtClean="0"/>
          </a:p>
          <a:p>
            <a:pPr eaLnBrk="1" hangingPunct="1">
              <a:buFontTx/>
              <a:buNone/>
            </a:pPr>
            <a:endParaRPr lang="cs-CZ" sz="2800" b="1" dirty="0" smtClean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22960" y="500042"/>
            <a:ext cx="7543800" cy="857256"/>
          </a:xfrm>
        </p:spPr>
        <p:txBody>
          <a:bodyPr>
            <a:normAutofit/>
          </a:bodyPr>
          <a:lstStyle/>
          <a:p>
            <a:r>
              <a:rPr lang="cs-CZ" dirty="0" smtClean="0"/>
              <a:t>Kazuistika 1.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822959" y="1357298"/>
            <a:ext cx="7543801" cy="500066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  </a:t>
            </a:r>
            <a:r>
              <a:rPr lang="cs-CZ" sz="2400" dirty="0" smtClean="0"/>
              <a:t>Na poradnu se obrátil klient se žádostí o pomoc se sepsáním návrhu na povolení oddlužení. Má pouze jeden závazek vůči bance z ručitelského závazku, který však  i přes úhrady stále narůstá. Klient pobírá starobní důchod, z něhož mu jsou prováděny srážky. </a:t>
            </a:r>
          </a:p>
          <a:p>
            <a:endParaRPr lang="cs-CZ" sz="2400" dirty="0" smtClean="0"/>
          </a:p>
          <a:p>
            <a:r>
              <a:rPr lang="cs-CZ" sz="2400" dirty="0" smtClean="0"/>
              <a:t>Po prostudování dokumentace bylo zjištěno, že klient uhradil jednorázově částku ve výši 400.000Kč již před exekucí, i když jistina dluhu byla pouze 170.000Kč. Celkem klient uhradil částku 620.000Kč. </a:t>
            </a:r>
          </a:p>
          <a:p>
            <a:r>
              <a:rPr lang="cs-CZ" sz="2400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3106</TotalTime>
  <Words>311</Words>
  <Application>Microsoft Office PowerPoint</Application>
  <PresentationFormat>Předvádění na obrazovce (4:3)</PresentationFormat>
  <Paragraphs>125</Paragraphs>
  <Slides>12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Retrospektiva</vt:lpstr>
      <vt:lpstr>Centrum služeb pro zdravotně postižené Louny o.p.s.</vt:lpstr>
      <vt:lpstr>      Nejčastější dotazy v poradnách</vt:lpstr>
      <vt:lpstr>Vývoj dluhového poradenství</vt:lpstr>
      <vt:lpstr>Přidělené dotace od r. 2013</vt:lpstr>
      <vt:lpstr>Porovnání mezd </vt:lpstr>
      <vt:lpstr>Dluhové poradenství 2018 dle formy kontaktu</vt:lpstr>
      <vt:lpstr>Dluhové poradenství 2018                       dle poskytnuté podpory </vt:lpstr>
      <vt:lpstr>Kazuistiky </vt:lpstr>
      <vt:lpstr>Kazuistika 1.</vt:lpstr>
      <vt:lpstr>Kazuistika 1.</vt:lpstr>
      <vt:lpstr>Kazuistika 2.</vt:lpstr>
      <vt:lpstr>Děkujeme za pozornost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Centrum služeb pro zdravotně postižené Louny o.s.</dc:title>
  <dc:creator>Dokoupil</dc:creator>
  <cp:lastModifiedBy>Stanková Jana Mgr. (MPSV)</cp:lastModifiedBy>
  <cp:revision>276</cp:revision>
  <cp:lastPrinted>2019-09-03T06:53:36Z</cp:lastPrinted>
  <dcterms:created xsi:type="dcterms:W3CDTF">2013-03-07T10:55:56Z</dcterms:created>
  <dcterms:modified xsi:type="dcterms:W3CDTF">2019-09-17T08:34:01Z</dcterms:modified>
</cp:coreProperties>
</file>