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37" r:id="rId1"/>
  </p:sldMasterIdLst>
  <p:notesMasterIdLst>
    <p:notesMasterId r:id="rId15"/>
  </p:notesMasterIdLst>
  <p:sldIdLst>
    <p:sldId id="257" r:id="rId2"/>
    <p:sldId id="259" r:id="rId3"/>
    <p:sldId id="299" r:id="rId4"/>
    <p:sldId id="287" r:id="rId5"/>
    <p:sldId id="297" r:id="rId6"/>
    <p:sldId id="319" r:id="rId7"/>
    <p:sldId id="320" r:id="rId8"/>
    <p:sldId id="321" r:id="rId9"/>
    <p:sldId id="322" r:id="rId10"/>
    <p:sldId id="307" r:id="rId11"/>
    <p:sldId id="306" r:id="rId12"/>
    <p:sldId id="317" r:id="rId13"/>
    <p:sldId id="318" r:id="rId14"/>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19">
          <p15:clr>
            <a:srgbClr val="A4A3A4"/>
          </p15:clr>
        </p15:guide>
        <p15:guide id="2" pos="385">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Vychodilová Markéta" initials="VM" lastIdx="5" clrIdx="0"/>
  <p:cmAuthor id="1" name="Kozová Nikola Mgr. (MPSV)" initials="KNM(" lastIdx="4" clrIdx="1">
    <p:extLst>
      <p:ext uri="{19B8F6BF-5375-455C-9EA6-DF929625EA0E}">
        <p15:presenceInfo xmlns:p15="http://schemas.microsoft.com/office/powerpoint/2012/main" userId="S-1-5-21-2860373619-1581124721-2029513195-90935" providerId="AD"/>
      </p:ext>
    </p:extLst>
  </p:cmAuthor>
  <p:cmAuthor id="2" name="Stanková Jana Mgr. (MPSV)" initials="SJM(" lastIdx="2" clrIdx="2">
    <p:extLst>
      <p:ext uri="{19B8F6BF-5375-455C-9EA6-DF929625EA0E}">
        <p15:presenceInfo xmlns:p15="http://schemas.microsoft.com/office/powerpoint/2012/main" userId="S-1-5-21-2860373619-1581124721-2029513195-10567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0" autoAdjust="0"/>
    <p:restoredTop sz="94638" autoAdjust="0"/>
  </p:normalViewPr>
  <p:slideViewPr>
    <p:cSldViewPr>
      <p:cViewPr varScale="1">
        <p:scale>
          <a:sx n="70" d="100"/>
          <a:sy n="70" d="100"/>
        </p:scale>
        <p:origin x="1380" y="84"/>
      </p:cViewPr>
      <p:guideLst>
        <p:guide orient="horz" pos="119"/>
        <p:guide pos="385"/>
      </p:guideLst>
    </p:cSldViewPr>
  </p:slideViewPr>
  <p:outlineViewPr>
    <p:cViewPr>
      <p:scale>
        <a:sx n="33" d="100"/>
        <a:sy n="33" d="100"/>
      </p:scale>
      <p:origin x="48"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0C16987-B4FB-4CBE-A1ED-7CF62A394A4F}" type="datetimeFigureOut">
              <a:rPr lang="cs-CZ" smtClean="0"/>
              <a:pPr/>
              <a:t>16. 9. 2019</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83FDA4B-1406-4064-ABED-6F7F6BD49D27}" type="slidenum">
              <a:rPr lang="cs-CZ" smtClean="0"/>
              <a:pPr/>
              <a:t>‹#›</a:t>
            </a:fld>
            <a:endParaRPr lang="cs-CZ"/>
          </a:p>
        </p:txBody>
      </p:sp>
    </p:spTree>
    <p:extLst>
      <p:ext uri="{BB962C8B-B14F-4D97-AF65-F5344CB8AC3E}">
        <p14:creationId xmlns:p14="http://schemas.microsoft.com/office/powerpoint/2010/main" val="27228051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Zástupný symbol pro obrázek snímku 1"/>
          <p:cNvSpPr>
            <a:spLocks noGrp="1" noRot="1" noChangeAspect="1" noTextEdit="1"/>
          </p:cNvSpPr>
          <p:nvPr>
            <p:ph type="sldImg"/>
          </p:nvPr>
        </p:nvSpPr>
        <p:spPr>
          <a:ln/>
        </p:spPr>
      </p:sp>
      <p:sp>
        <p:nvSpPr>
          <p:cNvPr id="26627" name="Zástupný symbol pro poznámky 2"/>
          <p:cNvSpPr>
            <a:spLocks noGrp="1"/>
          </p:cNvSpPr>
          <p:nvPr>
            <p:ph type="body" idx="1"/>
          </p:nvPr>
        </p:nvSpPr>
        <p:spPr>
          <a:noFill/>
          <a:ln/>
        </p:spPr>
        <p:txBody>
          <a:bodyPr/>
          <a:lstStyle/>
          <a:p>
            <a:endParaRPr lang="cs-CZ" smtClean="0"/>
          </a:p>
        </p:txBody>
      </p:sp>
      <p:sp>
        <p:nvSpPr>
          <p:cNvPr id="26628" name="Zástupný symbol pro číslo snímku 3"/>
          <p:cNvSpPr>
            <a:spLocks noGrp="1"/>
          </p:cNvSpPr>
          <p:nvPr>
            <p:ph type="sldNum" sz="quarter" idx="5"/>
          </p:nvPr>
        </p:nvSpPr>
        <p:spPr>
          <a:noFill/>
        </p:spPr>
        <p:txBody>
          <a:bodyPr/>
          <a:lstStyle/>
          <a:p>
            <a:fld id="{F3823041-672E-48A4-B79B-66739CF57EC6}" type="slidenum">
              <a:rPr lang="cs-CZ" smtClean="0"/>
              <a:pPr/>
              <a:t>1</a:t>
            </a:fld>
            <a:endParaRPr lang="cs-CZ" smtClean="0"/>
          </a:p>
        </p:txBody>
      </p:sp>
    </p:spTree>
    <p:extLst>
      <p:ext uri="{BB962C8B-B14F-4D97-AF65-F5344CB8AC3E}">
        <p14:creationId xmlns:p14="http://schemas.microsoft.com/office/powerpoint/2010/main" val="5285112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Zástupný symbol pro obrázek snímku 1"/>
          <p:cNvSpPr>
            <a:spLocks noGrp="1" noRot="1" noChangeAspect="1" noTextEdit="1"/>
          </p:cNvSpPr>
          <p:nvPr>
            <p:ph type="sldImg"/>
          </p:nvPr>
        </p:nvSpPr>
        <p:spPr>
          <a:ln/>
        </p:spPr>
      </p:sp>
      <p:sp>
        <p:nvSpPr>
          <p:cNvPr id="27651" name="Zástupný symbol pro poznámky 2"/>
          <p:cNvSpPr>
            <a:spLocks noGrp="1"/>
          </p:cNvSpPr>
          <p:nvPr>
            <p:ph type="body" idx="1"/>
          </p:nvPr>
        </p:nvSpPr>
        <p:spPr>
          <a:noFill/>
          <a:ln/>
        </p:spPr>
        <p:txBody>
          <a:bodyPr/>
          <a:lstStyle/>
          <a:p>
            <a:endParaRPr lang="cs-CZ" smtClean="0"/>
          </a:p>
        </p:txBody>
      </p:sp>
      <p:sp>
        <p:nvSpPr>
          <p:cNvPr id="27652" name="Zástupný symbol pro číslo snímku 3"/>
          <p:cNvSpPr>
            <a:spLocks noGrp="1"/>
          </p:cNvSpPr>
          <p:nvPr>
            <p:ph type="sldNum" sz="quarter" idx="5"/>
          </p:nvPr>
        </p:nvSpPr>
        <p:spPr>
          <a:noFill/>
        </p:spPr>
        <p:txBody>
          <a:bodyPr/>
          <a:lstStyle/>
          <a:p>
            <a:fld id="{BE202799-FAEA-4C18-854C-F4EE5D194F50}" type="slidenum">
              <a:rPr lang="cs-CZ" smtClean="0"/>
              <a:pPr/>
              <a:t>2</a:t>
            </a:fld>
            <a:endParaRPr lang="cs-CZ" smtClean="0"/>
          </a:p>
        </p:txBody>
      </p:sp>
    </p:spTree>
    <p:extLst>
      <p:ext uri="{BB962C8B-B14F-4D97-AF65-F5344CB8AC3E}">
        <p14:creationId xmlns:p14="http://schemas.microsoft.com/office/powerpoint/2010/main" val="11634221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Zástupný symbol pro obrázek snímku 1"/>
          <p:cNvSpPr>
            <a:spLocks noGrp="1" noRot="1" noChangeAspect="1" noTextEdit="1"/>
          </p:cNvSpPr>
          <p:nvPr>
            <p:ph type="sldImg"/>
          </p:nvPr>
        </p:nvSpPr>
        <p:spPr>
          <a:ln/>
        </p:spPr>
      </p:sp>
      <p:sp>
        <p:nvSpPr>
          <p:cNvPr id="36867" name="Zástupný symbol pro poznámky 2"/>
          <p:cNvSpPr>
            <a:spLocks noGrp="1"/>
          </p:cNvSpPr>
          <p:nvPr>
            <p:ph type="body" idx="1"/>
          </p:nvPr>
        </p:nvSpPr>
        <p:spPr>
          <a:noFill/>
          <a:ln/>
        </p:spPr>
        <p:txBody>
          <a:bodyPr/>
          <a:lstStyle/>
          <a:p>
            <a:endParaRPr lang="cs-CZ" smtClean="0"/>
          </a:p>
        </p:txBody>
      </p:sp>
      <p:sp>
        <p:nvSpPr>
          <p:cNvPr id="36868" name="Zástupný symbol pro číslo snímku 3"/>
          <p:cNvSpPr>
            <a:spLocks noGrp="1"/>
          </p:cNvSpPr>
          <p:nvPr>
            <p:ph type="sldNum" sz="quarter" idx="5"/>
          </p:nvPr>
        </p:nvSpPr>
        <p:spPr>
          <a:noFill/>
        </p:spPr>
        <p:txBody>
          <a:bodyPr/>
          <a:lstStyle/>
          <a:p>
            <a:fld id="{D32CBD43-728F-415F-867E-BD1FB5C95FF7}" type="slidenum">
              <a:rPr lang="cs-CZ" smtClean="0"/>
              <a:pPr/>
              <a:t>4</a:t>
            </a:fld>
            <a:endParaRPr lang="cs-CZ" smtClean="0"/>
          </a:p>
        </p:txBody>
      </p:sp>
    </p:spTree>
    <p:extLst>
      <p:ext uri="{BB962C8B-B14F-4D97-AF65-F5344CB8AC3E}">
        <p14:creationId xmlns:p14="http://schemas.microsoft.com/office/powerpoint/2010/main" val="27940880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Zástupný symbol pro obrázek snímku 1"/>
          <p:cNvSpPr>
            <a:spLocks noGrp="1" noRot="1" noChangeAspect="1" noTextEdit="1"/>
          </p:cNvSpPr>
          <p:nvPr>
            <p:ph type="sldImg"/>
          </p:nvPr>
        </p:nvSpPr>
        <p:spPr>
          <a:ln/>
        </p:spPr>
      </p:sp>
      <p:sp>
        <p:nvSpPr>
          <p:cNvPr id="36867" name="Zástupný symbol pro poznámky 2"/>
          <p:cNvSpPr>
            <a:spLocks noGrp="1"/>
          </p:cNvSpPr>
          <p:nvPr>
            <p:ph type="body" idx="1"/>
          </p:nvPr>
        </p:nvSpPr>
        <p:spPr>
          <a:noFill/>
          <a:ln/>
        </p:spPr>
        <p:txBody>
          <a:bodyPr/>
          <a:lstStyle/>
          <a:p>
            <a:endParaRPr lang="cs-CZ" smtClean="0"/>
          </a:p>
        </p:txBody>
      </p:sp>
      <p:sp>
        <p:nvSpPr>
          <p:cNvPr id="36868" name="Zástupný symbol pro číslo snímku 3"/>
          <p:cNvSpPr>
            <a:spLocks noGrp="1"/>
          </p:cNvSpPr>
          <p:nvPr>
            <p:ph type="sldNum" sz="quarter" idx="5"/>
          </p:nvPr>
        </p:nvSpPr>
        <p:spPr>
          <a:noFill/>
        </p:spPr>
        <p:txBody>
          <a:bodyPr/>
          <a:lstStyle/>
          <a:p>
            <a:fld id="{D32CBD43-728F-415F-867E-BD1FB5C95FF7}" type="slidenum">
              <a:rPr lang="cs-CZ" smtClean="0"/>
              <a:pPr/>
              <a:t>5</a:t>
            </a:fld>
            <a:endParaRPr lang="cs-CZ" smtClean="0"/>
          </a:p>
        </p:txBody>
      </p:sp>
    </p:spTree>
    <p:extLst>
      <p:ext uri="{BB962C8B-B14F-4D97-AF65-F5344CB8AC3E}">
        <p14:creationId xmlns:p14="http://schemas.microsoft.com/office/powerpoint/2010/main" val="16137161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Zástupný symbol pro obrázek snímku 1"/>
          <p:cNvSpPr>
            <a:spLocks noGrp="1" noRot="1" noChangeAspect="1" noTextEdit="1"/>
          </p:cNvSpPr>
          <p:nvPr>
            <p:ph type="sldImg"/>
          </p:nvPr>
        </p:nvSpPr>
        <p:spPr>
          <a:ln/>
        </p:spPr>
      </p:sp>
      <p:sp>
        <p:nvSpPr>
          <p:cNvPr id="47107" name="Zástupný symbol pro poznámky 2"/>
          <p:cNvSpPr>
            <a:spLocks noGrp="1"/>
          </p:cNvSpPr>
          <p:nvPr>
            <p:ph type="body" idx="1"/>
          </p:nvPr>
        </p:nvSpPr>
        <p:spPr>
          <a:noFill/>
          <a:ln/>
        </p:spPr>
        <p:txBody>
          <a:bodyPr/>
          <a:lstStyle/>
          <a:p>
            <a:endParaRPr lang="cs-CZ" smtClean="0"/>
          </a:p>
        </p:txBody>
      </p:sp>
      <p:sp>
        <p:nvSpPr>
          <p:cNvPr id="47108" name="Zástupný symbol pro číslo snímku 3"/>
          <p:cNvSpPr>
            <a:spLocks noGrp="1"/>
          </p:cNvSpPr>
          <p:nvPr>
            <p:ph type="sldNum" sz="quarter" idx="5"/>
          </p:nvPr>
        </p:nvSpPr>
        <p:spPr>
          <a:noFill/>
        </p:spPr>
        <p:txBody>
          <a:bodyPr/>
          <a:lstStyle/>
          <a:p>
            <a:fld id="{5293365C-D8D4-4FD7-889C-60F6BDA6B7A3}" type="slidenum">
              <a:rPr lang="cs-CZ" smtClean="0"/>
              <a:pPr/>
              <a:t>10</a:t>
            </a:fld>
            <a:endParaRPr lang="cs-CZ" smtClean="0"/>
          </a:p>
        </p:txBody>
      </p:sp>
    </p:spTree>
    <p:extLst>
      <p:ext uri="{BB962C8B-B14F-4D97-AF65-F5344CB8AC3E}">
        <p14:creationId xmlns:p14="http://schemas.microsoft.com/office/powerpoint/2010/main" val="21585224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Zástupný symbol pro obrázek snímku 1"/>
          <p:cNvSpPr>
            <a:spLocks noGrp="1" noRot="1" noChangeAspect="1" noTextEdit="1"/>
          </p:cNvSpPr>
          <p:nvPr>
            <p:ph type="sldImg"/>
          </p:nvPr>
        </p:nvSpPr>
        <p:spPr>
          <a:ln/>
        </p:spPr>
      </p:sp>
      <p:sp>
        <p:nvSpPr>
          <p:cNvPr id="31747" name="Zástupný symbol pro poznámky 2"/>
          <p:cNvSpPr>
            <a:spLocks noGrp="1"/>
          </p:cNvSpPr>
          <p:nvPr>
            <p:ph type="body" idx="1"/>
          </p:nvPr>
        </p:nvSpPr>
        <p:spPr>
          <a:noFill/>
          <a:ln/>
        </p:spPr>
        <p:txBody>
          <a:bodyPr/>
          <a:lstStyle/>
          <a:p>
            <a:endParaRPr lang="cs-CZ" smtClean="0"/>
          </a:p>
        </p:txBody>
      </p:sp>
      <p:sp>
        <p:nvSpPr>
          <p:cNvPr id="31748" name="Zástupný symbol pro číslo snímku 3"/>
          <p:cNvSpPr>
            <a:spLocks noGrp="1"/>
          </p:cNvSpPr>
          <p:nvPr>
            <p:ph type="sldNum" sz="quarter" idx="5"/>
          </p:nvPr>
        </p:nvSpPr>
        <p:spPr>
          <a:noFill/>
        </p:spPr>
        <p:txBody>
          <a:bodyPr/>
          <a:lstStyle/>
          <a:p>
            <a:fld id="{EE0336BE-4BA2-4D2A-934B-6B00E057F309}" type="slidenum">
              <a:rPr lang="cs-CZ" smtClean="0"/>
              <a:pPr/>
              <a:t>11</a:t>
            </a:fld>
            <a:endParaRPr lang="cs-CZ" smtClean="0"/>
          </a:p>
        </p:txBody>
      </p:sp>
    </p:spTree>
    <p:extLst>
      <p:ext uri="{BB962C8B-B14F-4D97-AF65-F5344CB8AC3E}">
        <p14:creationId xmlns:p14="http://schemas.microsoft.com/office/powerpoint/2010/main" val="37540979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F28F98CE-3DC9-454F-9903-632826CB6A59}" type="slidenum">
              <a:rPr lang="cs-CZ" smtClean="0"/>
              <a:pPr/>
              <a:t>12</a:t>
            </a:fld>
            <a:endParaRPr lang="cs-CZ" smtClean="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eaLnBrk="1" hangingPunct="1"/>
            <a:r>
              <a:rPr lang="cs-CZ" smtClean="0"/>
              <a:t>Fotodokumentace prostory centra – Přístupy, čekárna, bezbariérové WC</a:t>
            </a:r>
          </a:p>
          <a:p>
            <a:pPr eaLnBrk="1" hangingPunct="1"/>
            <a:endParaRPr lang="cs-CZ" smtClean="0"/>
          </a:p>
        </p:txBody>
      </p:sp>
    </p:spTree>
    <p:extLst>
      <p:ext uri="{BB962C8B-B14F-4D97-AF65-F5344CB8AC3E}">
        <p14:creationId xmlns:p14="http://schemas.microsoft.com/office/powerpoint/2010/main" val="14974770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Zástupný symbol pro obrázek snímku 1"/>
          <p:cNvSpPr>
            <a:spLocks noGrp="1" noRot="1" noChangeAspect="1" noTextEdit="1"/>
          </p:cNvSpPr>
          <p:nvPr>
            <p:ph type="sldImg"/>
          </p:nvPr>
        </p:nvSpPr>
        <p:spPr>
          <a:ln/>
        </p:spPr>
      </p:sp>
      <p:sp>
        <p:nvSpPr>
          <p:cNvPr id="48131" name="Zástupný symbol pro poznámky 2"/>
          <p:cNvSpPr>
            <a:spLocks noGrp="1"/>
          </p:cNvSpPr>
          <p:nvPr>
            <p:ph type="body" idx="1"/>
          </p:nvPr>
        </p:nvSpPr>
        <p:spPr>
          <a:noFill/>
          <a:ln/>
        </p:spPr>
        <p:txBody>
          <a:bodyPr/>
          <a:lstStyle/>
          <a:p>
            <a:endParaRPr lang="cs-CZ" dirty="0" smtClean="0"/>
          </a:p>
        </p:txBody>
      </p:sp>
      <p:sp>
        <p:nvSpPr>
          <p:cNvPr id="48132" name="Zástupný symbol pro číslo snímku 3"/>
          <p:cNvSpPr>
            <a:spLocks noGrp="1"/>
          </p:cNvSpPr>
          <p:nvPr>
            <p:ph type="sldNum" sz="quarter" idx="5"/>
          </p:nvPr>
        </p:nvSpPr>
        <p:spPr>
          <a:noFill/>
        </p:spPr>
        <p:txBody>
          <a:bodyPr/>
          <a:lstStyle/>
          <a:p>
            <a:fld id="{937CE299-3AFB-43AF-B95F-65D610715557}" type="slidenum">
              <a:rPr lang="cs-CZ" smtClean="0"/>
              <a:pPr/>
              <a:t>13</a:t>
            </a:fld>
            <a:endParaRPr lang="cs-CZ" smtClean="0"/>
          </a:p>
        </p:txBody>
      </p:sp>
    </p:spTree>
    <p:extLst>
      <p:ext uri="{BB962C8B-B14F-4D97-AF65-F5344CB8AC3E}">
        <p14:creationId xmlns:p14="http://schemas.microsoft.com/office/powerpoint/2010/main" val="400319696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cs-CZ" smtClean="0"/>
              <a:t>Kliknutím lze upravit styl.</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42A5D05C-3E95-4686-8263-16D83E4ECCFB}" type="datetimeFigureOut">
              <a:rPr lang="cs-CZ" smtClean="0"/>
              <a:pPr/>
              <a:t>16. 9. 2019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D72F312-2C73-47E7-B74E-89E0E917F865}" type="slidenum">
              <a:rPr lang="cs-CZ" smtClean="0"/>
              <a:pPr/>
              <a:t>‹#›</a:t>
            </a:fld>
            <a:endParaRPr lang="cs-CZ"/>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31097266"/>
      </p:ext>
    </p:extLst>
  </p:cSld>
  <p:clrMapOvr>
    <a:masterClrMapping/>
  </p:clrMapOvr>
  <p:transition spd="slow">
    <p:diamond/>
    <p:sndAc>
      <p:stSnd>
        <p:snd r:embed="rId1" name="chimes.wav"/>
      </p:stSnd>
    </p:sndAc>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42A5D05C-3E95-4686-8263-16D83E4ECCFB}" type="datetimeFigureOut">
              <a:rPr lang="cs-CZ" smtClean="0"/>
              <a:pPr/>
              <a:t>16. 9. 2019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D72F312-2C73-47E7-B74E-89E0E917F865}" type="slidenum">
              <a:rPr lang="cs-CZ" smtClean="0"/>
              <a:pPr/>
              <a:t>‹#›</a:t>
            </a:fld>
            <a:endParaRPr lang="cs-CZ"/>
          </a:p>
        </p:txBody>
      </p:sp>
    </p:spTree>
    <p:extLst>
      <p:ext uri="{BB962C8B-B14F-4D97-AF65-F5344CB8AC3E}">
        <p14:creationId xmlns:p14="http://schemas.microsoft.com/office/powerpoint/2010/main" val="2417666965"/>
      </p:ext>
    </p:extLst>
  </p:cSld>
  <p:clrMapOvr>
    <a:masterClrMapping/>
  </p:clrMapOvr>
  <p:transition spd="slow">
    <p:diamond/>
    <p:sndAc>
      <p:stSnd>
        <p:snd r:embed="rId1" name="chimes.wav"/>
      </p:stSnd>
    </p:sndAc>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42A5D05C-3E95-4686-8263-16D83E4ECCFB}" type="datetimeFigureOut">
              <a:rPr lang="cs-CZ" smtClean="0"/>
              <a:pPr/>
              <a:t>16. 9. 2019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D72F312-2C73-47E7-B74E-89E0E917F865}" type="slidenum">
              <a:rPr lang="cs-CZ" smtClean="0"/>
              <a:pPr/>
              <a:t>‹#›</a:t>
            </a:fld>
            <a:endParaRPr lang="cs-CZ"/>
          </a:p>
        </p:txBody>
      </p:sp>
    </p:spTree>
    <p:extLst>
      <p:ext uri="{BB962C8B-B14F-4D97-AF65-F5344CB8AC3E}">
        <p14:creationId xmlns:p14="http://schemas.microsoft.com/office/powerpoint/2010/main" val="737347552"/>
      </p:ext>
    </p:extLst>
  </p:cSld>
  <p:clrMapOvr>
    <a:masterClrMapping/>
  </p:clrMapOvr>
  <p:transition spd="slow">
    <p:diamond/>
    <p:sndAc>
      <p:stSnd>
        <p:snd r:embed="rId1" name="chimes.wav"/>
      </p:stSnd>
    </p:sndAc>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Nadpis, text a klipart">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p>
            <a:r>
              <a:rPr lang="cs-CZ" smtClean="0"/>
              <a:t>Klepnutím lze upravit styl předlohy nadpisů.</a:t>
            </a:r>
            <a:endParaRPr lang="cs-CZ"/>
          </a:p>
        </p:txBody>
      </p:sp>
      <p:sp>
        <p:nvSpPr>
          <p:cNvPr id="3" name="Zástupný symbol pro text 2"/>
          <p:cNvSpPr>
            <a:spLocks noGrp="1"/>
          </p:cNvSpPr>
          <p:nvPr>
            <p:ph type="body" sz="half" idx="1"/>
          </p:nvPr>
        </p:nvSpPr>
        <p:spPr>
          <a:xfrm>
            <a:off x="457200" y="1600200"/>
            <a:ext cx="4038600" cy="4525963"/>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klipart 3"/>
          <p:cNvSpPr>
            <a:spLocks noGrp="1"/>
          </p:cNvSpPr>
          <p:nvPr>
            <p:ph type="clipArt" sz="half" idx="2"/>
          </p:nvPr>
        </p:nvSpPr>
        <p:spPr>
          <a:xfrm>
            <a:off x="4648200" y="1600200"/>
            <a:ext cx="4038600" cy="4525963"/>
          </a:xfrm>
        </p:spPr>
        <p:txBody>
          <a:bodyPr/>
          <a:lstStyle/>
          <a:p>
            <a:pPr lvl="0"/>
            <a:endParaRPr lang="cs-CZ" noProof="0" smtClean="0"/>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pPr>
              <a:defRPr/>
            </a:pPr>
            <a:fld id="{62EED910-853D-452C-8F4E-A9706547DE34}" type="slidenum">
              <a:rPr lang="cs-CZ"/>
              <a:pPr>
                <a:defRPr/>
              </a:pPr>
              <a:t>‹#›</a:t>
            </a:fld>
            <a:endParaRPr lang="cs-CZ"/>
          </a:p>
        </p:txBody>
      </p:sp>
    </p:spTree>
    <p:extLst>
      <p:ext uri="{BB962C8B-B14F-4D97-AF65-F5344CB8AC3E}">
        <p14:creationId xmlns:p14="http://schemas.microsoft.com/office/powerpoint/2010/main" val="3101531817"/>
      </p:ext>
    </p:extLst>
  </p:cSld>
  <p:clrMapOvr>
    <a:masterClrMapping/>
  </p:clrMapOvr>
  <p:transition spd="slow">
    <p:diamond/>
    <p:sndAc>
      <p:stSnd>
        <p:snd r:embed="rId1" name="chimes.wav"/>
      </p:stSnd>
    </p:sndAc>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cSld name="Nadpis, text a 2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p>
            <a:r>
              <a:rPr lang="cs-CZ" smtClean="0"/>
              <a:t>Klepnutím lze upravit styl předlohy nadpisů.</a:t>
            </a:r>
            <a:endParaRPr lang="cs-CZ"/>
          </a:p>
        </p:txBody>
      </p:sp>
      <p:sp>
        <p:nvSpPr>
          <p:cNvPr id="3" name="Zástupný symbol pro text 2"/>
          <p:cNvSpPr>
            <a:spLocks noGrp="1"/>
          </p:cNvSpPr>
          <p:nvPr>
            <p:ph type="body" sz="half" idx="1"/>
          </p:nvPr>
        </p:nvSpPr>
        <p:spPr>
          <a:xfrm>
            <a:off x="457200" y="1600200"/>
            <a:ext cx="4038600" cy="4525963"/>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quarter" idx="2"/>
          </p:nvPr>
        </p:nvSpPr>
        <p:spPr>
          <a:xfrm>
            <a:off x="4648200" y="1600200"/>
            <a:ext cx="4038600" cy="2185988"/>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obsah 4"/>
          <p:cNvSpPr>
            <a:spLocks noGrp="1"/>
          </p:cNvSpPr>
          <p:nvPr>
            <p:ph sz="quarter" idx="3"/>
          </p:nvPr>
        </p:nvSpPr>
        <p:spPr>
          <a:xfrm>
            <a:off x="4648200" y="3938588"/>
            <a:ext cx="4038600" cy="2187575"/>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Rectangle 4"/>
          <p:cNvSpPr>
            <a:spLocks noGrp="1" noChangeArrowheads="1"/>
          </p:cNvSpPr>
          <p:nvPr>
            <p:ph type="dt" sz="half" idx="10"/>
          </p:nvPr>
        </p:nvSpPr>
        <p:spPr>
          <a:ln/>
        </p:spPr>
        <p:txBody>
          <a:bodyPr/>
          <a:lstStyle>
            <a:lvl1pPr>
              <a:defRPr/>
            </a:lvl1pPr>
          </a:lstStyle>
          <a:p>
            <a:pPr>
              <a:defRPr/>
            </a:pPr>
            <a:endParaRPr lang="cs-CZ"/>
          </a:p>
        </p:txBody>
      </p:sp>
      <p:sp>
        <p:nvSpPr>
          <p:cNvPr id="7" name="Rectangle 5"/>
          <p:cNvSpPr>
            <a:spLocks noGrp="1" noChangeArrowheads="1"/>
          </p:cNvSpPr>
          <p:nvPr>
            <p:ph type="ftr" sz="quarter" idx="11"/>
          </p:nvPr>
        </p:nvSpPr>
        <p:spPr>
          <a:ln/>
        </p:spPr>
        <p:txBody>
          <a:bodyPr/>
          <a:lstStyle>
            <a:lvl1pPr>
              <a:defRPr/>
            </a:lvl1pPr>
          </a:lstStyle>
          <a:p>
            <a:pPr>
              <a:defRPr/>
            </a:pPr>
            <a:endParaRPr lang="cs-CZ"/>
          </a:p>
        </p:txBody>
      </p:sp>
      <p:sp>
        <p:nvSpPr>
          <p:cNvPr id="8" name="Rectangle 6"/>
          <p:cNvSpPr>
            <a:spLocks noGrp="1" noChangeArrowheads="1"/>
          </p:cNvSpPr>
          <p:nvPr>
            <p:ph type="sldNum" sz="quarter" idx="12"/>
          </p:nvPr>
        </p:nvSpPr>
        <p:spPr>
          <a:ln/>
        </p:spPr>
        <p:txBody>
          <a:bodyPr/>
          <a:lstStyle>
            <a:lvl1pPr>
              <a:defRPr/>
            </a:lvl1pPr>
          </a:lstStyle>
          <a:p>
            <a:pPr>
              <a:defRPr/>
            </a:pPr>
            <a:fld id="{88B061A4-7C1A-4767-98E3-6FF60683A2B1}" type="slidenum">
              <a:rPr lang="cs-CZ"/>
              <a:pPr>
                <a:defRPr/>
              </a:pPr>
              <a:t>‹#›</a:t>
            </a:fld>
            <a:endParaRPr lang="cs-CZ"/>
          </a:p>
        </p:txBody>
      </p:sp>
    </p:spTree>
    <p:extLst>
      <p:ext uri="{BB962C8B-B14F-4D97-AF65-F5344CB8AC3E}">
        <p14:creationId xmlns:p14="http://schemas.microsoft.com/office/powerpoint/2010/main" val="3525039682"/>
      </p:ext>
    </p:extLst>
  </p:cSld>
  <p:clrMapOvr>
    <a:masterClrMapping/>
  </p:clrMapOvr>
  <p:transition spd="slow">
    <p:diamond/>
    <p:sndAc>
      <p:stSnd>
        <p:snd r:embed="rId1" name="chimes.wav"/>
      </p:stSnd>
    </p:sndAc>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fourObj">
  <p:cSld name="Nadpis a 4 obsahy">
    <p:spTree>
      <p:nvGrpSpPr>
        <p:cNvPr id="1" name=""/>
        <p:cNvGrpSpPr/>
        <p:nvPr/>
      </p:nvGrpSpPr>
      <p:grpSpPr>
        <a:xfrm>
          <a:off x="0" y="0"/>
          <a:ext cx="0" cy="0"/>
          <a:chOff x="0" y="0"/>
          <a:chExt cx="0" cy="0"/>
        </a:xfrm>
      </p:grpSpPr>
      <p:sp>
        <p:nvSpPr>
          <p:cNvPr id="2" name="Nadpis 1"/>
          <p:cNvSpPr>
            <a:spLocks noGrp="1"/>
          </p:cNvSpPr>
          <p:nvPr>
            <p:ph type="title" sz="quarter"/>
          </p:nvPr>
        </p:nvSpPr>
        <p:spPr>
          <a:xfrm>
            <a:off x="457200" y="274638"/>
            <a:ext cx="8229600" cy="1143000"/>
          </a:xfrm>
        </p:spPr>
        <p:txBody>
          <a:bodyPr/>
          <a:lstStyle/>
          <a:p>
            <a:r>
              <a:rPr lang="cs-CZ" smtClean="0"/>
              <a:t>Klepnutím lze upravit styl předlohy nadpisů.</a:t>
            </a:r>
            <a:endParaRPr lang="cs-CZ"/>
          </a:p>
        </p:txBody>
      </p:sp>
      <p:sp>
        <p:nvSpPr>
          <p:cNvPr id="3" name="Zástupný symbol pro obsah 2"/>
          <p:cNvSpPr>
            <a:spLocks noGrp="1"/>
          </p:cNvSpPr>
          <p:nvPr>
            <p:ph sz="quarter" idx="1"/>
          </p:nvPr>
        </p:nvSpPr>
        <p:spPr>
          <a:xfrm>
            <a:off x="457200" y="1600200"/>
            <a:ext cx="4038600" cy="2185988"/>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quarter" idx="2"/>
          </p:nvPr>
        </p:nvSpPr>
        <p:spPr>
          <a:xfrm>
            <a:off x="4648200" y="1600200"/>
            <a:ext cx="4038600" cy="2185988"/>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obsah 4"/>
          <p:cNvSpPr>
            <a:spLocks noGrp="1"/>
          </p:cNvSpPr>
          <p:nvPr>
            <p:ph sz="quarter" idx="3"/>
          </p:nvPr>
        </p:nvSpPr>
        <p:spPr>
          <a:xfrm>
            <a:off x="457200" y="3938588"/>
            <a:ext cx="4038600" cy="2187575"/>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obsah 5"/>
          <p:cNvSpPr>
            <a:spLocks noGrp="1"/>
          </p:cNvSpPr>
          <p:nvPr>
            <p:ph sz="quarter" idx="4"/>
          </p:nvPr>
        </p:nvSpPr>
        <p:spPr>
          <a:xfrm>
            <a:off x="4648200" y="3938588"/>
            <a:ext cx="4038600" cy="2187575"/>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4"/>
          <p:cNvSpPr>
            <a:spLocks noGrp="1" noChangeArrowheads="1"/>
          </p:cNvSpPr>
          <p:nvPr>
            <p:ph type="dt" sz="half" idx="10"/>
          </p:nvPr>
        </p:nvSpPr>
        <p:spPr>
          <a:ln/>
        </p:spPr>
        <p:txBody>
          <a:bodyPr/>
          <a:lstStyle>
            <a:lvl1pPr>
              <a:defRPr/>
            </a:lvl1pPr>
          </a:lstStyle>
          <a:p>
            <a:pPr>
              <a:defRPr/>
            </a:pPr>
            <a:endParaRPr lang="cs-CZ"/>
          </a:p>
        </p:txBody>
      </p:sp>
      <p:sp>
        <p:nvSpPr>
          <p:cNvPr id="8" name="Rectangle 5"/>
          <p:cNvSpPr>
            <a:spLocks noGrp="1" noChangeArrowheads="1"/>
          </p:cNvSpPr>
          <p:nvPr>
            <p:ph type="ftr" sz="quarter" idx="11"/>
          </p:nvPr>
        </p:nvSpPr>
        <p:spPr>
          <a:ln/>
        </p:spPr>
        <p:txBody>
          <a:bodyPr/>
          <a:lstStyle>
            <a:lvl1pPr>
              <a:defRPr/>
            </a:lvl1pPr>
          </a:lstStyle>
          <a:p>
            <a:pPr>
              <a:defRPr/>
            </a:pPr>
            <a:endParaRPr lang="cs-CZ"/>
          </a:p>
        </p:txBody>
      </p:sp>
      <p:sp>
        <p:nvSpPr>
          <p:cNvPr id="9" name="Rectangle 6"/>
          <p:cNvSpPr>
            <a:spLocks noGrp="1" noChangeArrowheads="1"/>
          </p:cNvSpPr>
          <p:nvPr>
            <p:ph type="sldNum" sz="quarter" idx="12"/>
          </p:nvPr>
        </p:nvSpPr>
        <p:spPr>
          <a:ln/>
        </p:spPr>
        <p:txBody>
          <a:bodyPr/>
          <a:lstStyle>
            <a:lvl1pPr>
              <a:defRPr/>
            </a:lvl1pPr>
          </a:lstStyle>
          <a:p>
            <a:pPr>
              <a:defRPr/>
            </a:pPr>
            <a:fld id="{31631785-E987-4DE0-8D8F-AF24B81C74CC}" type="slidenum">
              <a:rPr lang="cs-CZ"/>
              <a:pPr>
                <a:defRPr/>
              </a:pPr>
              <a:t>‹#›</a:t>
            </a:fld>
            <a:endParaRPr lang="cs-CZ"/>
          </a:p>
        </p:txBody>
      </p:sp>
    </p:spTree>
    <p:extLst>
      <p:ext uri="{BB962C8B-B14F-4D97-AF65-F5344CB8AC3E}">
        <p14:creationId xmlns:p14="http://schemas.microsoft.com/office/powerpoint/2010/main" val="21633918"/>
      </p:ext>
    </p:extLst>
  </p:cSld>
  <p:clrMapOvr>
    <a:masterClrMapping/>
  </p:clrMapOvr>
  <p:transition spd="slow">
    <p:diamond/>
    <p:sndAc>
      <p:stSnd>
        <p:snd r:embed="rId1" name="chimes.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42A5D05C-3E95-4686-8263-16D83E4ECCFB}" type="datetimeFigureOut">
              <a:rPr lang="cs-CZ" smtClean="0"/>
              <a:pPr/>
              <a:t>16. 9. 2019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D72F312-2C73-47E7-B74E-89E0E917F865}" type="slidenum">
              <a:rPr lang="cs-CZ" smtClean="0"/>
              <a:pPr/>
              <a:t>‹#›</a:t>
            </a:fld>
            <a:endParaRPr lang="cs-CZ"/>
          </a:p>
        </p:txBody>
      </p:sp>
    </p:spTree>
    <p:extLst>
      <p:ext uri="{BB962C8B-B14F-4D97-AF65-F5344CB8AC3E}">
        <p14:creationId xmlns:p14="http://schemas.microsoft.com/office/powerpoint/2010/main" val="82862119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cs-CZ" smtClean="0"/>
              <a:t>Kliknutím lze upravit styl.</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42A5D05C-3E95-4686-8263-16D83E4ECCFB}" type="datetimeFigureOut">
              <a:rPr lang="cs-CZ" smtClean="0"/>
              <a:pPr/>
              <a:t>16. 9. 2019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D72F312-2C73-47E7-B74E-89E0E917F865}" type="slidenum">
              <a:rPr lang="cs-CZ" smtClean="0"/>
              <a:pPr/>
              <a:t>‹#›</a:t>
            </a:fld>
            <a:endParaRPr lang="cs-CZ"/>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68164129"/>
      </p:ext>
    </p:extLst>
  </p:cSld>
  <p:clrMapOvr>
    <a:masterClrMapping/>
  </p:clrMapOvr>
  <p:transition spd="slow">
    <p:diamond/>
    <p:sndAc>
      <p:stSnd>
        <p:snd r:embed="rId1" name="chimes.wav"/>
      </p:stSnd>
    </p:sndAc>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cs-CZ" smtClean="0"/>
              <a:t>Kliknutím lze upravit styl.</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42A5D05C-3E95-4686-8263-16D83E4ECCFB}" type="datetimeFigureOut">
              <a:rPr lang="cs-CZ" smtClean="0"/>
              <a:pPr/>
              <a:t>16. 9. 2019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6D72F312-2C73-47E7-B74E-89E0E917F865}" type="slidenum">
              <a:rPr lang="cs-CZ" smtClean="0"/>
              <a:pPr/>
              <a:t>‹#›</a:t>
            </a:fld>
            <a:endParaRPr lang="cs-CZ"/>
          </a:p>
        </p:txBody>
      </p:sp>
    </p:spTree>
    <p:extLst>
      <p:ext uri="{BB962C8B-B14F-4D97-AF65-F5344CB8AC3E}">
        <p14:creationId xmlns:p14="http://schemas.microsoft.com/office/powerpoint/2010/main" val="2812856303"/>
      </p:ext>
    </p:extLst>
  </p:cSld>
  <p:clrMapOvr>
    <a:masterClrMapping/>
  </p:clrMapOvr>
  <p:transition spd="slow">
    <p:diamond/>
    <p:sndAc>
      <p:stSnd>
        <p:snd r:embed="rId1" name="chimes.wav"/>
      </p:stSnd>
    </p:sndAc>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cs-CZ" smtClean="0"/>
              <a:t>Kliknutím lze upravit styl.</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822960" y="2582334"/>
            <a:ext cx="3703320" cy="328676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4663440" y="2582334"/>
            <a:ext cx="3703320" cy="328676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42A5D05C-3E95-4686-8263-16D83E4ECCFB}" type="datetimeFigureOut">
              <a:rPr lang="cs-CZ" smtClean="0"/>
              <a:pPr/>
              <a:t>16. 9. 2019</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6D72F312-2C73-47E7-B74E-89E0E917F865}" type="slidenum">
              <a:rPr lang="cs-CZ" smtClean="0"/>
              <a:pPr/>
              <a:t>‹#›</a:t>
            </a:fld>
            <a:endParaRPr lang="cs-CZ"/>
          </a:p>
        </p:txBody>
      </p:sp>
    </p:spTree>
    <p:extLst>
      <p:ext uri="{BB962C8B-B14F-4D97-AF65-F5344CB8AC3E}">
        <p14:creationId xmlns:p14="http://schemas.microsoft.com/office/powerpoint/2010/main" val="2910240485"/>
      </p:ext>
    </p:extLst>
  </p:cSld>
  <p:clrMapOvr>
    <a:masterClrMapping/>
  </p:clrMapOvr>
  <p:transition spd="slow">
    <p:diamond/>
    <p:sndAc>
      <p:stSnd>
        <p:snd r:embed="rId1" name="chimes.wav"/>
      </p:stSnd>
    </p:sndAc>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42A5D05C-3E95-4686-8263-16D83E4ECCFB}" type="datetimeFigureOut">
              <a:rPr lang="cs-CZ" smtClean="0"/>
              <a:pPr/>
              <a:t>16. 9. 2019</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6D72F312-2C73-47E7-B74E-89E0E917F865}" type="slidenum">
              <a:rPr lang="cs-CZ" smtClean="0"/>
              <a:pPr/>
              <a:t>‹#›</a:t>
            </a:fld>
            <a:endParaRPr lang="cs-CZ"/>
          </a:p>
        </p:txBody>
      </p:sp>
    </p:spTree>
    <p:extLst>
      <p:ext uri="{BB962C8B-B14F-4D97-AF65-F5344CB8AC3E}">
        <p14:creationId xmlns:p14="http://schemas.microsoft.com/office/powerpoint/2010/main" val="4163070584"/>
      </p:ext>
    </p:extLst>
  </p:cSld>
  <p:clrMapOvr>
    <a:masterClrMapping/>
  </p:clrMapOvr>
  <p:transition spd="slow">
    <p:diamond/>
    <p:sndAc>
      <p:stSnd>
        <p:snd r:embed="rId1" name="chimes.wav"/>
      </p:stSnd>
    </p:sndAc>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2A5D05C-3E95-4686-8263-16D83E4ECCFB}" type="datetimeFigureOut">
              <a:rPr lang="cs-CZ" smtClean="0"/>
              <a:pPr/>
              <a:t>16. 9. 2019</a:t>
            </a:fld>
            <a:endParaRPr lang="cs-CZ"/>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cs-CZ"/>
          </a:p>
        </p:txBody>
      </p:sp>
      <p:sp>
        <p:nvSpPr>
          <p:cNvPr id="9" name="Slide Number Placeholder 8"/>
          <p:cNvSpPr>
            <a:spLocks noGrp="1"/>
          </p:cNvSpPr>
          <p:nvPr>
            <p:ph type="sldNum" sz="quarter" idx="12"/>
          </p:nvPr>
        </p:nvSpPr>
        <p:spPr/>
        <p:txBody>
          <a:bodyPr/>
          <a:lstStyle/>
          <a:p>
            <a:fld id="{6D72F312-2C73-47E7-B74E-89E0E917F865}" type="slidenum">
              <a:rPr lang="cs-CZ" smtClean="0"/>
              <a:pPr/>
              <a:t>‹#›</a:t>
            </a:fld>
            <a:endParaRPr lang="cs-CZ"/>
          </a:p>
        </p:txBody>
      </p:sp>
    </p:spTree>
    <p:extLst>
      <p:ext uri="{BB962C8B-B14F-4D97-AF65-F5344CB8AC3E}">
        <p14:creationId xmlns:p14="http://schemas.microsoft.com/office/powerpoint/2010/main" val="1061417218"/>
      </p:ext>
    </p:extLst>
  </p:cSld>
  <p:clrMapOvr>
    <a:masterClrMapping/>
  </p:clrMapOvr>
  <p:transition spd="slow">
    <p:diamond/>
    <p:sndAc>
      <p:stSnd>
        <p:snd r:embed="rId1" name="chimes.wav"/>
      </p:stSnd>
    </p:sndAc>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cs-CZ" smtClean="0"/>
              <a:t>Kliknutím lze upravit styl.</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42A5D05C-3E95-4686-8263-16D83E4ECCFB}" type="datetimeFigureOut">
              <a:rPr lang="cs-CZ" smtClean="0"/>
              <a:pPr/>
              <a:t>16. 9. 2019</a:t>
            </a:fld>
            <a:endParaRPr lang="cs-CZ"/>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cs-CZ"/>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D72F312-2C73-47E7-B74E-89E0E917F865}" type="slidenum">
              <a:rPr lang="cs-CZ" smtClean="0"/>
              <a:pPr/>
              <a:t>‹#›</a:t>
            </a:fld>
            <a:endParaRPr lang="cs-CZ"/>
          </a:p>
        </p:txBody>
      </p:sp>
    </p:spTree>
    <p:extLst>
      <p:ext uri="{BB962C8B-B14F-4D97-AF65-F5344CB8AC3E}">
        <p14:creationId xmlns:p14="http://schemas.microsoft.com/office/powerpoint/2010/main" val="665685588"/>
      </p:ext>
    </p:extLst>
  </p:cSld>
  <p:clrMapOvr>
    <a:masterClrMapping/>
  </p:clrMapOvr>
  <p:transition spd="slow">
    <p:diamond/>
    <p:sndAc>
      <p:stSnd>
        <p:snd r:embed="rId1" name="chimes.wav"/>
      </p:stSnd>
    </p:sndAc>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12" y="0"/>
            <a:ext cx="9143989" cy="4915076"/>
          </a:xfrm>
          <a:blipFill>
            <a:blip r:embed="rId3"/>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42A5D05C-3E95-4686-8263-16D83E4ECCFB}" type="datetimeFigureOut">
              <a:rPr lang="cs-CZ" smtClean="0"/>
              <a:pPr/>
              <a:t>16. 9. 2019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6D72F312-2C73-47E7-B74E-89E0E917F865}" type="slidenum">
              <a:rPr lang="cs-CZ" smtClean="0"/>
              <a:pPr/>
              <a:t>‹#›</a:t>
            </a:fld>
            <a:endParaRPr lang="cs-CZ"/>
          </a:p>
        </p:txBody>
      </p:sp>
    </p:spTree>
    <p:extLst>
      <p:ext uri="{BB962C8B-B14F-4D97-AF65-F5344CB8AC3E}">
        <p14:creationId xmlns:p14="http://schemas.microsoft.com/office/powerpoint/2010/main" val="1984533466"/>
      </p:ext>
    </p:extLst>
  </p:cSld>
  <p:clrMapOvr>
    <a:masterClrMapping/>
  </p:clrMapOvr>
  <p:transition spd="slow">
    <p:diamond/>
    <p:sndAc>
      <p:stSnd>
        <p:snd r:embed="rId1" name="chimes.wav"/>
      </p:stSnd>
    </p:sndAc>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audio" Target="../media/audio1.wav"/><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cs-CZ" smtClean="0"/>
              <a:t>Kliknutím lze upravit styl.</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42A5D05C-3E95-4686-8263-16D83E4ECCFB}" type="datetimeFigureOut">
              <a:rPr lang="cs-CZ" smtClean="0"/>
              <a:pPr/>
              <a:t>16. 9. 2019</a:t>
            </a:fld>
            <a:endParaRPr lang="cs-CZ"/>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cs-CZ"/>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6D72F312-2C73-47E7-B74E-89E0E917F865}" type="slidenum">
              <a:rPr lang="cs-CZ" smtClean="0"/>
              <a:pPr/>
              <a:t>‹#›</a:t>
            </a:fld>
            <a:endParaRPr lang="cs-CZ"/>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28421151"/>
      </p:ext>
    </p:extLst>
  </p:cSld>
  <p:clrMap bg1="lt1" tx1="dk1" bg2="lt2" tx2="dk2" accent1="accent1" accent2="accent2" accent3="accent3" accent4="accent4" accent5="accent5" accent6="accent6" hlink="hlink" folHlink="folHlink"/>
  <p:sldLayoutIdLst>
    <p:sldLayoutId id="2147484238" r:id="rId1"/>
    <p:sldLayoutId id="2147484239" r:id="rId2"/>
    <p:sldLayoutId id="2147484240" r:id="rId3"/>
    <p:sldLayoutId id="2147484241" r:id="rId4"/>
    <p:sldLayoutId id="2147484242" r:id="rId5"/>
    <p:sldLayoutId id="2147484243" r:id="rId6"/>
    <p:sldLayoutId id="2147484244" r:id="rId7"/>
    <p:sldLayoutId id="2147484245" r:id="rId8"/>
    <p:sldLayoutId id="2147484246" r:id="rId9"/>
    <p:sldLayoutId id="2147484247" r:id="rId10"/>
    <p:sldLayoutId id="2147484248" r:id="rId11"/>
    <p:sldLayoutId id="2147484249" r:id="rId12"/>
    <p:sldLayoutId id="2147484250" r:id="rId13"/>
    <p:sldLayoutId id="2147484251" r:id="rId14"/>
  </p:sldLayoutIdLst>
  <p:transition spd="slow">
    <p:diamond/>
    <p:sndAc>
      <p:stSnd>
        <p:snd r:embed="rId16" name="chimes.wav"/>
      </p:stSnd>
    </p:sndAc>
  </p:transition>
  <p:timing>
    <p:tnLst>
      <p:par>
        <p:cTn id="1" dur="indefinite" restart="never" nodeType="tmRoot"/>
      </p:par>
    </p:tnLst>
  </p:timing>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14.xml"/><Relationship Id="rId6" Type="http://schemas.openxmlformats.org/officeDocument/2006/relationships/image" Target="../media/image6.jpeg"/><Relationship Id="rId5" Type="http://schemas.openxmlformats.org/officeDocument/2006/relationships/image" Target="../media/image5.jpeg"/><Relationship Id="rId10" Type="http://schemas.openxmlformats.org/officeDocument/2006/relationships/image" Target="../media/image10.jpeg"/><Relationship Id="rId4" Type="http://schemas.openxmlformats.org/officeDocument/2006/relationships/image" Target="../media/image4.jpeg"/><Relationship Id="rId9" Type="http://schemas.openxmlformats.org/officeDocument/2006/relationships/image" Target="../media/image9.jpeg"/></Relationships>
</file>

<file path=ppt/slides/_rels/slide13.xml.rels><?xml version="1.0" encoding="UTF-8" standalone="yes"?>
<Relationships xmlns="http://schemas.openxmlformats.org/package/2006/relationships"><Relationship Id="rId3" Type="http://schemas.openxmlformats.org/officeDocument/2006/relationships/hyperlink" Target="mailto:szdp.louny@seznam.cz"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centrumsluzeb-louny.cz/_files/200000052-0128b021f0/Pravidla%20POR%202017-2.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4"/>
          <p:cNvSpPr>
            <a:spLocks noGrp="1" noChangeArrowheads="1"/>
          </p:cNvSpPr>
          <p:nvPr>
            <p:ph type="title"/>
          </p:nvPr>
        </p:nvSpPr>
        <p:spPr>
          <a:xfrm>
            <a:off x="414262" y="1916832"/>
            <a:ext cx="8229600" cy="1143000"/>
          </a:xfrm>
        </p:spPr>
        <p:txBody>
          <a:bodyPr>
            <a:noAutofit/>
          </a:bodyPr>
          <a:lstStyle/>
          <a:p>
            <a:pPr algn="ctr" eaLnBrk="1" hangingPunct="1"/>
            <a:r>
              <a:rPr lang="cs-CZ" sz="4800" b="1" dirty="0" smtClean="0">
                <a:solidFill>
                  <a:srgbClr val="C00000"/>
                </a:solidFill>
                <a:effectLst>
                  <a:outerShdw blurRad="38100" dist="38100" dir="2700000" algn="tl">
                    <a:srgbClr val="000000">
                      <a:alpha val="43137"/>
                    </a:srgbClr>
                  </a:outerShdw>
                </a:effectLst>
              </a:rPr>
              <a:t>Centrum služeb pro zdravotně postižené Louny o.p.s</a:t>
            </a:r>
            <a:r>
              <a:rPr lang="cs-CZ" b="1" dirty="0" smtClean="0">
                <a:solidFill>
                  <a:srgbClr val="C00000"/>
                </a:solidFill>
                <a:effectLst>
                  <a:outerShdw blurRad="38100" dist="38100" dir="2700000" algn="tl">
                    <a:srgbClr val="000000">
                      <a:alpha val="43137"/>
                    </a:srgbClr>
                  </a:outerShdw>
                </a:effectLst>
              </a:rPr>
              <a:t>.</a:t>
            </a:r>
          </a:p>
        </p:txBody>
      </p:sp>
      <p:sp>
        <p:nvSpPr>
          <p:cNvPr id="2051" name="Rectangle 5"/>
          <p:cNvSpPr>
            <a:spLocks noGrp="1" noChangeArrowheads="1"/>
          </p:cNvSpPr>
          <p:nvPr>
            <p:ph type="body" sz="half" idx="1"/>
          </p:nvPr>
        </p:nvSpPr>
        <p:spPr>
          <a:xfrm>
            <a:off x="928662" y="3390599"/>
            <a:ext cx="3250704" cy="2841179"/>
          </a:xfrm>
        </p:spPr>
        <p:txBody>
          <a:bodyPr/>
          <a:lstStyle/>
          <a:p>
            <a:pPr eaLnBrk="1" hangingPunct="1">
              <a:buFontTx/>
              <a:buNone/>
            </a:pPr>
            <a:endParaRPr lang="cs-CZ" sz="2800" b="1" dirty="0" smtClean="0">
              <a:solidFill>
                <a:srgbClr val="CC3300"/>
              </a:solidFill>
            </a:endParaRPr>
          </a:p>
          <a:p>
            <a:pPr eaLnBrk="1" hangingPunct="1">
              <a:buFontTx/>
              <a:buNone/>
            </a:pPr>
            <a:r>
              <a:rPr lang="cs-CZ" sz="2800" b="1" dirty="0" smtClean="0">
                <a:solidFill>
                  <a:srgbClr val="990000"/>
                </a:solidFill>
              </a:rPr>
              <a:t>   </a:t>
            </a:r>
            <a:endParaRPr lang="cs-CZ" sz="2800" b="1" dirty="0" smtClean="0"/>
          </a:p>
          <a:p>
            <a:pPr eaLnBrk="1" hangingPunct="1">
              <a:buFontTx/>
              <a:buNone/>
            </a:pPr>
            <a:endParaRPr lang="cs-CZ" sz="2800" b="1" dirty="0" smtClean="0"/>
          </a:p>
        </p:txBody>
      </p:sp>
      <p:sp>
        <p:nvSpPr>
          <p:cNvPr id="4" name="TextovéPole 3"/>
          <p:cNvSpPr txBox="1"/>
          <p:nvPr/>
        </p:nvSpPr>
        <p:spPr>
          <a:xfrm>
            <a:off x="928662" y="2928934"/>
            <a:ext cx="7200800" cy="923330"/>
          </a:xfrm>
          <a:prstGeom prst="rect">
            <a:avLst/>
          </a:prstGeom>
          <a:noFill/>
        </p:spPr>
        <p:txBody>
          <a:bodyPr wrap="square" rtlCol="0">
            <a:spAutoFit/>
          </a:bodyPr>
          <a:lstStyle/>
          <a:p>
            <a:pPr algn="ctr"/>
            <a:r>
              <a:rPr lang="cs-CZ" sz="5400" b="1" dirty="0" smtClean="0">
                <a:effectLst>
                  <a:outerShdw blurRad="38100" dist="38100" dir="2700000" algn="tl">
                    <a:srgbClr val="000000">
                      <a:alpha val="43137"/>
                    </a:srgbClr>
                  </a:outerShdw>
                </a:effectLst>
              </a:rPr>
              <a:t>Prezentace </a:t>
            </a:r>
            <a:r>
              <a:rPr lang="cs-CZ" sz="5400" b="1" dirty="0">
                <a:effectLst>
                  <a:outerShdw blurRad="38100" dist="38100" dir="2700000" algn="tl">
                    <a:srgbClr val="000000">
                      <a:alpha val="43137"/>
                    </a:srgbClr>
                  </a:outerShdw>
                </a:effectLst>
              </a:rPr>
              <a:t>organizace</a:t>
            </a:r>
          </a:p>
        </p:txBody>
      </p:sp>
      <p:pic>
        <p:nvPicPr>
          <p:cNvPr id="1026" name="Picture 2" descr="https://centrumsluzeb-louny.cz/_files/200000000-5f162600d8/200/obecn%C4%9B%20prosp%C4%9B%C5%A1n%C3%A1%20spole%C4%8Dnos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76562" y="4089521"/>
            <a:ext cx="1905000" cy="1905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p:diamon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23528" y="285728"/>
            <a:ext cx="8178080" cy="1143008"/>
          </a:xfrm>
        </p:spPr>
        <p:txBody>
          <a:bodyPr anchor="ctr">
            <a:noAutofit/>
          </a:bodyPr>
          <a:lstStyle/>
          <a:p>
            <a:pPr algn="ctr" eaLnBrk="1" hangingPunct="1"/>
            <a:r>
              <a:rPr lang="cs-CZ" sz="4000" b="1" dirty="0">
                <a:solidFill>
                  <a:srgbClr val="990000"/>
                </a:solidFill>
                <a:effectLst>
                  <a:outerShdw blurRad="38100" dist="38100" dir="2700000" algn="tl">
                    <a:srgbClr val="000000">
                      <a:alpha val="43137"/>
                    </a:srgbClr>
                  </a:outerShdw>
                </a:effectLst>
              </a:rPr>
              <a:t/>
            </a:r>
            <a:br>
              <a:rPr lang="cs-CZ" sz="4000" b="1" dirty="0">
                <a:solidFill>
                  <a:srgbClr val="990000"/>
                </a:solidFill>
                <a:effectLst>
                  <a:outerShdw blurRad="38100" dist="38100" dir="2700000" algn="tl">
                    <a:srgbClr val="000000">
                      <a:alpha val="43137"/>
                    </a:srgbClr>
                  </a:outerShdw>
                </a:effectLst>
              </a:rPr>
            </a:br>
            <a:r>
              <a:rPr lang="cs-CZ" b="1" dirty="0" smtClean="0">
                <a:solidFill>
                  <a:srgbClr val="990000"/>
                </a:solidFill>
                <a:effectLst>
                  <a:outerShdw blurRad="38100" dist="38100" dir="2700000" algn="tl">
                    <a:srgbClr val="000000">
                      <a:alpha val="43137"/>
                    </a:srgbClr>
                  </a:outerShdw>
                </a:effectLst>
              </a:rPr>
              <a:t>Přednášky a semináře</a:t>
            </a:r>
            <a:endParaRPr lang="cs-CZ" sz="4000" b="1" dirty="0" smtClean="0">
              <a:solidFill>
                <a:srgbClr val="990000"/>
              </a:solidFill>
            </a:endParaRPr>
          </a:p>
        </p:txBody>
      </p:sp>
      <p:sp>
        <p:nvSpPr>
          <p:cNvPr id="5" name="Obdélník 4"/>
          <p:cNvSpPr/>
          <p:nvPr/>
        </p:nvSpPr>
        <p:spPr>
          <a:xfrm>
            <a:off x="472470" y="1696755"/>
            <a:ext cx="8001056" cy="4662815"/>
          </a:xfrm>
          <a:prstGeom prst="rect">
            <a:avLst/>
          </a:prstGeom>
        </p:spPr>
        <p:txBody>
          <a:bodyPr wrap="square">
            <a:spAutoFit/>
          </a:bodyPr>
          <a:lstStyle/>
          <a:p>
            <a:pPr marL="285750" indent="-285750" algn="just">
              <a:lnSpc>
                <a:spcPct val="150000"/>
              </a:lnSpc>
            </a:pPr>
            <a:endParaRPr lang="cs-CZ" b="1" dirty="0" smtClean="0">
              <a:latin typeface="Times New Roman" pitchFamily="18" charset="0"/>
            </a:endParaRPr>
          </a:p>
          <a:p>
            <a:pPr marL="285750" indent="-285750" algn="just">
              <a:lnSpc>
                <a:spcPct val="150000"/>
              </a:lnSpc>
            </a:pPr>
            <a:r>
              <a:rPr lang="cs-CZ" b="1" dirty="0" smtClean="0"/>
              <a:t>Nabízíme školící aktivity v oblastech souvisejících s dluhovou problematikou,</a:t>
            </a:r>
          </a:p>
          <a:p>
            <a:pPr marL="285750" indent="-285750" algn="just">
              <a:lnSpc>
                <a:spcPct val="150000"/>
              </a:lnSpc>
            </a:pPr>
            <a:r>
              <a:rPr lang="cs-CZ" b="1" dirty="0" smtClean="0"/>
              <a:t>Školíme pro městský úřad v Lounech (pěstouny). Školící akce jsou dále nabízeny </a:t>
            </a:r>
            <a:endParaRPr lang="cs-CZ" b="1" dirty="0"/>
          </a:p>
          <a:p>
            <a:pPr marL="285750" indent="-285750" algn="just">
              <a:lnSpc>
                <a:spcPct val="150000"/>
              </a:lnSpc>
            </a:pPr>
            <a:r>
              <a:rPr lang="cs-CZ" b="1" dirty="0"/>
              <a:t>o</a:t>
            </a:r>
            <a:r>
              <a:rPr lang="cs-CZ" b="1" dirty="0" smtClean="0"/>
              <a:t>bcím v regionu, místním organizacím, </a:t>
            </a:r>
            <a:r>
              <a:rPr lang="cs-CZ" b="1" dirty="0" smtClean="0"/>
              <a:t>spolkům, školám.</a:t>
            </a:r>
            <a:endParaRPr lang="cs-CZ" b="1" dirty="0" smtClean="0"/>
          </a:p>
          <a:p>
            <a:pPr marL="285750" indent="-285750" algn="just">
              <a:lnSpc>
                <a:spcPct val="150000"/>
              </a:lnSpc>
            </a:pPr>
            <a:endParaRPr lang="cs-CZ" b="1" dirty="0" smtClean="0"/>
          </a:p>
          <a:p>
            <a:pPr marL="285750" indent="-285750" algn="just">
              <a:lnSpc>
                <a:spcPct val="150000"/>
              </a:lnSpc>
              <a:buFont typeface="Wingdings" pitchFamily="2" charset="2"/>
              <a:buChar char="Ø"/>
            </a:pPr>
            <a:r>
              <a:rPr lang="cs-CZ" dirty="0" smtClean="0"/>
              <a:t>Základy finanční gramotnosti</a:t>
            </a:r>
          </a:p>
          <a:p>
            <a:pPr marL="285750" indent="-285750" algn="just">
              <a:lnSpc>
                <a:spcPct val="150000"/>
              </a:lnSpc>
              <a:buFont typeface="Wingdings" pitchFamily="2" charset="2"/>
              <a:buChar char="Ø"/>
            </a:pPr>
            <a:r>
              <a:rPr lang="cs-CZ" dirty="0" smtClean="0"/>
              <a:t>Úvod do problematiky dluhového poradenství</a:t>
            </a:r>
          </a:p>
          <a:p>
            <a:pPr marL="285750" indent="-285750" algn="just">
              <a:lnSpc>
                <a:spcPct val="150000"/>
              </a:lnSpc>
              <a:buFont typeface="Wingdings" pitchFamily="2" charset="2"/>
              <a:buChar char="Ø"/>
            </a:pPr>
            <a:r>
              <a:rPr lang="cs-CZ" dirty="0" smtClean="0"/>
              <a:t>Problematika bydlení a nájemních vztahů</a:t>
            </a:r>
          </a:p>
          <a:p>
            <a:pPr marL="285750" indent="-285750" algn="just">
              <a:lnSpc>
                <a:spcPct val="150000"/>
              </a:lnSpc>
              <a:buFont typeface="Wingdings" pitchFamily="2" charset="2"/>
              <a:buChar char="Ø"/>
            </a:pPr>
            <a:r>
              <a:rPr lang="cs-CZ" dirty="0" smtClean="0"/>
              <a:t>Vybrané kapitoly z rodinného práva /dědictví/</a:t>
            </a:r>
          </a:p>
          <a:p>
            <a:pPr marL="285750" indent="-285750" algn="just">
              <a:lnSpc>
                <a:spcPct val="150000"/>
              </a:lnSpc>
              <a:buFont typeface="Wingdings" pitchFamily="2" charset="2"/>
              <a:buChar char="Ø"/>
            </a:pPr>
            <a:r>
              <a:rPr lang="cs-CZ" dirty="0" smtClean="0"/>
              <a:t>Vybrané kapitoly z pracovního práva</a:t>
            </a:r>
          </a:p>
          <a:p>
            <a:pPr marL="285750" indent="-285750" algn="just">
              <a:lnSpc>
                <a:spcPct val="150000"/>
              </a:lnSpc>
            </a:pPr>
            <a:endParaRPr lang="cs-CZ" dirty="0" smtClean="0">
              <a:latin typeface="Times New Roman" pitchFamily="18" charset="0"/>
            </a:endParaRPr>
          </a:p>
        </p:txBody>
      </p:sp>
    </p:spTree>
  </p:cSld>
  <p:clrMapOvr>
    <a:masterClrMapping/>
  </p:clrMapOvr>
  <p:transition spd="slow">
    <p:diamon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Nadpis 1"/>
          <p:cNvSpPr>
            <a:spLocks noGrp="1"/>
          </p:cNvSpPr>
          <p:nvPr>
            <p:ph type="title"/>
          </p:nvPr>
        </p:nvSpPr>
        <p:spPr>
          <a:xfrm>
            <a:off x="539750" y="114288"/>
            <a:ext cx="8064698" cy="1600200"/>
          </a:xfrm>
        </p:spPr>
        <p:txBody>
          <a:bodyPr/>
          <a:lstStyle/>
          <a:p>
            <a:pPr algn="ctr" eaLnBrk="1" hangingPunct="1"/>
            <a:r>
              <a:rPr lang="cs-CZ" sz="4000" b="1" dirty="0" smtClean="0">
                <a:solidFill>
                  <a:srgbClr val="C00000"/>
                </a:solidFill>
                <a:effectLst>
                  <a:outerShdw blurRad="38100" dist="38100" dir="2700000" algn="tl">
                    <a:srgbClr val="000000">
                      <a:alpha val="43137"/>
                    </a:srgbClr>
                  </a:outerShdw>
                </a:effectLst>
              </a:rPr>
              <a:t/>
            </a:r>
            <a:br>
              <a:rPr lang="cs-CZ" sz="4000" b="1" dirty="0" smtClean="0">
                <a:solidFill>
                  <a:srgbClr val="C00000"/>
                </a:solidFill>
                <a:effectLst>
                  <a:outerShdw blurRad="38100" dist="38100" dir="2700000" algn="tl">
                    <a:srgbClr val="000000">
                      <a:alpha val="43137"/>
                    </a:srgbClr>
                  </a:outerShdw>
                </a:effectLst>
              </a:rPr>
            </a:br>
            <a:r>
              <a:rPr lang="cs-CZ" sz="4000" b="1" dirty="0" smtClean="0">
                <a:solidFill>
                  <a:srgbClr val="C00000"/>
                </a:solidFill>
                <a:effectLst>
                  <a:outerShdw blurRad="38100" dist="38100" dir="2700000" algn="tl">
                    <a:srgbClr val="000000">
                      <a:alpha val="43137"/>
                    </a:srgbClr>
                  </a:outerShdw>
                </a:effectLst>
              </a:rPr>
              <a:t>Personální zajištění dluhové poradny</a:t>
            </a:r>
          </a:p>
        </p:txBody>
      </p:sp>
      <p:sp>
        <p:nvSpPr>
          <p:cNvPr id="7171" name="Zástupný symbol pro obsah 2"/>
          <p:cNvSpPr>
            <a:spLocks noGrp="1"/>
          </p:cNvSpPr>
          <p:nvPr>
            <p:ph idx="1"/>
          </p:nvPr>
        </p:nvSpPr>
        <p:spPr>
          <a:xfrm>
            <a:off x="457200" y="1714488"/>
            <a:ext cx="8229600" cy="4340237"/>
          </a:xfrm>
        </p:spPr>
        <p:txBody>
          <a:bodyPr>
            <a:normAutofit/>
          </a:bodyPr>
          <a:lstStyle/>
          <a:p>
            <a:pPr>
              <a:lnSpc>
                <a:spcPct val="80000"/>
              </a:lnSpc>
              <a:buNone/>
            </a:pPr>
            <a:endParaRPr lang="cs-CZ" sz="2400" b="1" dirty="0" smtClean="0">
              <a:solidFill>
                <a:schemeClr val="tx1"/>
              </a:solidFill>
            </a:endParaRPr>
          </a:p>
          <a:p>
            <a:pPr>
              <a:lnSpc>
                <a:spcPct val="80000"/>
              </a:lnSpc>
              <a:buNone/>
            </a:pPr>
            <a:r>
              <a:rPr lang="cs-CZ" sz="2400" b="1" dirty="0" smtClean="0">
                <a:solidFill>
                  <a:schemeClr val="tx1"/>
                </a:solidFill>
              </a:rPr>
              <a:t>Pracovníci v přímé péči:</a:t>
            </a:r>
            <a:endParaRPr lang="cs-CZ" sz="2400" b="1" dirty="0">
              <a:solidFill>
                <a:schemeClr val="tx1"/>
              </a:solidFill>
            </a:endParaRPr>
          </a:p>
          <a:p>
            <a:pPr>
              <a:lnSpc>
                <a:spcPct val="80000"/>
              </a:lnSpc>
              <a:buNone/>
            </a:pPr>
            <a:r>
              <a:rPr lang="cs-CZ" sz="2000" dirty="0" smtClean="0">
                <a:solidFill>
                  <a:schemeClr val="tx1"/>
                </a:solidFill>
              </a:rPr>
              <a:t>Právnička</a:t>
            </a:r>
            <a:r>
              <a:rPr lang="cs-CZ" dirty="0" smtClean="0">
                <a:solidFill>
                  <a:schemeClr val="tx1"/>
                </a:solidFill>
              </a:rPr>
              <a:t>, odborný garant:   </a:t>
            </a:r>
            <a:r>
              <a:rPr lang="cs-CZ" sz="2000" dirty="0" smtClean="0">
                <a:solidFill>
                  <a:schemeClr val="tx1"/>
                </a:solidFill>
              </a:rPr>
              <a:t>Mgr. Gabriela Šťastná – fakturovaná služba 0,07 </a:t>
            </a:r>
            <a:r>
              <a:rPr lang="cs-CZ" sz="2000" dirty="0" err="1" smtClean="0">
                <a:solidFill>
                  <a:schemeClr val="tx1"/>
                </a:solidFill>
              </a:rPr>
              <a:t>úv</a:t>
            </a:r>
            <a:r>
              <a:rPr lang="cs-CZ" sz="2000" dirty="0" smtClean="0">
                <a:solidFill>
                  <a:schemeClr val="tx1"/>
                </a:solidFill>
              </a:rPr>
              <a:t>. </a:t>
            </a:r>
          </a:p>
          <a:p>
            <a:pPr>
              <a:lnSpc>
                <a:spcPct val="80000"/>
              </a:lnSpc>
              <a:buNone/>
            </a:pPr>
            <a:r>
              <a:rPr lang="cs-CZ" sz="2000" dirty="0" smtClean="0">
                <a:solidFill>
                  <a:schemeClr val="tx1"/>
                </a:solidFill>
              </a:rPr>
              <a:t>Sociální pracovnice – dluhová poradkyně: Dana Vostrá, DiS.  - HPP 1,0 </a:t>
            </a:r>
            <a:r>
              <a:rPr lang="cs-CZ" sz="2000" dirty="0" err="1" smtClean="0">
                <a:solidFill>
                  <a:schemeClr val="tx1"/>
                </a:solidFill>
              </a:rPr>
              <a:t>úv</a:t>
            </a:r>
            <a:r>
              <a:rPr lang="cs-CZ" sz="2000" dirty="0" smtClean="0">
                <a:solidFill>
                  <a:schemeClr val="tx1"/>
                </a:solidFill>
              </a:rPr>
              <a:t>. </a:t>
            </a:r>
          </a:p>
          <a:p>
            <a:pPr>
              <a:lnSpc>
                <a:spcPct val="80000"/>
              </a:lnSpc>
              <a:buNone/>
            </a:pPr>
            <a:endParaRPr lang="cs-CZ" dirty="0" smtClean="0">
              <a:solidFill>
                <a:schemeClr val="tx1"/>
              </a:solidFill>
            </a:endParaRPr>
          </a:p>
          <a:p>
            <a:pPr>
              <a:lnSpc>
                <a:spcPct val="80000"/>
              </a:lnSpc>
              <a:buNone/>
            </a:pPr>
            <a:r>
              <a:rPr lang="cs-CZ" sz="2000" b="1" dirty="0" smtClean="0">
                <a:solidFill>
                  <a:schemeClr val="tx1"/>
                </a:solidFill>
              </a:rPr>
              <a:t>Ostatní pracovníci: </a:t>
            </a:r>
          </a:p>
          <a:p>
            <a:pPr>
              <a:lnSpc>
                <a:spcPct val="80000"/>
              </a:lnSpc>
              <a:buNone/>
            </a:pPr>
            <a:r>
              <a:rPr lang="cs-CZ" dirty="0" smtClean="0">
                <a:solidFill>
                  <a:schemeClr val="tx1"/>
                </a:solidFill>
              </a:rPr>
              <a:t>Ředitelka:  Venuše </a:t>
            </a:r>
            <a:r>
              <a:rPr lang="cs-CZ" dirty="0" err="1" smtClean="0">
                <a:solidFill>
                  <a:schemeClr val="tx1"/>
                </a:solidFill>
              </a:rPr>
              <a:t>Firstlová</a:t>
            </a:r>
            <a:r>
              <a:rPr lang="cs-CZ" sz="2000" dirty="0" smtClean="0">
                <a:solidFill>
                  <a:schemeClr val="tx1"/>
                </a:solidFill>
              </a:rPr>
              <a:t> - HPP 0,08 </a:t>
            </a:r>
            <a:r>
              <a:rPr lang="cs-CZ" sz="2000" dirty="0" err="1" smtClean="0">
                <a:solidFill>
                  <a:schemeClr val="tx1"/>
                </a:solidFill>
              </a:rPr>
              <a:t>úv</a:t>
            </a:r>
            <a:r>
              <a:rPr lang="cs-CZ" sz="2000" dirty="0" smtClean="0">
                <a:solidFill>
                  <a:schemeClr val="tx1"/>
                </a:solidFill>
              </a:rPr>
              <a:t>. </a:t>
            </a:r>
          </a:p>
          <a:p>
            <a:pPr>
              <a:lnSpc>
                <a:spcPct val="80000"/>
              </a:lnSpc>
              <a:buNone/>
            </a:pPr>
            <a:r>
              <a:rPr lang="cs-CZ" dirty="0" smtClean="0">
                <a:solidFill>
                  <a:schemeClr val="tx1"/>
                </a:solidFill>
              </a:rPr>
              <a:t>Administrativní pracovnice:  Eva Wiesnerová, DiS.  HPP 0,08 </a:t>
            </a:r>
            <a:r>
              <a:rPr lang="cs-CZ" dirty="0" err="1" smtClean="0">
                <a:solidFill>
                  <a:schemeClr val="tx1"/>
                </a:solidFill>
              </a:rPr>
              <a:t>úv</a:t>
            </a:r>
            <a:r>
              <a:rPr lang="cs-CZ" dirty="0" smtClean="0">
                <a:solidFill>
                  <a:schemeClr val="tx1"/>
                </a:solidFill>
              </a:rPr>
              <a:t>.</a:t>
            </a:r>
          </a:p>
          <a:p>
            <a:pPr>
              <a:lnSpc>
                <a:spcPct val="80000"/>
              </a:lnSpc>
              <a:buNone/>
            </a:pPr>
            <a:r>
              <a:rPr lang="cs-CZ" sz="2000" dirty="0" smtClean="0">
                <a:solidFill>
                  <a:schemeClr val="tx1"/>
                </a:solidFill>
              </a:rPr>
              <a:t>Ekonomka:  Ludmila Mašková – fakturovaná služba 0,06 </a:t>
            </a:r>
            <a:r>
              <a:rPr lang="cs-CZ" sz="2000" dirty="0" err="1" smtClean="0">
                <a:solidFill>
                  <a:schemeClr val="tx1"/>
                </a:solidFill>
              </a:rPr>
              <a:t>úv</a:t>
            </a:r>
            <a:r>
              <a:rPr lang="cs-CZ" sz="2000" dirty="0" smtClean="0">
                <a:solidFill>
                  <a:schemeClr val="tx1"/>
                </a:solidFill>
              </a:rPr>
              <a:t>. </a:t>
            </a:r>
          </a:p>
          <a:p>
            <a:pPr>
              <a:lnSpc>
                <a:spcPct val="80000"/>
              </a:lnSpc>
              <a:buNone/>
            </a:pPr>
            <a:endParaRPr lang="cs-CZ" sz="2000" dirty="0" smtClean="0">
              <a:solidFill>
                <a:schemeClr val="tx1"/>
              </a:solidFill>
            </a:endParaRPr>
          </a:p>
          <a:p>
            <a:pPr>
              <a:lnSpc>
                <a:spcPct val="80000"/>
              </a:lnSpc>
              <a:buNone/>
            </a:pPr>
            <a:endParaRPr lang="cs-CZ" sz="2000" dirty="0" smtClean="0">
              <a:solidFill>
                <a:schemeClr val="tx1"/>
              </a:solidFill>
            </a:endParaRPr>
          </a:p>
        </p:txBody>
      </p:sp>
    </p:spTree>
  </p:cSld>
  <p:clrMapOvr>
    <a:masterClrMapping/>
  </p:clrMapOvr>
  <p:transition spd="slow">
    <p:diamon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sz="quarter"/>
          </p:nvPr>
        </p:nvSpPr>
        <p:spPr>
          <a:xfrm>
            <a:off x="354772" y="39918"/>
            <a:ext cx="8229600" cy="1143000"/>
          </a:xfrm>
        </p:spPr>
        <p:txBody>
          <a:bodyPr>
            <a:normAutofit/>
          </a:bodyPr>
          <a:lstStyle/>
          <a:p>
            <a:pPr algn="ctr" eaLnBrk="1" hangingPunct="1"/>
            <a:r>
              <a:rPr lang="cs-CZ" sz="4000" b="1" dirty="0" smtClean="0">
                <a:solidFill>
                  <a:srgbClr val="990000"/>
                </a:solidFill>
              </a:rPr>
              <a:t>Kde nás najdete  </a:t>
            </a:r>
            <a:r>
              <a:rPr lang="cs-CZ" sz="2400" b="1" dirty="0" smtClean="0">
                <a:solidFill>
                  <a:srgbClr val="990000"/>
                </a:solidFill>
                <a:latin typeface="Times New Roman" pitchFamily="18" charset="0"/>
              </a:rPr>
              <a:t/>
            </a:r>
            <a:br>
              <a:rPr lang="cs-CZ" sz="2400" b="1" dirty="0" smtClean="0">
                <a:solidFill>
                  <a:srgbClr val="990000"/>
                </a:solidFill>
                <a:latin typeface="Times New Roman" pitchFamily="18" charset="0"/>
              </a:rPr>
            </a:br>
            <a:r>
              <a:rPr lang="cs-CZ" sz="2000" b="1" dirty="0" smtClean="0">
                <a:solidFill>
                  <a:srgbClr val="990000"/>
                </a:solidFill>
              </a:rPr>
              <a:t>Rakovnická 2502 Louny</a:t>
            </a:r>
            <a:r>
              <a:rPr lang="cs-CZ" sz="2000" b="1" smtClean="0">
                <a:solidFill>
                  <a:srgbClr val="990000"/>
                </a:solidFill>
              </a:rPr>
              <a:t>,  „Domeček</a:t>
            </a:r>
            <a:r>
              <a:rPr lang="cs-CZ" sz="2000" b="1" dirty="0" smtClean="0">
                <a:solidFill>
                  <a:srgbClr val="990000"/>
                </a:solidFill>
              </a:rPr>
              <a:t>“ ve dvoře Domova pro seniory Louny</a:t>
            </a:r>
          </a:p>
        </p:txBody>
      </p:sp>
      <p:pic>
        <p:nvPicPr>
          <p:cNvPr id="8" name="Zástupný symbol pro obsah 7"/>
          <p:cNvPicPr>
            <a:picLocks noGrp="1" noChangeAspect="1"/>
          </p:cNvPicPr>
          <p:nvPr>
            <p:ph sz="quarter" idx="1"/>
          </p:nvPr>
        </p:nvPicPr>
        <p:blipFill>
          <a:blip r:embed="rId3" cstate="print">
            <a:extLst>
              <a:ext uri="{28A0092B-C50C-407E-A947-70E740481C1C}">
                <a14:useLocalDpi xmlns:a14="http://schemas.microsoft.com/office/drawing/2010/main" val="0"/>
              </a:ext>
            </a:extLst>
          </a:blip>
          <a:stretch>
            <a:fillRect/>
          </a:stretch>
        </p:blipFill>
        <p:spPr>
          <a:xfrm rot="5400000">
            <a:off x="4414552" y="1537247"/>
            <a:ext cx="2265063" cy="1698797"/>
          </a:xfrm>
        </p:spPr>
      </p:pic>
      <p:pic>
        <p:nvPicPr>
          <p:cNvPr id="5" name="Zástupný symbol pro obsah 4"/>
          <p:cNvPicPr>
            <a:picLocks noGrp="1" noChangeAspect="1"/>
          </p:cNvPicPr>
          <p:nvPr>
            <p:ph sz="quarter" idx="2"/>
          </p:nvPr>
        </p:nvPicPr>
        <p:blipFill>
          <a:blip r:embed="rId4" cstate="print">
            <a:extLst>
              <a:ext uri="{28A0092B-C50C-407E-A947-70E740481C1C}">
                <a14:useLocalDpi xmlns:a14="http://schemas.microsoft.com/office/drawing/2010/main" val="0"/>
              </a:ext>
            </a:extLst>
          </a:blip>
          <a:stretch>
            <a:fillRect/>
          </a:stretch>
        </p:blipFill>
        <p:spPr>
          <a:xfrm rot="5400000">
            <a:off x="189115" y="1532544"/>
            <a:ext cx="2227430" cy="1670572"/>
          </a:xfrm>
        </p:spPr>
      </p:pic>
      <p:pic>
        <p:nvPicPr>
          <p:cNvPr id="7" name="Zástupný symbol pro obsah 6"/>
          <p:cNvPicPr>
            <a:picLocks noGrp="1" noChangeAspect="1"/>
          </p:cNvPicPr>
          <p:nvPr>
            <p:ph sz="quarter" idx="3"/>
          </p:nvPr>
        </p:nvPicPr>
        <p:blipFill>
          <a:blip r:embed="rId5" cstate="print">
            <a:extLst>
              <a:ext uri="{28A0092B-C50C-407E-A947-70E740481C1C}">
                <a14:useLocalDpi xmlns:a14="http://schemas.microsoft.com/office/drawing/2010/main" val="0"/>
              </a:ext>
            </a:extLst>
          </a:blip>
          <a:stretch>
            <a:fillRect/>
          </a:stretch>
        </p:blipFill>
        <p:spPr>
          <a:xfrm rot="5400000">
            <a:off x="2311624" y="1503250"/>
            <a:ext cx="2260909" cy="1695682"/>
          </a:xfrm>
        </p:spPr>
      </p:pic>
      <p:pic>
        <p:nvPicPr>
          <p:cNvPr id="9" name="Obrázek 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rot="5400000">
            <a:off x="188009" y="4145834"/>
            <a:ext cx="2218927" cy="1664195"/>
          </a:xfrm>
          <a:prstGeom prst="rect">
            <a:avLst/>
          </a:prstGeom>
        </p:spPr>
      </p:pic>
      <p:pic>
        <p:nvPicPr>
          <p:cNvPr id="10" name="Obrázek 9"/>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rot="5400000">
            <a:off x="2311695" y="4128243"/>
            <a:ext cx="2218927" cy="1664195"/>
          </a:xfrm>
          <a:prstGeom prst="rect">
            <a:avLst/>
          </a:prstGeom>
        </p:spPr>
      </p:pic>
      <p:pic>
        <p:nvPicPr>
          <p:cNvPr id="11" name="Obrázek 10"/>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rot="5400000">
            <a:off x="4390840" y="4111868"/>
            <a:ext cx="2211156" cy="1658367"/>
          </a:xfrm>
          <a:prstGeom prst="rect">
            <a:avLst/>
          </a:prstGeom>
        </p:spPr>
      </p:pic>
      <p:pic>
        <p:nvPicPr>
          <p:cNvPr id="12" name="Obrázek 11"/>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rot="5400000">
            <a:off x="6418748" y="4078093"/>
            <a:ext cx="2229227" cy="1671920"/>
          </a:xfrm>
          <a:prstGeom prst="rect">
            <a:avLst/>
          </a:prstGeom>
        </p:spPr>
      </p:pic>
      <p:pic>
        <p:nvPicPr>
          <p:cNvPr id="13" name="Obrázek 12"/>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rot="5400000">
            <a:off x="6461311" y="1512333"/>
            <a:ext cx="2180584" cy="1635438"/>
          </a:xfrm>
          <a:prstGeom prst="rect">
            <a:avLst/>
          </a:prstGeom>
        </p:spPr>
      </p:pic>
      <p:sp>
        <p:nvSpPr>
          <p:cNvPr id="14" name="TextovéPole 13"/>
          <p:cNvSpPr txBox="1"/>
          <p:nvPr/>
        </p:nvSpPr>
        <p:spPr>
          <a:xfrm>
            <a:off x="526642" y="3471443"/>
            <a:ext cx="1574861" cy="369332"/>
          </a:xfrm>
          <a:prstGeom prst="rect">
            <a:avLst/>
          </a:prstGeom>
          <a:noFill/>
        </p:spPr>
        <p:txBody>
          <a:bodyPr wrap="square" rtlCol="0">
            <a:spAutoFit/>
          </a:bodyPr>
          <a:lstStyle/>
          <a:p>
            <a:r>
              <a:rPr lang="cs-CZ" dirty="0" smtClean="0"/>
              <a:t>Vjezd do dvora</a:t>
            </a:r>
            <a:endParaRPr lang="cs-CZ" dirty="0"/>
          </a:p>
        </p:txBody>
      </p:sp>
      <p:sp>
        <p:nvSpPr>
          <p:cNvPr id="15" name="TextovéPole 14"/>
          <p:cNvSpPr txBox="1"/>
          <p:nvPr/>
        </p:nvSpPr>
        <p:spPr>
          <a:xfrm>
            <a:off x="2954438" y="3463100"/>
            <a:ext cx="1034248" cy="369332"/>
          </a:xfrm>
          <a:prstGeom prst="rect">
            <a:avLst/>
          </a:prstGeom>
          <a:noFill/>
        </p:spPr>
        <p:txBody>
          <a:bodyPr wrap="square" rtlCol="0">
            <a:spAutoFit/>
          </a:bodyPr>
          <a:lstStyle/>
          <a:p>
            <a:r>
              <a:rPr lang="cs-CZ" dirty="0" smtClean="0"/>
              <a:t>Budova </a:t>
            </a:r>
            <a:endParaRPr lang="cs-CZ" dirty="0"/>
          </a:p>
        </p:txBody>
      </p:sp>
      <p:sp>
        <p:nvSpPr>
          <p:cNvPr id="16" name="TextovéPole 15"/>
          <p:cNvSpPr txBox="1"/>
          <p:nvPr/>
        </p:nvSpPr>
        <p:spPr>
          <a:xfrm>
            <a:off x="5111664" y="3481545"/>
            <a:ext cx="1233454" cy="369332"/>
          </a:xfrm>
          <a:prstGeom prst="rect">
            <a:avLst/>
          </a:prstGeom>
          <a:noFill/>
        </p:spPr>
        <p:txBody>
          <a:bodyPr wrap="square" rtlCol="0">
            <a:spAutoFit/>
          </a:bodyPr>
          <a:lstStyle/>
          <a:p>
            <a:r>
              <a:rPr lang="cs-CZ" dirty="0"/>
              <a:t>Č</a:t>
            </a:r>
            <a:r>
              <a:rPr lang="cs-CZ" dirty="0" smtClean="0"/>
              <a:t>ekárna</a:t>
            </a:r>
            <a:endParaRPr lang="cs-CZ" dirty="0"/>
          </a:p>
        </p:txBody>
      </p:sp>
      <p:sp>
        <p:nvSpPr>
          <p:cNvPr id="17" name="TextovéPole 16"/>
          <p:cNvSpPr txBox="1"/>
          <p:nvPr/>
        </p:nvSpPr>
        <p:spPr>
          <a:xfrm>
            <a:off x="6612169" y="3430107"/>
            <a:ext cx="2168620" cy="369332"/>
          </a:xfrm>
          <a:prstGeom prst="rect">
            <a:avLst/>
          </a:prstGeom>
          <a:noFill/>
        </p:spPr>
        <p:txBody>
          <a:bodyPr wrap="square" rtlCol="0">
            <a:spAutoFit/>
          </a:bodyPr>
          <a:lstStyle/>
          <a:p>
            <a:r>
              <a:rPr lang="cs-CZ" dirty="0" smtClean="0"/>
              <a:t>Bezbariérový vchod</a:t>
            </a:r>
            <a:endParaRPr lang="cs-CZ" dirty="0"/>
          </a:p>
        </p:txBody>
      </p:sp>
      <p:sp>
        <p:nvSpPr>
          <p:cNvPr id="18" name="TextovéPole 17"/>
          <p:cNvSpPr txBox="1"/>
          <p:nvPr/>
        </p:nvSpPr>
        <p:spPr>
          <a:xfrm>
            <a:off x="340872" y="5982429"/>
            <a:ext cx="1945245" cy="369332"/>
          </a:xfrm>
          <a:prstGeom prst="rect">
            <a:avLst/>
          </a:prstGeom>
          <a:noFill/>
        </p:spPr>
        <p:txBody>
          <a:bodyPr wrap="square" rtlCol="0">
            <a:spAutoFit/>
          </a:bodyPr>
          <a:lstStyle/>
          <a:p>
            <a:r>
              <a:rPr lang="cs-CZ" dirty="0" smtClean="0"/>
              <a:t>Zasedací místnost</a:t>
            </a:r>
            <a:endParaRPr lang="cs-CZ" dirty="0"/>
          </a:p>
        </p:txBody>
      </p:sp>
      <p:sp>
        <p:nvSpPr>
          <p:cNvPr id="19" name="TextovéPole 18"/>
          <p:cNvSpPr txBox="1"/>
          <p:nvPr/>
        </p:nvSpPr>
        <p:spPr>
          <a:xfrm>
            <a:off x="2874084" y="6046629"/>
            <a:ext cx="1573353" cy="369332"/>
          </a:xfrm>
          <a:prstGeom prst="rect">
            <a:avLst/>
          </a:prstGeom>
          <a:noFill/>
        </p:spPr>
        <p:txBody>
          <a:bodyPr wrap="square" rtlCol="0">
            <a:spAutoFit/>
          </a:bodyPr>
          <a:lstStyle/>
          <a:p>
            <a:r>
              <a:rPr lang="cs-CZ" dirty="0" smtClean="0"/>
              <a:t>Kancelář</a:t>
            </a:r>
            <a:endParaRPr lang="cs-CZ" dirty="0"/>
          </a:p>
        </p:txBody>
      </p:sp>
      <p:sp>
        <p:nvSpPr>
          <p:cNvPr id="20" name="TextovéPole 19"/>
          <p:cNvSpPr txBox="1"/>
          <p:nvPr/>
        </p:nvSpPr>
        <p:spPr>
          <a:xfrm>
            <a:off x="4469572" y="5982429"/>
            <a:ext cx="2131085" cy="369332"/>
          </a:xfrm>
          <a:prstGeom prst="rect">
            <a:avLst/>
          </a:prstGeom>
          <a:noFill/>
        </p:spPr>
        <p:txBody>
          <a:bodyPr wrap="square" rtlCol="0">
            <a:spAutoFit/>
          </a:bodyPr>
          <a:lstStyle/>
          <a:p>
            <a:r>
              <a:rPr lang="cs-CZ" dirty="0" smtClean="0"/>
              <a:t>Konzultační místnost</a:t>
            </a:r>
            <a:endParaRPr lang="cs-CZ" dirty="0"/>
          </a:p>
        </p:txBody>
      </p:sp>
      <p:sp>
        <p:nvSpPr>
          <p:cNvPr id="21" name="TextovéPole 20"/>
          <p:cNvSpPr txBox="1"/>
          <p:nvPr/>
        </p:nvSpPr>
        <p:spPr>
          <a:xfrm>
            <a:off x="6579607" y="5995451"/>
            <a:ext cx="1907508" cy="646331"/>
          </a:xfrm>
          <a:prstGeom prst="rect">
            <a:avLst/>
          </a:prstGeom>
          <a:noFill/>
        </p:spPr>
        <p:txBody>
          <a:bodyPr wrap="square" rtlCol="0">
            <a:spAutoFit/>
          </a:bodyPr>
          <a:lstStyle/>
          <a:p>
            <a:r>
              <a:rPr lang="cs-CZ" dirty="0" smtClean="0"/>
              <a:t>Kancelář dluhová poradna</a:t>
            </a:r>
            <a:endParaRPr lang="cs-CZ" dirty="0"/>
          </a:p>
        </p:txBody>
      </p:sp>
    </p:spTree>
  </p:cSld>
  <p:clrMapOvr>
    <a:masterClrMapping/>
  </p:clrMapOvr>
  <p:transition spd="slow">
    <p:diamon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Nadpis 1"/>
          <p:cNvSpPr>
            <a:spLocks noGrp="1"/>
          </p:cNvSpPr>
          <p:nvPr>
            <p:ph type="title"/>
          </p:nvPr>
        </p:nvSpPr>
        <p:spPr>
          <a:xfrm>
            <a:off x="457200" y="116632"/>
            <a:ext cx="8229600" cy="671530"/>
          </a:xfrm>
        </p:spPr>
        <p:txBody>
          <a:bodyPr>
            <a:noAutofit/>
          </a:bodyPr>
          <a:lstStyle/>
          <a:p>
            <a:pPr algn="ctr"/>
            <a:r>
              <a:rPr lang="cs-CZ" b="1" dirty="0" smtClean="0">
                <a:solidFill>
                  <a:srgbClr val="990000"/>
                </a:solidFill>
                <a:effectLst>
                  <a:outerShdw blurRad="38100" dist="38100" dir="2700000" algn="tl">
                    <a:srgbClr val="000000">
                      <a:alpha val="43137"/>
                    </a:srgbClr>
                  </a:outerShdw>
                </a:effectLst>
              </a:rPr>
              <a:t>Jak nás můžete kontaktovat</a:t>
            </a:r>
          </a:p>
        </p:txBody>
      </p:sp>
      <p:sp>
        <p:nvSpPr>
          <p:cNvPr id="23555" name="Zástupný symbol pro obsah 2"/>
          <p:cNvSpPr>
            <a:spLocks noGrp="1"/>
          </p:cNvSpPr>
          <p:nvPr>
            <p:ph idx="1"/>
          </p:nvPr>
        </p:nvSpPr>
        <p:spPr>
          <a:xfrm>
            <a:off x="457200" y="980728"/>
            <a:ext cx="8229600" cy="5500726"/>
          </a:xfrm>
        </p:spPr>
        <p:txBody>
          <a:bodyPr>
            <a:normAutofit fontScale="32500" lnSpcReduction="20000"/>
          </a:bodyPr>
          <a:lstStyle/>
          <a:p>
            <a:pPr>
              <a:buNone/>
            </a:pPr>
            <a:r>
              <a:rPr lang="cs-CZ" sz="4300" b="1" dirty="0" smtClean="0">
                <a:solidFill>
                  <a:schemeClr val="accent2"/>
                </a:solidFill>
              </a:rPr>
              <a:t>Písemně </a:t>
            </a:r>
            <a:r>
              <a:rPr lang="cs-CZ" sz="4300" b="1" dirty="0">
                <a:solidFill>
                  <a:schemeClr val="accent2"/>
                </a:solidFill>
              </a:rPr>
              <a:t>na adresu kanceláře:	</a:t>
            </a:r>
            <a:r>
              <a:rPr lang="cs-CZ" sz="4300" b="1" dirty="0" smtClean="0">
                <a:solidFill>
                  <a:schemeClr val="accent2"/>
                </a:solidFill>
              </a:rPr>
              <a:t>                      </a:t>
            </a:r>
            <a:r>
              <a:rPr lang="cs-CZ" sz="4300" dirty="0" smtClean="0"/>
              <a:t>Centrum </a:t>
            </a:r>
            <a:r>
              <a:rPr lang="cs-CZ" sz="4300" dirty="0"/>
              <a:t>služeb pro zdravotně postižené Louny o.p.s.</a:t>
            </a:r>
          </a:p>
          <a:p>
            <a:pPr>
              <a:buNone/>
            </a:pPr>
            <a:r>
              <a:rPr lang="cs-CZ" sz="4300" dirty="0"/>
              <a:t>				</a:t>
            </a:r>
            <a:r>
              <a:rPr lang="cs-CZ" sz="4300" dirty="0" smtClean="0"/>
              <a:t>	Rakovnická </a:t>
            </a:r>
            <a:r>
              <a:rPr lang="cs-CZ" sz="4300" dirty="0"/>
              <a:t>2502, 440 01 Louny</a:t>
            </a:r>
          </a:p>
          <a:p>
            <a:pPr>
              <a:buNone/>
            </a:pPr>
            <a:endParaRPr lang="cs-CZ" sz="4300" b="1" dirty="0" smtClean="0">
              <a:solidFill>
                <a:schemeClr val="accent2"/>
              </a:solidFill>
              <a:latin typeface="Times New Roman" pitchFamily="18" charset="0"/>
            </a:endParaRPr>
          </a:p>
          <a:p>
            <a:pPr>
              <a:buNone/>
            </a:pPr>
            <a:r>
              <a:rPr lang="cs-CZ" sz="4300" b="1" dirty="0" smtClean="0">
                <a:solidFill>
                  <a:schemeClr val="accent2"/>
                </a:solidFill>
              </a:rPr>
              <a:t>Osobně</a:t>
            </a:r>
            <a:r>
              <a:rPr lang="cs-CZ" sz="4300" dirty="0" smtClean="0">
                <a:solidFill>
                  <a:schemeClr val="accent2"/>
                </a:solidFill>
              </a:rPr>
              <a:t> v poradenských hodinách: </a:t>
            </a:r>
            <a:r>
              <a:rPr lang="cs-CZ" sz="4300" dirty="0" smtClean="0"/>
              <a:t>                            pondělí a středa    8 - 17 hodin</a:t>
            </a:r>
          </a:p>
          <a:p>
            <a:pPr>
              <a:buNone/>
            </a:pPr>
            <a:r>
              <a:rPr lang="cs-CZ" sz="4300" dirty="0" smtClean="0"/>
              <a:t>                                                                	                       úterý a čtvrtek      8 - 13 hodin</a:t>
            </a:r>
          </a:p>
          <a:p>
            <a:pPr>
              <a:buNone/>
            </a:pPr>
            <a:r>
              <a:rPr lang="cs-CZ" sz="4300" dirty="0"/>
              <a:t>	</a:t>
            </a:r>
            <a:r>
              <a:rPr lang="cs-CZ" sz="4300" dirty="0" smtClean="0"/>
              <a:t>				pátek 	          8 – 12 hodin	</a:t>
            </a:r>
          </a:p>
          <a:p>
            <a:pPr>
              <a:buNone/>
            </a:pPr>
            <a:endParaRPr lang="cs-CZ" sz="4300" dirty="0" smtClean="0"/>
          </a:p>
          <a:p>
            <a:pPr>
              <a:buNone/>
            </a:pPr>
            <a:r>
              <a:rPr lang="cs-CZ" sz="4300" b="1" dirty="0" smtClean="0">
                <a:solidFill>
                  <a:schemeClr val="accent2"/>
                </a:solidFill>
              </a:rPr>
              <a:t>Osobně mimo poradnu </a:t>
            </a:r>
            <a:r>
              <a:rPr lang="cs-CZ" sz="4300" dirty="0" smtClean="0">
                <a:solidFill>
                  <a:schemeClr val="accent2"/>
                </a:solidFill>
              </a:rPr>
              <a:t>/terénní práce/:                   </a:t>
            </a:r>
            <a:r>
              <a:rPr lang="cs-CZ" sz="4300" dirty="0" smtClean="0"/>
              <a:t>Termín návštěvy je třeba předem domluvit.</a:t>
            </a:r>
          </a:p>
          <a:p>
            <a:pPr>
              <a:buNone/>
            </a:pPr>
            <a:r>
              <a:rPr lang="cs-CZ" sz="4300" dirty="0" smtClean="0"/>
              <a:t>                        		               	</a:t>
            </a:r>
          </a:p>
          <a:p>
            <a:pPr>
              <a:buNone/>
            </a:pPr>
            <a:r>
              <a:rPr lang="cs-CZ" sz="4300" b="1" dirty="0" smtClean="0">
                <a:solidFill>
                  <a:schemeClr val="accent2"/>
                </a:solidFill>
              </a:rPr>
              <a:t>Telefonicky:    		</a:t>
            </a:r>
            <a:r>
              <a:rPr lang="cs-CZ" sz="4300" b="1" dirty="0">
                <a:solidFill>
                  <a:schemeClr val="accent2"/>
                </a:solidFill>
              </a:rPr>
              <a:t>	</a:t>
            </a:r>
            <a:r>
              <a:rPr lang="cs-CZ" sz="4300" dirty="0" smtClean="0"/>
              <a:t>Na </a:t>
            </a:r>
            <a:r>
              <a:rPr lang="cs-CZ" sz="4300" dirty="0"/>
              <a:t>pevnou linku -  415 654 308 </a:t>
            </a:r>
            <a:endParaRPr lang="cs-CZ" sz="4300" dirty="0" smtClean="0"/>
          </a:p>
          <a:p>
            <a:pPr marL="0" indent="0">
              <a:buNone/>
            </a:pPr>
            <a:r>
              <a:rPr lang="cs-CZ" sz="4300" dirty="0" smtClean="0"/>
              <a:t>				Ředitelka -  608 108 373</a:t>
            </a:r>
          </a:p>
          <a:p>
            <a:pPr marL="0" indent="0">
              <a:buNone/>
            </a:pPr>
            <a:r>
              <a:rPr lang="cs-CZ" sz="4300" dirty="0" smtClean="0"/>
              <a:t>				Koordinátor soc. služeb – 774 446 821</a:t>
            </a:r>
          </a:p>
          <a:p>
            <a:pPr marL="0" indent="0">
              <a:buNone/>
            </a:pPr>
            <a:r>
              <a:rPr lang="cs-CZ" sz="4300" dirty="0" smtClean="0"/>
              <a:t>				Dluhová poradkyně – 774 446 893</a:t>
            </a:r>
          </a:p>
          <a:p>
            <a:pPr marL="0" indent="0">
              <a:buNone/>
            </a:pPr>
            <a:endParaRPr lang="cs-CZ" sz="4300" dirty="0" smtClean="0"/>
          </a:p>
          <a:p>
            <a:pPr>
              <a:buNone/>
            </a:pPr>
            <a:r>
              <a:rPr lang="cs-CZ" sz="4300" b="1" dirty="0" smtClean="0">
                <a:solidFill>
                  <a:schemeClr val="accent2"/>
                </a:solidFill>
              </a:rPr>
              <a:t>Elektronickou poštou:     </a:t>
            </a:r>
            <a:r>
              <a:rPr lang="cs-CZ" sz="4300" b="1" dirty="0" smtClean="0"/>
              <a:t> 		E mail: </a:t>
            </a:r>
            <a:r>
              <a:rPr lang="cs-CZ" sz="4300" u="sng" dirty="0" err="1" smtClean="0">
                <a:hlinkClick r:id="rId3"/>
              </a:rPr>
              <a:t>szdp.louny</a:t>
            </a:r>
            <a:r>
              <a:rPr lang="cs-CZ" sz="4300" u="sng" dirty="0" smtClean="0">
                <a:hlinkClick r:id="rId3"/>
              </a:rPr>
              <a:t>@seznam.</a:t>
            </a:r>
            <a:r>
              <a:rPr lang="cs-CZ" sz="4300" u="sng" dirty="0" err="1" smtClean="0">
                <a:hlinkClick r:id="rId3"/>
              </a:rPr>
              <a:t>cz</a:t>
            </a:r>
            <a:endParaRPr lang="cs-CZ" sz="4300" u="sng" dirty="0" smtClean="0"/>
          </a:p>
          <a:p>
            <a:pPr>
              <a:buNone/>
            </a:pPr>
            <a:r>
              <a:rPr lang="cs-CZ" sz="4300" dirty="0" smtClean="0"/>
              <a:t>                                                                                             web: </a:t>
            </a:r>
            <a:r>
              <a:rPr lang="cs-CZ" sz="4300" dirty="0" err="1" smtClean="0"/>
              <a:t>centrumsluzeb</a:t>
            </a:r>
            <a:r>
              <a:rPr lang="cs-CZ" sz="4300" dirty="0" smtClean="0"/>
              <a:t>-</a:t>
            </a:r>
            <a:r>
              <a:rPr lang="cs-CZ" sz="4300" dirty="0" err="1" smtClean="0"/>
              <a:t>louny.cz</a:t>
            </a:r>
            <a:endParaRPr lang="cs-CZ" sz="4300" u="sng" dirty="0" smtClean="0"/>
          </a:p>
          <a:p>
            <a:pPr>
              <a:buNone/>
            </a:pPr>
            <a:r>
              <a:rPr lang="cs-CZ" sz="4300" dirty="0" smtClean="0"/>
              <a:t>                                                      </a:t>
            </a:r>
            <a:endParaRPr lang="cs-CZ" sz="6400" u="sng" dirty="0" smtClean="0"/>
          </a:p>
          <a:p>
            <a:pPr>
              <a:buNone/>
            </a:pPr>
            <a:endParaRPr lang="cs-CZ" sz="5500" dirty="0" smtClean="0">
              <a:latin typeface="Times New Roman" pitchFamily="18" charset="0"/>
            </a:endParaRPr>
          </a:p>
          <a:p>
            <a:pPr algn="ctr">
              <a:buNone/>
            </a:pPr>
            <a:endParaRPr lang="cs-CZ" sz="5500" b="1" dirty="0" smtClean="0">
              <a:solidFill>
                <a:schemeClr val="tx1"/>
              </a:solidFill>
            </a:endParaRPr>
          </a:p>
          <a:p>
            <a:pPr algn="ctr">
              <a:buNone/>
            </a:pPr>
            <a:endParaRPr lang="cs-CZ" sz="5500" b="1" dirty="0" smtClean="0">
              <a:solidFill>
                <a:schemeClr val="tx1"/>
              </a:solidFill>
            </a:endParaRPr>
          </a:p>
          <a:p>
            <a:pPr>
              <a:buNone/>
            </a:pPr>
            <a:endParaRPr lang="cs-CZ" sz="5500" b="1" dirty="0" smtClean="0">
              <a:solidFill>
                <a:schemeClr val="tx1"/>
              </a:solidFill>
            </a:endParaRPr>
          </a:p>
          <a:p>
            <a:pPr>
              <a:buFontTx/>
              <a:buNone/>
            </a:pPr>
            <a:endParaRPr lang="cs-CZ" sz="5500" dirty="0" smtClean="0">
              <a:solidFill>
                <a:srgbClr val="990000"/>
              </a:solidFill>
            </a:endParaRPr>
          </a:p>
        </p:txBody>
      </p:sp>
    </p:spTree>
  </p:cSld>
  <p:clrMapOvr>
    <a:masterClrMapping/>
  </p:clrMapOvr>
  <p:transition spd="slow">
    <p:diamon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714348" y="571480"/>
            <a:ext cx="7772400" cy="1143000"/>
          </a:xfrm>
        </p:spPr>
        <p:txBody>
          <a:bodyPr>
            <a:noAutofit/>
          </a:bodyPr>
          <a:lstStyle/>
          <a:p>
            <a:pPr algn="ctr" eaLnBrk="1" hangingPunct="1"/>
            <a:r>
              <a:rPr lang="cs-CZ" sz="4000" b="1" dirty="0" smtClean="0">
                <a:solidFill>
                  <a:srgbClr val="C00000"/>
                </a:solidFill>
                <a:effectLst>
                  <a:outerShdw blurRad="38100" dist="38100" dir="2700000" algn="tl">
                    <a:srgbClr val="000000">
                      <a:alpha val="43137"/>
                    </a:srgbClr>
                  </a:outerShdw>
                </a:effectLst>
              </a:rPr>
              <a:t>Centrum služeb pro zdravotně postižené Louny o.p.s.</a:t>
            </a:r>
          </a:p>
        </p:txBody>
      </p:sp>
      <p:sp>
        <p:nvSpPr>
          <p:cNvPr id="4099" name="Rectangle 3"/>
          <p:cNvSpPr>
            <a:spLocks noGrp="1" noChangeArrowheads="1"/>
          </p:cNvSpPr>
          <p:nvPr>
            <p:ph idx="1"/>
          </p:nvPr>
        </p:nvSpPr>
        <p:spPr>
          <a:xfrm>
            <a:off x="142845" y="1566862"/>
            <a:ext cx="8501122" cy="4958482"/>
          </a:xfrm>
        </p:spPr>
        <p:txBody>
          <a:bodyPr>
            <a:normAutofit lnSpcReduction="10000"/>
          </a:bodyPr>
          <a:lstStyle/>
          <a:p>
            <a:pPr algn="ctr" eaLnBrk="1" hangingPunct="1">
              <a:buFontTx/>
              <a:buNone/>
              <a:defRPr/>
            </a:pPr>
            <a:endParaRPr lang="cs-CZ" sz="2400" b="1" u="sng" dirty="0" smtClean="0">
              <a:solidFill>
                <a:srgbClr val="990000"/>
              </a:solidFill>
              <a:effectLst>
                <a:outerShdw blurRad="38100" dist="38100" dir="2700000" algn="tl">
                  <a:srgbClr val="000000">
                    <a:alpha val="43137"/>
                  </a:srgbClr>
                </a:outerShdw>
              </a:effectLst>
              <a:latin typeface="+mj-lt"/>
            </a:endParaRPr>
          </a:p>
          <a:p>
            <a:pPr algn="ctr" eaLnBrk="1" hangingPunct="1">
              <a:buFontTx/>
              <a:buNone/>
              <a:defRPr/>
            </a:pPr>
            <a:r>
              <a:rPr lang="cs-CZ" sz="4000" b="1" dirty="0" smtClean="0">
                <a:solidFill>
                  <a:srgbClr val="C00000"/>
                </a:solidFill>
                <a:effectLst>
                  <a:outerShdw blurRad="38100" dist="38100" dir="2700000" algn="tl">
                    <a:srgbClr val="000000">
                      <a:alpha val="43137"/>
                    </a:srgbClr>
                  </a:outerShdw>
                </a:effectLst>
                <a:latin typeface="+mj-lt"/>
              </a:rPr>
              <a:t>Kdo jsme:</a:t>
            </a:r>
          </a:p>
          <a:p>
            <a:pPr algn="just">
              <a:buNone/>
              <a:defRPr/>
            </a:pPr>
            <a:r>
              <a:rPr lang="cs-CZ" sz="28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cs-CZ" sz="2800" dirty="0" smtClean="0">
                <a:solidFill>
                  <a:schemeClr val="tx1"/>
                </a:solidFill>
                <a:cs typeface="Times New Roman" pitchFamily="18" charset="0"/>
              </a:rPr>
              <a:t>Centrum služeb pro zdravotně postižené Louny o.p.s. je nevládní nezisková organizace. Vznikla se statutem občanského sdružení dne 19. 9. 2006 jako samostatný právní subjekt.  Dne 14. 9. 2013 se transformovalo na obecně prospěšnou společnost.</a:t>
            </a:r>
          </a:p>
          <a:p>
            <a:pPr algn="just" eaLnBrk="1" hangingPunct="1">
              <a:buNone/>
              <a:defRPr/>
            </a:pPr>
            <a:endParaRPr lang="cs-CZ" sz="2800" dirty="0" smtClean="0">
              <a:solidFill>
                <a:schemeClr val="tx1"/>
              </a:solidFill>
              <a:cs typeface="Times New Roman" pitchFamily="18" charset="0"/>
            </a:endParaRPr>
          </a:p>
          <a:p>
            <a:pPr algn="just">
              <a:buNone/>
              <a:defRPr/>
            </a:pPr>
            <a:r>
              <a:rPr lang="cs-CZ" sz="2800" dirty="0" smtClean="0">
                <a:solidFill>
                  <a:schemeClr val="tx1"/>
                </a:solidFill>
                <a:cs typeface="Times New Roman" pitchFamily="18" charset="0"/>
              </a:rPr>
              <a:t>   Registrace v rejstříku obecně prospěšných společností vedeného u Krajského soudu v Ústí nad Labem  oddíl O, vložka 476.</a:t>
            </a:r>
          </a:p>
        </p:txBody>
      </p:sp>
    </p:spTree>
  </p:cSld>
  <p:clrMapOvr>
    <a:masterClrMapping/>
  </p:clrMapOvr>
  <p:transition spd="slow">
    <p:diamon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22960" y="286605"/>
            <a:ext cx="7543800" cy="838140"/>
          </a:xfrm>
        </p:spPr>
        <p:txBody>
          <a:bodyPr/>
          <a:lstStyle/>
          <a:p>
            <a:r>
              <a:rPr lang="cs-CZ" dirty="0" smtClean="0"/>
              <a:t>Jaké služby nabízíme:</a:t>
            </a:r>
            <a:endParaRPr lang="cs-CZ" dirty="0"/>
          </a:p>
        </p:txBody>
      </p:sp>
      <p:sp>
        <p:nvSpPr>
          <p:cNvPr id="3" name="Zástupný symbol pro obsah 2"/>
          <p:cNvSpPr>
            <a:spLocks noGrp="1"/>
          </p:cNvSpPr>
          <p:nvPr>
            <p:ph idx="1"/>
          </p:nvPr>
        </p:nvSpPr>
        <p:spPr>
          <a:xfrm>
            <a:off x="822959" y="1340768"/>
            <a:ext cx="7543801" cy="5184576"/>
          </a:xfrm>
        </p:spPr>
        <p:txBody>
          <a:bodyPr>
            <a:normAutofit lnSpcReduction="10000"/>
          </a:bodyPr>
          <a:lstStyle/>
          <a:p>
            <a:r>
              <a:rPr lang="cs-CZ" sz="2400" dirty="0" smtClean="0">
                <a:solidFill>
                  <a:srgbClr val="FF0000"/>
                </a:solidFill>
                <a:latin typeface="Arial" panose="020B0604020202020204" pitchFamily="34" charset="0"/>
                <a:cs typeface="Arial" panose="020B0604020202020204" pitchFamily="34" charset="0"/>
              </a:rPr>
              <a:t>Registrované sociální služby:</a:t>
            </a:r>
          </a:p>
          <a:p>
            <a:r>
              <a:rPr lang="cs-CZ" b="1" dirty="0" smtClean="0">
                <a:solidFill>
                  <a:schemeClr val="tx1"/>
                </a:solidFill>
                <a:cs typeface="Arial" panose="020B0604020202020204" pitchFamily="34" charset="0"/>
              </a:rPr>
              <a:t>Odborné sociální poradenství (ambulantní a terénní forma):</a:t>
            </a:r>
          </a:p>
          <a:p>
            <a:pPr lvl="1"/>
            <a:r>
              <a:rPr lang="cs-CZ" sz="2000" dirty="0" smtClean="0">
                <a:solidFill>
                  <a:schemeClr val="tx1"/>
                </a:solidFill>
                <a:cs typeface="Arial" panose="020B0604020202020204" pitchFamily="34" charset="0"/>
              </a:rPr>
              <a:t>Poradna pro osoby se zdravotně postižené a seniory (a osoby pečující)</a:t>
            </a:r>
          </a:p>
          <a:p>
            <a:pPr lvl="1"/>
            <a:r>
              <a:rPr lang="cs-CZ" sz="2000" b="1" dirty="0" smtClean="0">
                <a:solidFill>
                  <a:schemeClr val="tx1"/>
                </a:solidFill>
                <a:cs typeface="Arial" panose="020B0604020202020204" pitchFamily="34" charset="0"/>
              </a:rPr>
              <a:t>Dluhová poradna</a:t>
            </a:r>
          </a:p>
          <a:p>
            <a:pPr marL="201168" lvl="1" indent="0">
              <a:buNone/>
            </a:pPr>
            <a:endParaRPr lang="cs-CZ" sz="2000" b="1" dirty="0">
              <a:solidFill>
                <a:schemeClr val="tx1"/>
              </a:solidFill>
              <a:cs typeface="Arial" panose="020B0604020202020204" pitchFamily="34" charset="0"/>
            </a:endParaRPr>
          </a:p>
          <a:p>
            <a:pPr marL="201168" lvl="1" indent="0">
              <a:buNone/>
            </a:pPr>
            <a:r>
              <a:rPr lang="cs-CZ" sz="2000" b="1" dirty="0" smtClean="0">
                <a:solidFill>
                  <a:schemeClr val="tx1"/>
                </a:solidFill>
                <a:cs typeface="Arial" panose="020B0604020202020204" pitchFamily="34" charset="0"/>
              </a:rPr>
              <a:t>Pečovatelská služba (terénní forma)</a:t>
            </a:r>
          </a:p>
          <a:p>
            <a:pPr marL="201168" lvl="1" indent="0">
              <a:buNone/>
            </a:pPr>
            <a:r>
              <a:rPr lang="cs-CZ" sz="2000" b="1" dirty="0" smtClean="0">
                <a:solidFill>
                  <a:schemeClr val="tx1"/>
                </a:solidFill>
                <a:cs typeface="Arial" panose="020B0604020202020204" pitchFamily="34" charset="0"/>
              </a:rPr>
              <a:t>Odlehčovací služba (terénní forma)</a:t>
            </a:r>
            <a:endParaRPr lang="cs-CZ" sz="2000" b="1" dirty="0">
              <a:solidFill>
                <a:schemeClr val="tx1"/>
              </a:solidFill>
              <a:cs typeface="Arial" panose="020B0604020202020204" pitchFamily="34" charset="0"/>
            </a:endParaRPr>
          </a:p>
          <a:p>
            <a:pPr marL="91440" lvl="1" indent="-91440">
              <a:spcBef>
                <a:spcPts val="1200"/>
              </a:spcBef>
              <a:spcAft>
                <a:spcPts val="200"/>
              </a:spcAft>
              <a:buSzPct val="100000"/>
              <a:buFont typeface="Calibri" panose="020F0502020204030204" pitchFamily="34" charset="0"/>
              <a:buChar char=" "/>
            </a:pPr>
            <a:r>
              <a:rPr lang="cs-CZ" sz="2600" dirty="0">
                <a:solidFill>
                  <a:srgbClr val="FF0000"/>
                </a:solidFill>
                <a:cs typeface="Arial" panose="020B0604020202020204" pitchFamily="34" charset="0"/>
              </a:rPr>
              <a:t>Doplňkové služby:</a:t>
            </a:r>
          </a:p>
          <a:p>
            <a:pPr lvl="1">
              <a:lnSpc>
                <a:spcPct val="100000"/>
              </a:lnSpc>
            </a:pPr>
            <a:r>
              <a:rPr lang="cs-CZ" sz="2000" dirty="0">
                <a:solidFill>
                  <a:schemeClr val="tx1"/>
                </a:solidFill>
                <a:cs typeface="Arial" panose="020B0604020202020204" pitchFamily="34" charset="0"/>
              </a:rPr>
              <a:t>Technická podpora pro uživatele sluchadel</a:t>
            </a:r>
          </a:p>
          <a:p>
            <a:pPr lvl="1">
              <a:lnSpc>
                <a:spcPct val="100000"/>
              </a:lnSpc>
            </a:pPr>
            <a:r>
              <a:rPr lang="cs-CZ" sz="2000" dirty="0">
                <a:solidFill>
                  <a:schemeClr val="tx1"/>
                </a:solidFill>
                <a:cs typeface="Arial" panose="020B0604020202020204" pitchFamily="34" charset="0"/>
              </a:rPr>
              <a:t>Půjčovna kompenzačních pomůcek</a:t>
            </a:r>
          </a:p>
          <a:p>
            <a:pPr lvl="1">
              <a:lnSpc>
                <a:spcPct val="100000"/>
              </a:lnSpc>
            </a:pPr>
            <a:r>
              <a:rPr lang="cs-CZ" sz="2000" dirty="0">
                <a:solidFill>
                  <a:schemeClr val="tx1"/>
                </a:solidFill>
                <a:cs typeface="Arial" panose="020B0604020202020204" pitchFamily="34" charset="0"/>
              </a:rPr>
              <a:t>Podpora pečujících</a:t>
            </a:r>
          </a:p>
          <a:p>
            <a:pPr lvl="1">
              <a:lnSpc>
                <a:spcPct val="100000"/>
              </a:lnSpc>
            </a:pPr>
            <a:r>
              <a:rPr lang="cs-CZ" sz="2000" dirty="0">
                <a:solidFill>
                  <a:schemeClr val="tx1"/>
                </a:solidFill>
                <a:cs typeface="Arial" panose="020B0604020202020204" pitchFamily="34" charset="0"/>
              </a:rPr>
              <a:t>Prodej baterií a náhradních dílů do sluchadel</a:t>
            </a:r>
          </a:p>
          <a:p>
            <a:pPr lvl="1">
              <a:lnSpc>
                <a:spcPct val="100000"/>
              </a:lnSpc>
            </a:pPr>
            <a:r>
              <a:rPr lang="cs-CZ" sz="2000" dirty="0">
                <a:solidFill>
                  <a:schemeClr val="tx1"/>
                </a:solidFill>
                <a:cs typeface="Arial" panose="020B0604020202020204" pitchFamily="34" charset="0"/>
              </a:rPr>
              <a:t>Školící činnost </a:t>
            </a:r>
          </a:p>
          <a:p>
            <a:pPr lvl="1"/>
            <a:endParaRPr lang="cs-CZ" dirty="0" smtClean="0"/>
          </a:p>
          <a:p>
            <a:pPr lvl="1"/>
            <a:endParaRPr lang="cs-CZ" dirty="0"/>
          </a:p>
          <a:p>
            <a:pPr marL="384048" lvl="2" indent="0">
              <a:buNone/>
            </a:pPr>
            <a:endParaRPr lang="cs-CZ" dirty="0"/>
          </a:p>
        </p:txBody>
      </p:sp>
    </p:spTree>
    <p:extLst>
      <p:ext uri="{BB962C8B-B14F-4D97-AF65-F5344CB8AC3E}">
        <p14:creationId xmlns:p14="http://schemas.microsoft.com/office/powerpoint/2010/main" val="1204943335"/>
      </p:ext>
    </p:extLst>
  </p:cSld>
  <p:clrMapOvr>
    <a:masterClrMapping/>
  </p:clrMapOvr>
  <p:transition spd="slow">
    <p:diamon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162826"/>
            <a:ext cx="8229600" cy="908720"/>
          </a:xfrm>
        </p:spPr>
        <p:txBody>
          <a:bodyPr>
            <a:normAutofit/>
          </a:bodyPr>
          <a:lstStyle/>
          <a:p>
            <a:pPr algn="ctr" eaLnBrk="1" hangingPunct="1"/>
            <a:r>
              <a:rPr lang="cs-CZ" b="1" dirty="0" smtClean="0">
                <a:solidFill>
                  <a:srgbClr val="990000"/>
                </a:solidFill>
                <a:effectLst>
                  <a:outerShdw blurRad="38100" dist="38100" dir="2700000" algn="tl">
                    <a:srgbClr val="000000">
                      <a:alpha val="43137"/>
                    </a:srgbClr>
                  </a:outerShdw>
                </a:effectLst>
              </a:rPr>
              <a:t>Dluhová poradna</a:t>
            </a:r>
          </a:p>
        </p:txBody>
      </p:sp>
      <p:sp>
        <p:nvSpPr>
          <p:cNvPr id="11267" name="Rectangle 3"/>
          <p:cNvSpPr>
            <a:spLocks noGrp="1" noChangeArrowheads="1"/>
          </p:cNvSpPr>
          <p:nvPr>
            <p:ph idx="1"/>
          </p:nvPr>
        </p:nvSpPr>
        <p:spPr>
          <a:xfrm>
            <a:off x="457200" y="1142985"/>
            <a:ext cx="8301038" cy="5094327"/>
          </a:xfrm>
        </p:spPr>
        <p:txBody>
          <a:bodyPr>
            <a:normAutofit fontScale="25000" lnSpcReduction="20000"/>
          </a:bodyPr>
          <a:lstStyle/>
          <a:p>
            <a:pPr algn="just">
              <a:lnSpc>
                <a:spcPct val="120000"/>
              </a:lnSpc>
              <a:buFontTx/>
              <a:buNone/>
              <a:defRPr/>
            </a:pPr>
            <a:r>
              <a:rPr lang="cs-CZ" sz="9600" b="1" dirty="0" smtClean="0">
                <a:solidFill>
                  <a:srgbClr val="990000"/>
                </a:solidFill>
              </a:rPr>
              <a:t>Poslání dluhové poradny </a:t>
            </a:r>
          </a:p>
          <a:p>
            <a:pPr>
              <a:defRPr/>
            </a:pPr>
            <a:endParaRPr lang="cs-CZ" sz="8000" dirty="0" smtClean="0"/>
          </a:p>
          <a:p>
            <a:pPr algn="just">
              <a:defRPr/>
            </a:pPr>
            <a:r>
              <a:rPr lang="cs-CZ" sz="8000" dirty="0" smtClean="0"/>
              <a:t>Posláním </a:t>
            </a:r>
            <a:r>
              <a:rPr lang="cs-CZ" sz="8000" dirty="0"/>
              <a:t>dluhové poradny je nabídnout kvalitní odbornou pomoc osobám </a:t>
            </a:r>
            <a:br>
              <a:rPr lang="cs-CZ" sz="8000" dirty="0"/>
            </a:br>
            <a:r>
              <a:rPr lang="cs-CZ" sz="8000" dirty="0"/>
              <a:t>v nepříznivé sociální situaci a v krizi, ve které se ocitly z důvodu zadlužení nebo jsou zadlužením vážně </a:t>
            </a:r>
            <a:r>
              <a:rPr lang="cs-CZ" sz="8000" dirty="0" smtClean="0"/>
              <a:t>ohroženy, </a:t>
            </a:r>
            <a:r>
              <a:rPr lang="cs-CZ" sz="8000" dirty="0"/>
              <a:t>a tuto situaci nedokážou samy řešit.</a:t>
            </a:r>
          </a:p>
          <a:p>
            <a:pPr algn="just">
              <a:lnSpc>
                <a:spcPct val="120000"/>
              </a:lnSpc>
              <a:buFontTx/>
              <a:buNone/>
              <a:defRPr/>
            </a:pPr>
            <a:r>
              <a:rPr lang="cs-CZ" sz="9600" b="1" dirty="0" smtClean="0">
                <a:solidFill>
                  <a:srgbClr val="990000"/>
                </a:solidFill>
                <a:effectLst>
                  <a:outerShdw blurRad="38100" dist="38100" dir="2700000" algn="tl">
                    <a:srgbClr val="000000">
                      <a:alpha val="43137"/>
                    </a:srgbClr>
                  </a:outerShdw>
                </a:effectLst>
              </a:rPr>
              <a:t>Cílem je práce s klientem služby, který:</a:t>
            </a:r>
          </a:p>
          <a:p>
            <a:pPr lvl="0">
              <a:buFont typeface="Arial" panose="020B0604020202020204" pitchFamily="34" charset="0"/>
              <a:buChar char="•"/>
            </a:pPr>
            <a:r>
              <a:rPr lang="cs-CZ" sz="8000" dirty="0" smtClean="0"/>
              <a:t>získá nové informace o možnostech řešení své nepříznivé sociální situaci, ve které se ocitl z důvodu nedostatku financí a zadlužení a dokáže se v ní orientovat,</a:t>
            </a:r>
          </a:p>
          <a:p>
            <a:pPr lvl="0">
              <a:buFont typeface="Arial" panose="020B0604020202020204" pitchFamily="34" charset="0"/>
              <a:buChar char="•"/>
            </a:pPr>
            <a:r>
              <a:rPr lang="cs-CZ" sz="8000" dirty="0" smtClean="0"/>
              <a:t>je podpořen při jednání s věřiteli, exekutorskými úřady, soudy a dalšími institucemi,</a:t>
            </a:r>
          </a:p>
          <a:p>
            <a:pPr lvl="0">
              <a:buFont typeface="Arial" panose="020B0604020202020204" pitchFamily="34" charset="0"/>
              <a:buChar char="•"/>
            </a:pPr>
            <a:r>
              <a:rPr lang="cs-CZ" sz="8000" dirty="0" smtClean="0"/>
              <a:t>k řešení své platební neschopnosti přistupuje aktivně a zodpovědně. </a:t>
            </a:r>
          </a:p>
          <a:p>
            <a:pPr marL="0" lvl="0" indent="0">
              <a:buNone/>
            </a:pPr>
            <a:endParaRPr lang="cs-CZ" sz="8000" dirty="0" smtClean="0"/>
          </a:p>
          <a:p>
            <a:pPr marL="0" indent="0">
              <a:lnSpc>
                <a:spcPct val="80000"/>
              </a:lnSpc>
              <a:buNone/>
              <a:defRPr/>
            </a:pPr>
            <a:r>
              <a:rPr lang="cs-CZ" sz="8000" b="1" dirty="0" smtClean="0">
                <a:solidFill>
                  <a:schemeClr val="tx1"/>
                </a:solidFill>
              </a:rPr>
              <a:t>Služba je určena osobám v krizi, ve které se ocitly z důvodu zadlužení nebo </a:t>
            </a:r>
          </a:p>
          <a:p>
            <a:pPr marL="0" indent="0">
              <a:lnSpc>
                <a:spcPct val="80000"/>
              </a:lnSpc>
              <a:buNone/>
              <a:defRPr/>
            </a:pPr>
            <a:r>
              <a:rPr lang="cs-CZ" sz="8000" b="1" dirty="0" smtClean="0">
                <a:solidFill>
                  <a:schemeClr val="tx1"/>
                </a:solidFill>
              </a:rPr>
              <a:t>osobám, které  jsou zadlužením vážně ohroženi.</a:t>
            </a:r>
          </a:p>
          <a:p>
            <a:pPr marL="0" indent="0" eaLnBrk="1" hangingPunct="1">
              <a:lnSpc>
                <a:spcPct val="120000"/>
              </a:lnSpc>
              <a:spcBef>
                <a:spcPts val="600"/>
              </a:spcBef>
              <a:spcAft>
                <a:spcPts val="600"/>
              </a:spcAft>
              <a:buNone/>
              <a:defRPr/>
            </a:pPr>
            <a:endParaRPr lang="cs-CZ" sz="7200" b="1" dirty="0">
              <a:solidFill>
                <a:schemeClr val="tx1"/>
              </a:solidFill>
              <a:latin typeface="Times New Roman" pitchFamily="18" charset="0"/>
            </a:endParaRPr>
          </a:p>
          <a:p>
            <a:pPr eaLnBrk="1" hangingPunct="1">
              <a:lnSpc>
                <a:spcPct val="80000"/>
              </a:lnSpc>
              <a:buFontTx/>
              <a:buNone/>
              <a:defRPr/>
            </a:pPr>
            <a:endParaRPr lang="cs-CZ" sz="8000" b="1" dirty="0" smtClean="0">
              <a:solidFill>
                <a:srgbClr val="990000"/>
              </a:solidFill>
              <a:latin typeface="+mj-lt"/>
            </a:endParaRPr>
          </a:p>
          <a:p>
            <a:pPr algn="ctr" eaLnBrk="1" hangingPunct="1">
              <a:lnSpc>
                <a:spcPct val="80000"/>
              </a:lnSpc>
              <a:buFontTx/>
              <a:buNone/>
              <a:defRPr/>
            </a:pPr>
            <a:endParaRPr lang="cs-CZ" sz="1600" dirty="0" smtClean="0"/>
          </a:p>
          <a:p>
            <a:pPr eaLnBrk="1" hangingPunct="1">
              <a:lnSpc>
                <a:spcPct val="80000"/>
              </a:lnSpc>
              <a:buFontTx/>
              <a:buNone/>
              <a:defRPr/>
            </a:pPr>
            <a:r>
              <a:rPr lang="cs-CZ" sz="1400" dirty="0" smtClean="0"/>
              <a:t> </a:t>
            </a:r>
          </a:p>
        </p:txBody>
      </p:sp>
    </p:spTree>
  </p:cSld>
  <p:clrMapOvr>
    <a:masterClrMapping/>
  </p:clrMapOvr>
  <p:transition spd="slow">
    <p:diamon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162826"/>
            <a:ext cx="8229600" cy="908720"/>
          </a:xfrm>
        </p:spPr>
        <p:txBody>
          <a:bodyPr>
            <a:normAutofit/>
          </a:bodyPr>
          <a:lstStyle/>
          <a:p>
            <a:pPr algn="ctr" eaLnBrk="1" hangingPunct="1"/>
            <a:r>
              <a:rPr lang="cs-CZ" b="1" dirty="0" smtClean="0">
                <a:solidFill>
                  <a:srgbClr val="990000"/>
                </a:solidFill>
                <a:effectLst>
                  <a:outerShdw blurRad="38100" dist="38100" dir="2700000" algn="tl">
                    <a:srgbClr val="000000">
                      <a:alpha val="43137"/>
                    </a:srgbClr>
                  </a:outerShdw>
                </a:effectLst>
              </a:rPr>
              <a:t>Dluhová poradna</a:t>
            </a:r>
          </a:p>
        </p:txBody>
      </p:sp>
      <p:sp>
        <p:nvSpPr>
          <p:cNvPr id="11267" name="Rectangle 3"/>
          <p:cNvSpPr>
            <a:spLocks noGrp="1" noChangeArrowheads="1"/>
          </p:cNvSpPr>
          <p:nvPr>
            <p:ph idx="1"/>
          </p:nvPr>
        </p:nvSpPr>
        <p:spPr>
          <a:xfrm>
            <a:off x="251520" y="1142985"/>
            <a:ext cx="8506718" cy="5382359"/>
          </a:xfrm>
        </p:spPr>
        <p:txBody>
          <a:bodyPr>
            <a:normAutofit fontScale="25000" lnSpcReduction="20000"/>
          </a:bodyPr>
          <a:lstStyle/>
          <a:p>
            <a:pPr algn="just">
              <a:lnSpc>
                <a:spcPct val="120000"/>
              </a:lnSpc>
              <a:buFontTx/>
              <a:buNone/>
              <a:defRPr/>
            </a:pPr>
            <a:r>
              <a:rPr lang="cs-CZ" sz="8000" b="1" dirty="0" smtClean="0">
                <a:solidFill>
                  <a:schemeClr val="tx1"/>
                </a:solidFill>
                <a:effectLst>
                  <a:outerShdw blurRad="38100" dist="38100" dir="2700000" algn="tl">
                    <a:srgbClr val="000000">
                      <a:alpha val="43137"/>
                    </a:srgbClr>
                  </a:outerShdw>
                </a:effectLst>
                <a:latin typeface="Times New Roman" pitchFamily="18" charset="0"/>
              </a:rPr>
              <a:t> </a:t>
            </a:r>
            <a:r>
              <a:rPr lang="cs-CZ" sz="9600" b="1" dirty="0" smtClean="0">
                <a:solidFill>
                  <a:srgbClr val="990000"/>
                </a:solidFill>
                <a:effectLst>
                  <a:outerShdw blurRad="38100" dist="38100" dir="2700000" algn="tl">
                    <a:srgbClr val="000000">
                      <a:alpha val="43137"/>
                    </a:srgbClr>
                  </a:outerShdw>
                </a:effectLst>
              </a:rPr>
              <a:t>Dluhová poradna nabízí:</a:t>
            </a:r>
          </a:p>
          <a:p>
            <a:pPr>
              <a:lnSpc>
                <a:spcPct val="120000"/>
              </a:lnSpc>
              <a:buFont typeface="Wingdings" pitchFamily="2" charset="2"/>
              <a:buChar char="Ø"/>
              <a:defRPr/>
            </a:pPr>
            <a:r>
              <a:rPr lang="cs-CZ" sz="9600" dirty="0" smtClean="0">
                <a:solidFill>
                  <a:schemeClr val="tx1"/>
                </a:solidFill>
              </a:rPr>
              <a:t>individuální pomoc poradce specialisty na dluhovou problematiku,</a:t>
            </a:r>
          </a:p>
          <a:p>
            <a:pPr eaLnBrk="1" hangingPunct="1">
              <a:lnSpc>
                <a:spcPct val="120000"/>
              </a:lnSpc>
              <a:buFont typeface="Wingdings" pitchFamily="2" charset="2"/>
              <a:buChar char="Ø"/>
              <a:defRPr/>
            </a:pPr>
            <a:r>
              <a:rPr lang="cs-CZ" sz="9600" dirty="0" smtClean="0">
                <a:solidFill>
                  <a:schemeClr val="tx1"/>
                </a:solidFill>
              </a:rPr>
              <a:t>konzultace právníka</a:t>
            </a:r>
            <a:r>
              <a:rPr lang="cs-CZ" sz="9600" dirty="0">
                <a:solidFill>
                  <a:schemeClr val="tx1"/>
                </a:solidFill>
              </a:rPr>
              <a:t> </a:t>
            </a:r>
            <a:r>
              <a:rPr lang="cs-CZ" sz="9600" dirty="0" smtClean="0">
                <a:solidFill>
                  <a:schemeClr val="tx1"/>
                </a:solidFill>
              </a:rPr>
              <a:t>– právní poradenství spojené s dluhovou problematikou</a:t>
            </a:r>
          </a:p>
          <a:p>
            <a:pPr eaLnBrk="1" hangingPunct="1">
              <a:lnSpc>
                <a:spcPct val="120000"/>
              </a:lnSpc>
              <a:buFont typeface="Wingdings" pitchFamily="2" charset="2"/>
              <a:buChar char="Ø"/>
              <a:defRPr/>
            </a:pPr>
            <a:r>
              <a:rPr lang="cs-CZ" sz="9600" dirty="0" smtClean="0">
                <a:solidFill>
                  <a:schemeClr val="tx1"/>
                </a:solidFill>
              </a:rPr>
              <a:t>Pomoc při zmapování dluhů,</a:t>
            </a:r>
          </a:p>
          <a:p>
            <a:pPr eaLnBrk="1" hangingPunct="1">
              <a:lnSpc>
                <a:spcPct val="120000"/>
              </a:lnSpc>
              <a:buFont typeface="Wingdings" pitchFamily="2" charset="2"/>
              <a:buChar char="Ø"/>
              <a:defRPr/>
            </a:pPr>
            <a:r>
              <a:rPr lang="cs-CZ" sz="9600" dirty="0" smtClean="0">
                <a:solidFill>
                  <a:schemeClr val="tx1"/>
                </a:solidFill>
              </a:rPr>
              <a:t>Informování o rizicích neplnění různých druhů závazků,</a:t>
            </a:r>
          </a:p>
          <a:p>
            <a:pPr eaLnBrk="1" hangingPunct="1">
              <a:lnSpc>
                <a:spcPct val="120000"/>
              </a:lnSpc>
              <a:buFont typeface="Wingdings" pitchFamily="2" charset="2"/>
              <a:buChar char="Ø"/>
              <a:defRPr/>
            </a:pPr>
            <a:r>
              <a:rPr lang="cs-CZ" sz="9600" dirty="0" smtClean="0">
                <a:solidFill>
                  <a:schemeClr val="tx1"/>
                </a:solidFill>
              </a:rPr>
              <a:t>Podporu a pomoc v orientaci při soudních, správních a rozhodčích řízení spojených s dluhy,</a:t>
            </a:r>
          </a:p>
          <a:p>
            <a:pPr eaLnBrk="1" hangingPunct="1">
              <a:lnSpc>
                <a:spcPct val="120000"/>
              </a:lnSpc>
              <a:buFont typeface="Wingdings" pitchFamily="2" charset="2"/>
              <a:buChar char="Ø"/>
              <a:defRPr/>
            </a:pPr>
            <a:r>
              <a:rPr lang="cs-CZ" sz="9600" dirty="0" smtClean="0">
                <a:solidFill>
                  <a:schemeClr val="tx1"/>
                </a:solidFill>
              </a:rPr>
              <a:t>podporu při jednání s věřiteli, soudy, exekutorskými úřady</a:t>
            </a:r>
          </a:p>
          <a:p>
            <a:pPr eaLnBrk="1" hangingPunct="1">
              <a:lnSpc>
                <a:spcPct val="120000"/>
              </a:lnSpc>
              <a:buFont typeface="Wingdings" pitchFamily="2" charset="2"/>
              <a:buChar char="Ø"/>
              <a:defRPr/>
            </a:pPr>
            <a:r>
              <a:rPr lang="cs-CZ" sz="9600" dirty="0" smtClean="0">
                <a:solidFill>
                  <a:schemeClr val="tx1"/>
                </a:solidFill>
              </a:rPr>
              <a:t>podporu při řešení oddlužení,</a:t>
            </a:r>
            <a:endParaRPr lang="cs-CZ" sz="9600" dirty="0" smtClean="0"/>
          </a:p>
        </p:txBody>
      </p:sp>
    </p:spTree>
  </p:cSld>
  <p:clrMapOvr>
    <a:masterClrMapping/>
  </p:clrMapOvr>
  <p:transition spd="slow">
    <p:diamon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b="1" dirty="0">
                <a:solidFill>
                  <a:srgbClr val="990000"/>
                </a:solidFill>
                <a:effectLst>
                  <a:outerShdw blurRad="38100" dist="38100" dir="2700000" algn="tl">
                    <a:srgbClr val="000000">
                      <a:alpha val="43137"/>
                    </a:srgbClr>
                  </a:outerShdw>
                </a:effectLst>
              </a:rPr>
              <a:t>Poskytovaní služeb v oblasti oddlužení</a:t>
            </a:r>
          </a:p>
        </p:txBody>
      </p:sp>
      <p:sp>
        <p:nvSpPr>
          <p:cNvPr id="3" name="Zástupný symbol pro obsah 2"/>
          <p:cNvSpPr>
            <a:spLocks noGrp="1"/>
          </p:cNvSpPr>
          <p:nvPr>
            <p:ph idx="1"/>
          </p:nvPr>
        </p:nvSpPr>
        <p:spPr>
          <a:xfrm>
            <a:off x="822960" y="2060848"/>
            <a:ext cx="7543801" cy="4023360"/>
          </a:xfrm>
        </p:spPr>
        <p:txBody>
          <a:bodyPr/>
          <a:lstStyle/>
          <a:p>
            <a:r>
              <a:rPr lang="cs-CZ" dirty="0"/>
              <a:t>Centrum je akreditováno pro poskytování služeb v oblasti oddlužení. </a:t>
            </a:r>
            <a:endParaRPr lang="cs-CZ" dirty="0" smtClean="0"/>
          </a:p>
          <a:p>
            <a:r>
              <a:rPr lang="cs-CZ" dirty="0" smtClean="0"/>
              <a:t>Akreditaci získalo v roce 2018 u Ministerstva spravedlnosti ČR</a:t>
            </a:r>
            <a:endParaRPr lang="cs-CZ" dirty="0"/>
          </a:p>
          <a:p>
            <a:r>
              <a:rPr lang="cs-CZ" dirty="0"/>
              <a:t>Číslo akreditace je</a:t>
            </a:r>
            <a:r>
              <a:rPr lang="cs-CZ" b="1" dirty="0"/>
              <a:t> AO-001-2018.</a:t>
            </a:r>
            <a:r>
              <a:rPr lang="cs-CZ" dirty="0"/>
              <a:t/>
            </a:r>
            <a:br>
              <a:rPr lang="cs-CZ" dirty="0"/>
            </a:br>
            <a:endParaRPr lang="cs-CZ" dirty="0"/>
          </a:p>
          <a:p>
            <a:r>
              <a:rPr lang="cs-CZ" dirty="0"/>
              <a:t>Při poskytování služeb v oblasti oddlužení postupujeme svědomitě a s odbornou péčí.</a:t>
            </a:r>
          </a:p>
          <a:p>
            <a:r>
              <a:rPr lang="cs-CZ" dirty="0"/>
              <a:t>Službami v oblasti oddlužení jsou sepis a podání návrhu na povolení oddlužení - insolvenčního návrhu.</a:t>
            </a:r>
          </a:p>
          <a:p>
            <a:r>
              <a:rPr lang="cs-CZ" dirty="0"/>
              <a:t>Zpracování a podání návrhu na povolení oddlužení poskytujeme bezplatně</a:t>
            </a:r>
            <a:r>
              <a:rPr lang="cs-CZ" dirty="0" smtClean="0"/>
              <a:t>.</a:t>
            </a:r>
            <a:r>
              <a:rPr lang="cs-CZ" dirty="0">
                <a:hlinkClick r:id="rId2"/>
              </a:rPr>
              <a:t/>
            </a:r>
            <a:br>
              <a:rPr lang="cs-CZ" dirty="0">
                <a:hlinkClick r:id="rId2"/>
              </a:rPr>
            </a:br>
            <a:endParaRPr lang="cs-CZ" dirty="0"/>
          </a:p>
        </p:txBody>
      </p:sp>
    </p:spTree>
    <p:extLst>
      <p:ext uri="{BB962C8B-B14F-4D97-AF65-F5344CB8AC3E}">
        <p14:creationId xmlns:p14="http://schemas.microsoft.com/office/powerpoint/2010/main" val="1224952175"/>
      </p:ext>
    </p:extLst>
  </p:cSld>
  <p:clrMapOvr>
    <a:masterClrMapping/>
  </p:clrMapOvr>
  <p:transition spd="slow">
    <p:diamon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286604"/>
            <a:ext cx="8568952" cy="1450757"/>
          </a:xfrm>
        </p:spPr>
        <p:txBody>
          <a:bodyPr>
            <a:normAutofit fontScale="90000"/>
          </a:bodyPr>
          <a:lstStyle/>
          <a:p>
            <a:r>
              <a:rPr lang="cs-CZ" sz="4000" dirty="0"/>
              <a:t>Dluhové poradenství </a:t>
            </a:r>
            <a:r>
              <a:rPr lang="cs-CZ" sz="4000" dirty="0" smtClean="0"/>
              <a:t>zařazeno do karet OSP:</a:t>
            </a:r>
            <a:r>
              <a:rPr lang="cs-CZ" sz="4000" dirty="0"/>
              <a:t/>
            </a:r>
            <a:br>
              <a:rPr lang="cs-CZ" sz="4000" dirty="0"/>
            </a:br>
            <a:endParaRPr lang="cs-CZ" sz="4000" dirty="0"/>
          </a:p>
        </p:txBody>
      </p:sp>
      <p:sp>
        <p:nvSpPr>
          <p:cNvPr id="3" name="Zástupný symbol pro obsah 2"/>
          <p:cNvSpPr>
            <a:spLocks noGrp="1"/>
          </p:cNvSpPr>
          <p:nvPr>
            <p:ph idx="1"/>
          </p:nvPr>
        </p:nvSpPr>
        <p:spPr>
          <a:xfrm>
            <a:off x="539552" y="1845734"/>
            <a:ext cx="8424936" cy="4535594"/>
          </a:xfrm>
        </p:spPr>
        <p:txBody>
          <a:bodyPr>
            <a:normAutofit/>
          </a:bodyPr>
          <a:lstStyle/>
          <a:p>
            <a:r>
              <a:rPr lang="cs-CZ" dirty="0" smtClean="0"/>
              <a:t>                    </a:t>
            </a:r>
            <a:r>
              <a:rPr lang="cs-CZ" sz="2400" dirty="0" smtClean="0"/>
              <a:t>Uplatňování práv a oprávněných zájmů </a:t>
            </a:r>
          </a:p>
          <a:p>
            <a:endParaRPr lang="cs-CZ" sz="2400" dirty="0"/>
          </a:p>
          <a:p>
            <a:pPr lvl="1"/>
            <a:r>
              <a:rPr lang="cs-CZ" dirty="0" smtClean="0"/>
              <a:t>                 </a:t>
            </a:r>
            <a:r>
              <a:rPr lang="cs-CZ" sz="2000" dirty="0" smtClean="0"/>
              <a:t>Zaměřeno na finanční a majetkovou oblast</a:t>
            </a:r>
          </a:p>
          <a:p>
            <a:endParaRPr lang="cs-CZ" dirty="0"/>
          </a:p>
          <a:p>
            <a:r>
              <a:rPr lang="cs-CZ" sz="2200" dirty="0" smtClean="0"/>
              <a:t>                   Potřeby uživatele:</a:t>
            </a:r>
          </a:p>
          <a:p>
            <a:pPr lvl="7">
              <a:buFont typeface="Wingdings" panose="05000000000000000000" pitchFamily="2" charset="2"/>
              <a:buChar char="Ø"/>
            </a:pPr>
            <a:r>
              <a:rPr lang="cs-CZ" sz="1800" dirty="0" smtClean="0"/>
              <a:t>Hospodaření s finančními prostředky</a:t>
            </a:r>
          </a:p>
          <a:p>
            <a:pPr lvl="7">
              <a:buFont typeface="Wingdings" panose="05000000000000000000" pitchFamily="2" charset="2"/>
              <a:buChar char="Ø"/>
            </a:pPr>
            <a:r>
              <a:rPr lang="cs-CZ" sz="1800" dirty="0" smtClean="0">
                <a:solidFill>
                  <a:srgbClr val="FF0000"/>
                </a:solidFill>
              </a:rPr>
              <a:t>Řešení dluhů a exekucí             </a:t>
            </a:r>
            <a:r>
              <a:rPr lang="cs-CZ" sz="1800" dirty="0" smtClean="0">
                <a:solidFill>
                  <a:srgbClr val="FF0000"/>
                </a:solidFill>
              </a:rPr>
              <a:t> </a:t>
            </a:r>
            <a:r>
              <a:rPr lang="cs-CZ" sz="1800" dirty="0" smtClean="0">
                <a:solidFill>
                  <a:srgbClr val="FF0000"/>
                </a:solidFill>
              </a:rPr>
              <a:t>nejčastější oblasti  potřeb zadlužených osob</a:t>
            </a:r>
          </a:p>
          <a:p>
            <a:pPr lvl="7">
              <a:buFont typeface="Wingdings" panose="05000000000000000000" pitchFamily="2" charset="2"/>
              <a:buChar char="Ø"/>
            </a:pPr>
            <a:r>
              <a:rPr lang="cs-CZ" sz="1800" dirty="0" smtClean="0"/>
              <a:t>Uzavírání smluv</a:t>
            </a:r>
          </a:p>
          <a:p>
            <a:pPr lvl="7">
              <a:buFont typeface="Wingdings" panose="05000000000000000000" pitchFamily="2" charset="2"/>
              <a:buChar char="Ø"/>
            </a:pPr>
            <a:r>
              <a:rPr lang="cs-CZ" sz="1800" dirty="0" smtClean="0">
                <a:solidFill>
                  <a:srgbClr val="FF0000"/>
                </a:solidFill>
              </a:rPr>
              <a:t>Orientace v insolvenčním řízení</a:t>
            </a:r>
          </a:p>
          <a:p>
            <a:pPr lvl="7">
              <a:buFont typeface="Wingdings" panose="05000000000000000000" pitchFamily="2" charset="2"/>
              <a:buChar char="Ø"/>
            </a:pPr>
            <a:r>
              <a:rPr lang="cs-CZ" sz="1800" dirty="0" smtClean="0"/>
              <a:t>Využití sociálních dávek</a:t>
            </a:r>
          </a:p>
          <a:p>
            <a:pPr lvl="7">
              <a:buFont typeface="Wingdings" panose="05000000000000000000" pitchFamily="2" charset="2"/>
              <a:buChar char="Ø"/>
            </a:pPr>
            <a:r>
              <a:rPr lang="cs-CZ" sz="1800" dirty="0" smtClean="0"/>
              <a:t>Nakládání s majetkem</a:t>
            </a:r>
          </a:p>
        </p:txBody>
      </p:sp>
      <p:sp>
        <p:nvSpPr>
          <p:cNvPr id="4" name="Šipka doprava 3"/>
          <p:cNvSpPr/>
          <p:nvPr/>
        </p:nvSpPr>
        <p:spPr>
          <a:xfrm>
            <a:off x="609248" y="1833551"/>
            <a:ext cx="580688"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Šipka doprava 4"/>
          <p:cNvSpPr/>
          <p:nvPr/>
        </p:nvSpPr>
        <p:spPr>
          <a:xfrm>
            <a:off x="633926" y="2757109"/>
            <a:ext cx="580688"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Šipka doprava 5"/>
          <p:cNvSpPr/>
          <p:nvPr/>
        </p:nvSpPr>
        <p:spPr>
          <a:xfrm>
            <a:off x="616500" y="3668484"/>
            <a:ext cx="580688"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8" name="Přímá spojnice se šipkou 7"/>
          <p:cNvCxnSpPr/>
          <p:nvPr/>
        </p:nvCxnSpPr>
        <p:spPr>
          <a:xfrm>
            <a:off x="4355976" y="4509120"/>
            <a:ext cx="43204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Přímá spojnice se šipkou 9"/>
          <p:cNvCxnSpPr/>
          <p:nvPr/>
        </p:nvCxnSpPr>
        <p:spPr>
          <a:xfrm flipV="1">
            <a:off x="4932040" y="4653136"/>
            <a:ext cx="288032" cy="46769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40762525"/>
      </p:ext>
    </p:extLst>
  </p:cSld>
  <p:clrMapOvr>
    <a:masterClrMapping/>
  </p:clrMapOvr>
  <p:transition spd="slow">
    <p:diamon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Řešení dluhů a exekucí</a:t>
            </a:r>
            <a:endParaRPr lang="cs-CZ" dirty="0"/>
          </a:p>
        </p:txBody>
      </p:sp>
      <p:sp>
        <p:nvSpPr>
          <p:cNvPr id="3" name="Zástupný symbol pro obsah 2"/>
          <p:cNvSpPr>
            <a:spLocks noGrp="1"/>
          </p:cNvSpPr>
          <p:nvPr>
            <p:ph idx="1"/>
          </p:nvPr>
        </p:nvSpPr>
        <p:spPr/>
        <p:txBody>
          <a:bodyPr/>
          <a:lstStyle/>
          <a:p>
            <a:r>
              <a:rPr lang="cs-CZ" dirty="0" smtClean="0"/>
              <a:t>Zahrnuje tyto potřeby:</a:t>
            </a:r>
          </a:p>
          <a:p>
            <a:pPr>
              <a:buFont typeface="Wingdings" panose="05000000000000000000" pitchFamily="2" charset="2"/>
              <a:buChar char="Ø"/>
            </a:pPr>
            <a:r>
              <a:rPr lang="cs-CZ" dirty="0" smtClean="0"/>
              <a:t>Jednání s věřiteli</a:t>
            </a:r>
          </a:p>
          <a:p>
            <a:pPr>
              <a:buFont typeface="Wingdings" panose="05000000000000000000" pitchFamily="2" charset="2"/>
              <a:buChar char="Ø"/>
            </a:pPr>
            <a:r>
              <a:rPr lang="cs-CZ" dirty="0" smtClean="0"/>
              <a:t>Přijetí opatření k minimalizaci rizik plynoucích z dluhů</a:t>
            </a:r>
          </a:p>
          <a:p>
            <a:pPr>
              <a:buFont typeface="Wingdings" panose="05000000000000000000" pitchFamily="2" charset="2"/>
              <a:buChar char="Ø"/>
            </a:pPr>
            <a:r>
              <a:rPr lang="cs-CZ" dirty="0" smtClean="0"/>
              <a:t>Jednání s orgánem, který nařídil exekuci</a:t>
            </a:r>
          </a:p>
          <a:p>
            <a:pPr>
              <a:buFont typeface="Wingdings" panose="05000000000000000000" pitchFamily="2" charset="2"/>
              <a:buChar char="Ø"/>
            </a:pPr>
            <a:r>
              <a:rPr lang="cs-CZ" dirty="0" smtClean="0"/>
              <a:t>Tvorba splátkového kalendáře</a:t>
            </a:r>
          </a:p>
          <a:p>
            <a:pPr>
              <a:buFont typeface="Wingdings" panose="05000000000000000000" pitchFamily="2" charset="2"/>
              <a:buChar char="Ø"/>
            </a:pPr>
            <a:r>
              <a:rPr lang="cs-CZ" dirty="0" smtClean="0"/>
              <a:t>Dodržování splátek</a:t>
            </a:r>
            <a:endParaRPr lang="cs-CZ" dirty="0"/>
          </a:p>
        </p:txBody>
      </p:sp>
    </p:spTree>
    <p:extLst>
      <p:ext uri="{BB962C8B-B14F-4D97-AF65-F5344CB8AC3E}">
        <p14:creationId xmlns:p14="http://schemas.microsoft.com/office/powerpoint/2010/main" val="2567508979"/>
      </p:ext>
    </p:extLst>
  </p:cSld>
  <p:clrMapOvr>
    <a:masterClrMapping/>
  </p:clrMapOvr>
  <p:transition spd="slow">
    <p:diamon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000" dirty="0" smtClean="0"/>
              <a:t>Orientace v insolvenčním řízení</a:t>
            </a:r>
            <a:endParaRPr lang="cs-CZ" sz="4000" dirty="0"/>
          </a:p>
        </p:txBody>
      </p:sp>
      <p:sp>
        <p:nvSpPr>
          <p:cNvPr id="3" name="Zástupný symbol pro obsah 2"/>
          <p:cNvSpPr>
            <a:spLocks noGrp="1"/>
          </p:cNvSpPr>
          <p:nvPr>
            <p:ph idx="1"/>
          </p:nvPr>
        </p:nvSpPr>
        <p:spPr/>
        <p:txBody>
          <a:bodyPr/>
          <a:lstStyle/>
          <a:p>
            <a:r>
              <a:rPr lang="cs-CZ" dirty="0" smtClean="0"/>
              <a:t>Zahrnuje tyto potřeby:</a:t>
            </a:r>
          </a:p>
          <a:p>
            <a:pPr>
              <a:buFont typeface="Wingdings" panose="05000000000000000000" pitchFamily="2" charset="2"/>
              <a:buChar char="Ø"/>
            </a:pPr>
            <a:r>
              <a:rPr lang="cs-CZ" dirty="0" smtClean="0"/>
              <a:t>Znalost podmínek pro insolvenci</a:t>
            </a:r>
          </a:p>
          <a:p>
            <a:pPr>
              <a:buFont typeface="Wingdings" panose="05000000000000000000" pitchFamily="2" charset="2"/>
              <a:buChar char="Ø"/>
            </a:pPr>
            <a:r>
              <a:rPr lang="cs-CZ" dirty="0" smtClean="0"/>
              <a:t>Znalost průběhu řízení</a:t>
            </a:r>
          </a:p>
          <a:p>
            <a:pPr>
              <a:buFont typeface="Wingdings" panose="05000000000000000000" pitchFamily="2" charset="2"/>
              <a:buChar char="Ø"/>
            </a:pPr>
            <a:r>
              <a:rPr lang="cs-CZ" dirty="0" smtClean="0"/>
              <a:t>Sepsání insolvenčního návrhu</a:t>
            </a:r>
          </a:p>
          <a:p>
            <a:pPr>
              <a:buFont typeface="Wingdings" panose="05000000000000000000" pitchFamily="2" charset="2"/>
              <a:buChar char="Ø"/>
            </a:pPr>
            <a:r>
              <a:rPr lang="cs-CZ" dirty="0" smtClean="0"/>
              <a:t>Pomoc při jednání s insolvenčním správcem</a:t>
            </a:r>
          </a:p>
          <a:p>
            <a:endParaRPr lang="cs-CZ" dirty="0"/>
          </a:p>
          <a:p>
            <a:r>
              <a:rPr lang="cs-CZ" dirty="0" smtClean="0"/>
              <a:t>Odeslání  insolvenčního návrhu je samostatný akt nespadající do dluhové poradny (sociální služby), ale je to služba v rámci oddlužení.</a:t>
            </a:r>
            <a:endParaRPr lang="cs-CZ" dirty="0"/>
          </a:p>
        </p:txBody>
      </p:sp>
    </p:spTree>
    <p:extLst>
      <p:ext uri="{BB962C8B-B14F-4D97-AF65-F5344CB8AC3E}">
        <p14:creationId xmlns:p14="http://schemas.microsoft.com/office/powerpoint/2010/main" val="1064087668"/>
      </p:ext>
    </p:extLst>
  </p:cSld>
  <p:clrMapOvr>
    <a:masterClrMapping/>
  </p:clrMapOvr>
  <p:transition spd="slow">
    <p:diamond/>
  </p:transition>
  <p:timing>
    <p:tnLst>
      <p:par>
        <p:cTn id="1" dur="indefinite" restart="never" nodeType="tmRoot"/>
      </p:par>
    </p:tnLst>
  </p:timing>
</p:sld>
</file>

<file path=ppt/theme/theme1.xml><?xml version="1.0" encoding="utf-8"?>
<a:theme xmlns:a="http://schemas.openxmlformats.org/drawingml/2006/main" name="Retrospektiva">
  <a:themeElements>
    <a:clrScheme name="Retrospektiva">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ktiva">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ktiva">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3095</TotalTime>
  <Words>551</Words>
  <Application>Microsoft Office PowerPoint</Application>
  <PresentationFormat>Předvádění na obrazovce (4:3)</PresentationFormat>
  <Paragraphs>143</Paragraphs>
  <Slides>13</Slides>
  <Notes>8</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13</vt:i4>
      </vt:variant>
    </vt:vector>
  </HeadingPairs>
  <TitlesOfParts>
    <vt:vector size="19" baseType="lpstr">
      <vt:lpstr>Arial</vt:lpstr>
      <vt:lpstr>Calibri</vt:lpstr>
      <vt:lpstr>Calibri Light</vt:lpstr>
      <vt:lpstr>Times New Roman</vt:lpstr>
      <vt:lpstr>Wingdings</vt:lpstr>
      <vt:lpstr>Retrospektiva</vt:lpstr>
      <vt:lpstr>Centrum služeb pro zdravotně postižené Louny o.p.s.</vt:lpstr>
      <vt:lpstr>Centrum služeb pro zdravotně postižené Louny o.p.s.</vt:lpstr>
      <vt:lpstr>Jaké služby nabízíme:</vt:lpstr>
      <vt:lpstr>Dluhová poradna</vt:lpstr>
      <vt:lpstr>Dluhová poradna</vt:lpstr>
      <vt:lpstr>Poskytovaní služeb v oblasti oddlužení</vt:lpstr>
      <vt:lpstr>Dluhové poradenství zařazeno do karet OSP: </vt:lpstr>
      <vt:lpstr>Řešení dluhů a exekucí</vt:lpstr>
      <vt:lpstr>Orientace v insolvenčním řízení</vt:lpstr>
      <vt:lpstr> Přednášky a semináře</vt:lpstr>
      <vt:lpstr> Personální zajištění dluhové poradny</vt:lpstr>
      <vt:lpstr>Kde nás najdete   Rakovnická 2502 Louny,  „Domeček“ ve dvoře Domova pro seniory Louny</vt:lpstr>
      <vt:lpstr>Jak nás můžete kontaktovat</vt:lpstr>
    </vt:vector>
  </TitlesOfParts>
  <Company>Grizli777</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Centrum služeb pro zdravotně postižené Louny o.s.</dc:title>
  <dc:creator>Dokoupil</dc:creator>
  <cp:lastModifiedBy>Wiesnerová.Eva</cp:lastModifiedBy>
  <cp:revision>285</cp:revision>
  <cp:lastPrinted>2019-09-03T06:53:36Z</cp:lastPrinted>
  <dcterms:created xsi:type="dcterms:W3CDTF">2013-03-07T10:55:56Z</dcterms:created>
  <dcterms:modified xsi:type="dcterms:W3CDTF">2019-09-16T07:49:00Z</dcterms:modified>
</cp:coreProperties>
</file>