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60" r:id="rId4"/>
    <p:sldId id="258" r:id="rId5"/>
    <p:sldId id="278" r:id="rId6"/>
    <p:sldId id="263" r:id="rId7"/>
    <p:sldId id="259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5" r:id="rId19"/>
    <p:sldId id="276" r:id="rId20"/>
    <p:sldId id="271" r:id="rId21"/>
    <p:sldId id="279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51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69B52-47A4-456D-A4DF-FFC71F8FE545}" type="datetimeFigureOut">
              <a:rPr lang="cs-CZ"/>
              <a:t>4.10.2017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AB656-3146-4545-9BF5-D78E11C5ECF5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538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AB656-3146-4545-9BF5-D78E11C5ECF5}" type="slidenum">
              <a:rPr lang="cs-CZ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1574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AB656-3146-4545-9BF5-D78E11C5ECF5}" type="slidenum">
              <a:rPr lang="cs-CZ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26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AB656-3146-4545-9BF5-D78E11C5ECF5}" type="slidenum">
              <a:rPr lang="cs-CZ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8593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AB656-3146-4545-9BF5-D78E11C5ECF5}" type="slidenum">
              <a:rPr lang="cs-CZ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849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AB656-3146-4545-9BF5-D78E11C5ECF5}" type="slidenum">
              <a:rPr lang="cs-CZ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8985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AB656-3146-4545-9BF5-D78E11C5ECF5}" type="slidenum">
              <a:rPr lang="cs-CZ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8150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AB656-3146-4545-9BF5-D78E11C5ECF5}" type="slidenum">
              <a:rPr lang="cs-CZ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908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AB656-3146-4545-9BF5-D78E11C5ECF5}" type="slidenum">
              <a:rPr lang="cs-CZ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959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AB656-3146-4545-9BF5-D78E11C5ECF5}" type="slidenum">
              <a:rPr lang="cs-CZ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360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7A35682-479F-41EF-8B65-5DB70B5FAB04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7AAC233-EA4E-43A2-90B0-F2DC9E1C8855}" type="slidenum">
              <a:rPr lang="cs-CZ" smtClean="0"/>
              <a:t>‹#›</a:t>
            </a:fld>
            <a:endParaRPr lang="cs-CZ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539852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35682-479F-41EF-8B65-5DB70B5FAB04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AC233-EA4E-43A2-90B0-F2DC9E1C88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5096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35682-479F-41EF-8B65-5DB70B5FAB04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AC233-EA4E-43A2-90B0-F2DC9E1C88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0196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35682-479F-41EF-8B65-5DB70B5FAB04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AC233-EA4E-43A2-90B0-F2DC9E1C88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9324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A35682-479F-41EF-8B65-5DB70B5FAB04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AAC233-EA4E-43A2-90B0-F2DC9E1C8855}" type="slidenum">
              <a:rPr lang="cs-CZ" smtClean="0"/>
              <a:t>‹#›</a:t>
            </a:fld>
            <a:endParaRPr lang="cs-CZ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51420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35682-479F-41EF-8B65-5DB70B5FAB04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AC233-EA4E-43A2-90B0-F2DC9E1C88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6922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35682-479F-41EF-8B65-5DB70B5FAB04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AC233-EA4E-43A2-90B0-F2DC9E1C88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5802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35682-479F-41EF-8B65-5DB70B5FAB04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AC233-EA4E-43A2-90B0-F2DC9E1C88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82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35682-479F-41EF-8B65-5DB70B5FAB04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AC233-EA4E-43A2-90B0-F2DC9E1C88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075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A35682-479F-41EF-8B65-5DB70B5FAB04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AAC233-EA4E-43A2-90B0-F2DC9E1C8855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096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A35682-479F-41EF-8B65-5DB70B5FAB04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AAC233-EA4E-43A2-90B0-F2DC9E1C8855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98952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F7A35682-479F-41EF-8B65-5DB70B5FAB04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C7AAC233-EA4E-43A2-90B0-F2DC9E1C8855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0329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56266" y="2192340"/>
            <a:ext cx="9144000" cy="2387600"/>
          </a:xfrm>
        </p:spPr>
        <p:txBody>
          <a:bodyPr/>
          <a:lstStyle/>
          <a:p>
            <a:r>
              <a:rPr lang="cs-CZ" dirty="0" smtClean="0"/>
              <a:t> </a:t>
            </a:r>
            <a:br>
              <a:rPr lang="cs-CZ" dirty="0" smtClean="0"/>
            </a:br>
            <a:r>
              <a:rPr lang="cs-CZ" sz="6000" dirty="0" smtClean="0"/>
              <a:t>Sociální šetření </a:t>
            </a:r>
            <a:br>
              <a:rPr lang="cs-CZ" sz="6000" dirty="0" smtClean="0"/>
            </a:br>
            <a:r>
              <a:rPr lang="cs-CZ" sz="6000" dirty="0" smtClean="0"/>
              <a:t>v rodině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93095" y="5693886"/>
            <a:ext cx="7423842" cy="72502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cs-CZ" sz="1500" b="1" dirty="0" smtClean="0"/>
              <a:t>Podpora </a:t>
            </a:r>
            <a:r>
              <a:rPr lang="cs-CZ" sz="1500" b="1" dirty="0"/>
              <a:t>sociální práce v obci s rozšířenou působností Bučovice, </a:t>
            </a:r>
            <a:endParaRPr lang="cs-CZ" sz="1500" b="1" dirty="0" smtClean="0"/>
          </a:p>
          <a:p>
            <a:pPr algn="just"/>
            <a:r>
              <a:rPr lang="cs-CZ" sz="1500" b="1" dirty="0" smtClean="0"/>
              <a:t>registrační </a:t>
            </a:r>
            <a:r>
              <a:rPr lang="cs-CZ" sz="1500" b="1" dirty="0"/>
              <a:t>číslo CZ.03.2.63/0.0/0.0/16_128/0006180. </a:t>
            </a:r>
            <a:endParaRPr lang="cs-CZ" sz="1500" b="1" dirty="0" smtClean="0"/>
          </a:p>
          <a:p>
            <a:pPr algn="just"/>
            <a:r>
              <a:rPr lang="cs-CZ" sz="1500" b="1" dirty="0" smtClean="0"/>
              <a:t>Projekt </a:t>
            </a:r>
            <a:r>
              <a:rPr lang="cs-CZ" sz="1500" b="1" dirty="0"/>
              <a:t>je financován z Evropského sociálního fondu a státního rozpočtu.</a:t>
            </a:r>
            <a:endParaRPr lang="cs-CZ" sz="1500" dirty="0"/>
          </a:p>
          <a:p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4092166" y="1693778"/>
            <a:ext cx="4092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>
                <a:solidFill>
                  <a:schemeClr val="tx2"/>
                </a:solidFill>
              </a:rPr>
              <a:t>Město Bučovice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266" y="346107"/>
            <a:ext cx="842257" cy="871970"/>
          </a:xfrm>
          <a:prstGeom prst="rect">
            <a:avLst/>
          </a:prstGeom>
        </p:spPr>
      </p:pic>
      <p:pic>
        <p:nvPicPr>
          <p:cNvPr id="7" name="Obrázek 6" descr="W:\PUBLICITA\VIZUÁLNÍ_IDENTITA\loga\OPZ\logo_OPZ_barevn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56" y="412727"/>
            <a:ext cx="3569348" cy="734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938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Sociální služby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71600" y="1583029"/>
            <a:ext cx="10795503" cy="4665710"/>
          </a:xfrm>
        </p:spPr>
        <p:txBody>
          <a:bodyPr/>
          <a:lstStyle/>
          <a:p>
            <a:r>
              <a:rPr lang="cs-CZ" u="sng" dirty="0"/>
              <a:t>Sociální služby pro osoby ohrožené sociálním vyloučením a osoby v krizi</a:t>
            </a:r>
            <a:r>
              <a:rPr lang="cs-CZ" u="sng" dirty="0" smtClean="0"/>
              <a:t>:</a:t>
            </a:r>
          </a:p>
          <a:p>
            <a:endParaRPr lang="cs-CZ" u="sng" dirty="0"/>
          </a:p>
          <a:p>
            <a:pPr marL="719138" lvl="1" indent="-27146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dirty="0"/>
              <a:t>Charitní poradna Bučovice a Slavkov u </a:t>
            </a:r>
            <a:r>
              <a:rPr lang="cs-CZ" dirty="0" smtClean="0"/>
              <a:t>Brna,</a:t>
            </a:r>
          </a:p>
          <a:p>
            <a:pPr marL="719138" lvl="1" indent="-271463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cs-CZ" dirty="0"/>
          </a:p>
          <a:p>
            <a:pPr marL="719138" lvl="1" indent="-27146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dirty="0"/>
              <a:t>Azylový dům pro ženy a matky s dětmi v tísni (Vyškov</a:t>
            </a:r>
            <a:r>
              <a:rPr lang="cs-CZ" dirty="0" smtClean="0"/>
              <a:t>),</a:t>
            </a:r>
          </a:p>
          <a:p>
            <a:pPr marL="719138" lvl="1" indent="-271463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cs-CZ" dirty="0"/>
          </a:p>
          <a:p>
            <a:pPr marL="719138" lvl="1" indent="-27146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dirty="0"/>
              <a:t>Sdružení podané ruce – terénní programy </a:t>
            </a:r>
            <a:r>
              <a:rPr lang="cs-CZ" dirty="0" smtClean="0"/>
              <a:t>– drogová služba, </a:t>
            </a:r>
            <a:r>
              <a:rPr lang="cs-CZ" dirty="0" err="1" smtClean="0"/>
              <a:t>Gambling</a:t>
            </a:r>
            <a:r>
              <a:rPr lang="cs-CZ" dirty="0" smtClean="0"/>
              <a:t> poradna (Vyškov)</a:t>
            </a:r>
          </a:p>
          <a:p>
            <a:pPr marL="719138" lvl="1" indent="-271463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cs-CZ" dirty="0"/>
          </a:p>
          <a:p>
            <a:pPr marL="719138" lvl="1" indent="-27146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dirty="0"/>
              <a:t>IQ Roma Servis – terénní programy (Vyškov</a:t>
            </a:r>
            <a:r>
              <a:rPr lang="cs-CZ" dirty="0" smtClean="0"/>
              <a:t>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007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První kontakt s rodinou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71600" y="1593161"/>
            <a:ext cx="9934575" cy="484192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cs-CZ" dirty="0" smtClean="0"/>
              <a:t>Depistáž – nalezení klienta v přirozeném prostředí</a:t>
            </a:r>
          </a:p>
          <a:p>
            <a:pPr>
              <a:spcBef>
                <a:spcPts val="0"/>
              </a:spcBef>
            </a:pPr>
            <a:endParaRPr lang="cs-CZ" dirty="0" smtClean="0"/>
          </a:p>
          <a:p>
            <a:pPr>
              <a:spcBef>
                <a:spcPts val="0"/>
              </a:spcBef>
            </a:pPr>
            <a:r>
              <a:rPr lang="cs-CZ" dirty="0"/>
              <a:t>Podnět subjektu (OÚ, </a:t>
            </a:r>
            <a:r>
              <a:rPr lang="cs-CZ" dirty="0" smtClean="0"/>
              <a:t>ÚP, sami </a:t>
            </a:r>
            <a:r>
              <a:rPr lang="cs-CZ" dirty="0"/>
              <a:t>lidé …) </a:t>
            </a:r>
            <a:endParaRPr lang="cs-CZ" dirty="0" smtClean="0"/>
          </a:p>
          <a:p>
            <a:pPr>
              <a:spcBef>
                <a:spcPts val="0"/>
              </a:spcBef>
            </a:pPr>
            <a:endParaRPr lang="cs-CZ" dirty="0"/>
          </a:p>
          <a:p>
            <a:pPr>
              <a:spcBef>
                <a:spcPts val="0"/>
              </a:spcBef>
            </a:pPr>
            <a:r>
              <a:rPr lang="cs-CZ" dirty="0"/>
              <a:t>Na podnět OSPOD – představení pracovnice </a:t>
            </a:r>
            <a:r>
              <a:rPr lang="cs-CZ" dirty="0" smtClean="0"/>
              <a:t>projektu</a:t>
            </a:r>
          </a:p>
          <a:p>
            <a:endParaRPr lang="cs-CZ" dirty="0"/>
          </a:p>
          <a:p>
            <a:endParaRPr lang="cs-CZ" sz="1000" dirty="0"/>
          </a:p>
          <a:p>
            <a:r>
              <a:rPr lang="cs-CZ" dirty="0" smtClean="0"/>
              <a:t>Během prvního kontaktu probíhá:</a:t>
            </a:r>
          </a:p>
          <a:p>
            <a:endParaRPr lang="cs-CZ" sz="1000" dirty="0" smtClean="0"/>
          </a:p>
          <a:p>
            <a:pPr lvl="1">
              <a:lnSpc>
                <a:spcPct val="7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dirty="0"/>
              <a:t>z</a:t>
            </a:r>
            <a:r>
              <a:rPr lang="cs-CZ" dirty="0" smtClean="0"/>
              <a:t>jišťování základního problému klienta,</a:t>
            </a:r>
          </a:p>
          <a:p>
            <a:pPr lvl="1">
              <a:lnSpc>
                <a:spcPct val="7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lnSpc>
                <a:spcPct val="7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dirty="0"/>
              <a:t>n</a:t>
            </a:r>
            <a:r>
              <a:rPr lang="cs-CZ" dirty="0" smtClean="0"/>
              <a:t>ávrh spolupráce, </a:t>
            </a:r>
          </a:p>
          <a:p>
            <a:pPr lvl="1">
              <a:lnSpc>
                <a:spcPct val="7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lnSpc>
                <a:spcPct val="7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dirty="0"/>
              <a:t>z</a:t>
            </a:r>
            <a:r>
              <a:rPr lang="cs-CZ" dirty="0" smtClean="0"/>
              <a:t>jištění zájmu klienta o poskytnutí sociální práce,</a:t>
            </a:r>
          </a:p>
          <a:p>
            <a:pPr lvl="1">
              <a:lnSpc>
                <a:spcPct val="7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lnSpc>
                <a:spcPct val="7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dirty="0"/>
              <a:t>d</a:t>
            </a:r>
            <a:r>
              <a:rPr lang="cs-CZ" dirty="0" smtClean="0"/>
              <a:t>ohodnutí další schůzky – sociálního šetření.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526" y="278157"/>
            <a:ext cx="3246823" cy="230118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245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Příprava na sociální šetření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71601" y="1667441"/>
            <a:ext cx="10401300" cy="4447609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Příprava dokumentů </a:t>
            </a:r>
          </a:p>
          <a:p>
            <a:pPr algn="just"/>
            <a:endParaRPr lang="cs-CZ" dirty="0"/>
          </a:p>
          <a:p>
            <a:pPr marL="914400" lvl="1" indent="-457200" algn="just">
              <a:buFont typeface="+mj-lt"/>
              <a:buAutoNum type="arabicPeriod"/>
            </a:pPr>
            <a:r>
              <a:rPr lang="cs-CZ" b="1" dirty="0"/>
              <a:t>Formulář sociálního šetření </a:t>
            </a:r>
          </a:p>
          <a:p>
            <a:pPr marL="914400" lvl="1" indent="-457200" algn="just">
              <a:buFont typeface="+mj-lt"/>
              <a:buAutoNum type="arabicPeriod"/>
            </a:pPr>
            <a:endParaRPr lang="cs-CZ" b="1" dirty="0"/>
          </a:p>
          <a:p>
            <a:pPr marL="914400" lvl="1" indent="-457200" algn="just">
              <a:buFont typeface="+mj-lt"/>
              <a:buAutoNum type="arabicPeriod"/>
            </a:pPr>
            <a:r>
              <a:rPr lang="cs-CZ" b="1" dirty="0"/>
              <a:t>Souhlasné vyjádření k poskytnutí informací </a:t>
            </a:r>
            <a:r>
              <a:rPr lang="cs-CZ" dirty="0"/>
              <a:t>– jméno a příjmení, adresa, datum narození, rodné číslo a telefonický kontakt na klienta. </a:t>
            </a:r>
          </a:p>
          <a:p>
            <a:pPr marL="914400" lvl="1" indent="-457200" algn="just">
              <a:buFont typeface="+mj-lt"/>
              <a:buAutoNum type="arabicPeriod"/>
            </a:pPr>
            <a:endParaRPr lang="cs-CZ" dirty="0"/>
          </a:p>
          <a:p>
            <a:pPr marL="914400" lvl="1" indent="-457200" algn="just">
              <a:buFont typeface="+mj-lt"/>
              <a:buAutoNum type="arabicPeriod"/>
            </a:pPr>
            <a:r>
              <a:rPr lang="cs-CZ" b="1" dirty="0"/>
              <a:t>Dohoda o spolupráci - </a:t>
            </a:r>
            <a:r>
              <a:rPr lang="cs-CZ" dirty="0"/>
              <a:t>obsahuje základní údaje klienta, jsou zde vytyčeny stěžejní problémy klienta, na kterých je potřeba pracovat, práva a povinnosti klienta, ale také práva a povinnosti sociálního pracovníka</a:t>
            </a:r>
          </a:p>
          <a:p>
            <a:pPr marL="914400" lvl="1" indent="-457200" algn="just">
              <a:buFont typeface="+mj-lt"/>
              <a:buAutoNum type="arabicPeriod"/>
            </a:pPr>
            <a:endParaRPr lang="cs-CZ" dirty="0"/>
          </a:p>
          <a:p>
            <a:pPr algn="just"/>
            <a:r>
              <a:rPr lang="cs-CZ" dirty="0"/>
              <a:t>Na sociální šetření může sociální pracovník v návaznosti na získané informace od OSPOD přijít již s návrhem řešení klientovy situace (kontakty na odborníky, kontakty na další sociální služby, aktuální nabídky zaměstnání či bydlení </a:t>
            </a:r>
            <a:r>
              <a:rPr lang="cs-CZ" dirty="0" err="1"/>
              <a:t>atd</a:t>
            </a:r>
            <a:r>
              <a:rPr lang="cs-CZ" dirty="0"/>
              <a:t>). </a:t>
            </a:r>
          </a:p>
          <a:p>
            <a:pPr algn="just"/>
            <a:r>
              <a:rPr lang="cs-CZ" dirty="0"/>
              <a:t>Vše vychází z individuální situace klienta.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589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Sociální šetření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71600" y="1663251"/>
            <a:ext cx="10328988" cy="5260063"/>
          </a:xfrm>
        </p:spPr>
        <p:txBody>
          <a:bodyPr>
            <a:normAutofit/>
          </a:bodyPr>
          <a:lstStyle/>
          <a:p>
            <a:r>
              <a:rPr lang="cs-CZ" dirty="0" smtClean="0"/>
              <a:t>Sociální </a:t>
            </a:r>
            <a:r>
              <a:rPr lang="cs-CZ" dirty="0"/>
              <a:t>šetření </a:t>
            </a:r>
            <a:r>
              <a:rPr lang="cs-CZ" dirty="0" smtClean="0"/>
              <a:t>probíhá:</a:t>
            </a:r>
          </a:p>
          <a:p>
            <a:endParaRPr lang="cs-CZ" u="sng" dirty="0" smtClean="0"/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dirty="0" smtClean="0"/>
              <a:t>ve </a:t>
            </a:r>
            <a:r>
              <a:rPr lang="cs-CZ" dirty="0"/>
              <a:t>spolupráci se sociální pracovnicí OSPOD, kdy každá pracovnice zjišťuje stěžejní informace pro svoji práci, </a:t>
            </a:r>
            <a:endParaRPr lang="cs-CZ" dirty="0" smtClean="0"/>
          </a:p>
          <a:p>
            <a:pPr lvl="1">
              <a:spcBef>
                <a:spcPts val="0"/>
              </a:spcBef>
            </a:pPr>
            <a:endParaRPr lang="cs-CZ" dirty="0" smtClean="0"/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s-CZ" dirty="0"/>
              <a:t>s</a:t>
            </a:r>
            <a:r>
              <a:rPr lang="cs-CZ" dirty="0" smtClean="0"/>
              <a:t>amostatně.</a:t>
            </a:r>
          </a:p>
          <a:p>
            <a:pPr lvl="1"/>
            <a:endParaRPr lang="cs-CZ" dirty="0"/>
          </a:p>
          <a:p>
            <a:r>
              <a:rPr lang="cs-CZ" dirty="0" smtClean="0"/>
              <a:t>Šetření </a:t>
            </a:r>
            <a:r>
              <a:rPr lang="cs-CZ" dirty="0"/>
              <a:t>je zaznamenáno do formuláře, kde jsou kromě </a:t>
            </a:r>
            <a:r>
              <a:rPr lang="cs-CZ" dirty="0" smtClean="0"/>
              <a:t>dále uvedených </a:t>
            </a:r>
            <a:r>
              <a:rPr lang="cs-CZ" dirty="0"/>
              <a:t>zjišťovaných okruhů také zaznamenány identifikační údaje klienta jako je jeho jméno a příjmení, adresa, kontakt, kdo prováděl </a:t>
            </a:r>
            <a:r>
              <a:rPr lang="cs-CZ" dirty="0" smtClean="0"/>
              <a:t>sociální šetření </a:t>
            </a:r>
            <a:r>
              <a:rPr lang="cs-CZ" dirty="0"/>
              <a:t>a </a:t>
            </a:r>
            <a:r>
              <a:rPr lang="cs-CZ" dirty="0" smtClean="0"/>
              <a:t>kdy.</a:t>
            </a:r>
          </a:p>
          <a:p>
            <a:pPr lvl="1"/>
            <a:endParaRPr lang="cs-CZ" sz="2000" dirty="0"/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0538" y="161896"/>
            <a:ext cx="1633772" cy="2039190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88252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Sociální šetření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71600" y="1649124"/>
            <a:ext cx="9852547" cy="4854313"/>
          </a:xfrm>
        </p:spPr>
        <p:txBody>
          <a:bodyPr>
            <a:normAutofit/>
          </a:bodyPr>
          <a:lstStyle/>
          <a:p>
            <a:r>
              <a:rPr lang="cs-CZ" dirty="0"/>
              <a:t>V rámci </a:t>
            </a:r>
            <a:r>
              <a:rPr lang="cs-CZ" dirty="0" smtClean="0"/>
              <a:t>sociálního šetření </a:t>
            </a:r>
            <a:r>
              <a:rPr lang="cs-CZ" dirty="0"/>
              <a:t>je zjišťováno</a:t>
            </a:r>
            <a:r>
              <a:rPr lang="cs-CZ" dirty="0" smtClean="0"/>
              <a:t>:</a:t>
            </a:r>
          </a:p>
          <a:p>
            <a:endParaRPr lang="cs-CZ" u="sng" dirty="0"/>
          </a:p>
          <a:p>
            <a:pPr marL="801688" lvl="1" indent="-354013">
              <a:buFont typeface="+mj-lt"/>
              <a:buAutoNum type="arabicPeriod"/>
            </a:pPr>
            <a:r>
              <a:rPr lang="cs-CZ" b="1" dirty="0"/>
              <a:t>Současný stav klientů </a:t>
            </a:r>
            <a:r>
              <a:rPr lang="cs-CZ" dirty="0"/>
              <a:t>– co je potřeba řešit, jaký je problém (hledání zaměstnání, bydlení, nezvládnou si sami vyřídit sociální dávky atd</a:t>
            </a:r>
            <a:r>
              <a:rPr lang="cs-CZ" dirty="0" smtClean="0"/>
              <a:t>.).</a:t>
            </a:r>
          </a:p>
          <a:p>
            <a:pPr marL="801688" lvl="1" indent="-354013">
              <a:buFont typeface="+mj-lt"/>
              <a:buAutoNum type="arabicPeriod"/>
            </a:pPr>
            <a:endParaRPr lang="cs-CZ" sz="2000" dirty="0"/>
          </a:p>
          <a:p>
            <a:pPr marL="801688" lvl="1" indent="-354013">
              <a:buFont typeface="+mj-lt"/>
              <a:buAutoNum type="arabicPeriod"/>
            </a:pPr>
            <a:r>
              <a:rPr lang="cs-CZ" b="1" dirty="0"/>
              <a:t>Rodinné poměry </a:t>
            </a:r>
            <a:r>
              <a:rPr lang="cs-CZ" dirty="0"/>
              <a:t>– zde jsou zjišťovány existence rodinných vazeb, rodinné vztahy případně kontakty na rodinné příslušníky</a:t>
            </a:r>
            <a:r>
              <a:rPr lang="cs-CZ" dirty="0" smtClean="0"/>
              <a:t>.</a:t>
            </a:r>
          </a:p>
          <a:p>
            <a:pPr marL="801688" lvl="1" indent="-354013">
              <a:buFont typeface="+mj-lt"/>
              <a:buAutoNum type="arabicPeriod"/>
            </a:pPr>
            <a:endParaRPr lang="cs-CZ" sz="2000" dirty="0"/>
          </a:p>
          <a:p>
            <a:pPr marL="801688" lvl="1" indent="-354013">
              <a:buFont typeface="+mj-lt"/>
              <a:buAutoNum type="arabicPeriod"/>
            </a:pPr>
            <a:r>
              <a:rPr lang="cs-CZ" b="1" dirty="0"/>
              <a:t>Ekonomické poměry </a:t>
            </a:r>
            <a:r>
              <a:rPr lang="cs-CZ" dirty="0"/>
              <a:t>– zjišťovány zdroje příjmů, existence majetku, výdaje klientů (půjčky, exekuce, výživné</a:t>
            </a:r>
            <a:r>
              <a:rPr lang="cs-CZ" dirty="0" smtClean="0"/>
              <a:t>,…).</a:t>
            </a:r>
          </a:p>
          <a:p>
            <a:pPr marL="801688" lvl="1" indent="-354013">
              <a:buFont typeface="+mj-lt"/>
              <a:buAutoNum type="arabicPeriod"/>
            </a:pPr>
            <a:endParaRPr lang="cs-CZ" sz="2000" dirty="0"/>
          </a:p>
          <a:p>
            <a:pPr marL="801688" lvl="1" indent="-354013">
              <a:buFont typeface="+mj-lt"/>
              <a:buAutoNum type="arabicPeriod"/>
            </a:pPr>
            <a:r>
              <a:rPr lang="cs-CZ" b="1" dirty="0"/>
              <a:t>Bytové poměry </a:t>
            </a:r>
            <a:r>
              <a:rPr lang="cs-CZ" dirty="0"/>
              <a:t>-  s kým klienti žijí, v jakém prostředí a jaká je hygienická úroveň domácnosti a její vybavení</a:t>
            </a:r>
            <a:r>
              <a:rPr lang="cs-CZ" dirty="0" smtClean="0"/>
              <a:t>.</a:t>
            </a:r>
          </a:p>
          <a:p>
            <a:pPr marL="914400" lvl="1" indent="-457200">
              <a:buFont typeface="+mj-lt"/>
              <a:buAutoNum type="arabicPeriod"/>
            </a:pP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294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Sociální šetření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71600" y="1676335"/>
            <a:ext cx="10614434" cy="4647603"/>
          </a:xfrm>
        </p:spPr>
        <p:txBody>
          <a:bodyPr>
            <a:normAutofit/>
          </a:bodyPr>
          <a:lstStyle/>
          <a:p>
            <a:pPr marL="801688" lvl="1" indent="-344488">
              <a:buFont typeface="+mj-lt"/>
              <a:buAutoNum type="arabicPeriod" startAt="5"/>
            </a:pPr>
            <a:endParaRPr lang="cs-CZ" b="1" dirty="0" smtClean="0"/>
          </a:p>
          <a:p>
            <a:pPr marL="801688" lvl="1" indent="-344488">
              <a:buFont typeface="+mj-lt"/>
              <a:buAutoNum type="arabicPeriod" startAt="5"/>
            </a:pPr>
            <a:r>
              <a:rPr lang="cs-CZ" b="1" dirty="0" smtClean="0"/>
              <a:t>Zdravotní </a:t>
            </a:r>
            <a:r>
              <a:rPr lang="cs-CZ" b="1" dirty="0"/>
              <a:t>poměry </a:t>
            </a:r>
            <a:r>
              <a:rPr lang="cs-CZ" dirty="0"/>
              <a:t>– pokud klient sdělí nějaká onemocnění, zjišťování známek zanedbávání, týrání nebo závislosti.</a:t>
            </a:r>
          </a:p>
          <a:p>
            <a:pPr marL="801688" lvl="1" indent="-344488">
              <a:buFont typeface="+mj-lt"/>
              <a:buAutoNum type="arabicPeriod" startAt="5"/>
            </a:pPr>
            <a:endParaRPr lang="cs-CZ" dirty="0"/>
          </a:p>
          <a:p>
            <a:pPr marL="801688" lvl="1" indent="-344488">
              <a:buFont typeface="+mj-lt"/>
              <a:buAutoNum type="arabicPeriod" startAt="5"/>
            </a:pPr>
            <a:r>
              <a:rPr lang="cs-CZ" b="1" dirty="0"/>
              <a:t>Výchovné poměry </a:t>
            </a:r>
            <a:r>
              <a:rPr lang="cs-CZ" dirty="0"/>
              <a:t>– docházka dětí do škol, trávení volného času rodiny, komunikace rodiny se školou.</a:t>
            </a:r>
          </a:p>
          <a:p>
            <a:pPr marL="801688" lvl="1" indent="-344488">
              <a:buFont typeface="+mj-lt"/>
              <a:buAutoNum type="arabicPeriod" startAt="5"/>
            </a:pPr>
            <a:endParaRPr lang="cs-CZ" dirty="0"/>
          </a:p>
          <a:p>
            <a:pPr marL="801688" lvl="1" indent="-344488">
              <a:buFont typeface="+mj-lt"/>
              <a:buAutoNum type="arabicPeriod" startAt="5"/>
            </a:pPr>
            <a:r>
              <a:rPr lang="cs-CZ" b="1" dirty="0"/>
              <a:t>Společenské poměry </a:t>
            </a:r>
            <a:r>
              <a:rPr lang="cs-CZ" dirty="0"/>
              <a:t>– vztahy se sousedy, přátelské, pracovní vztahy, trestní minulost, zájmy a koníčky klientů.</a:t>
            </a:r>
          </a:p>
          <a:p>
            <a:pPr marL="801688" lvl="1" indent="-344488">
              <a:buFont typeface="+mj-lt"/>
              <a:buAutoNum type="arabicPeriod" startAt="5"/>
            </a:pPr>
            <a:endParaRPr lang="cs-CZ" dirty="0"/>
          </a:p>
          <a:p>
            <a:pPr marL="801688" lvl="1" indent="-344488">
              <a:buFont typeface="+mj-lt"/>
              <a:buAutoNum type="arabicPeriod" startAt="5"/>
            </a:pPr>
            <a:r>
              <a:rPr lang="cs-CZ" b="1" dirty="0"/>
              <a:t>Další důležité </a:t>
            </a:r>
            <a:r>
              <a:rPr lang="cs-CZ" b="1" dirty="0" smtClean="0"/>
              <a:t>skutečnosti</a:t>
            </a:r>
            <a:r>
              <a:rPr lang="cs-CZ" dirty="0" smtClean="0"/>
              <a:t>, </a:t>
            </a:r>
            <a:r>
              <a:rPr lang="cs-CZ" dirty="0"/>
              <a:t>které klienti sdělí nebo je zjistí pracovnice během šetření.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175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Sociální šetření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71600" y="1650318"/>
            <a:ext cx="10086392" cy="4647846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Výstupem sociálního šetření je zavedení klienta do SZSP a vytvoření spisové dokumentace klienta.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Dále návrh možných řešení zjištěného problému a doporučení dalšího postupu po zjištění všech potřebných informací od klienta (kontakty na odborníky, kontakty na další sociální služby, aktuální nabídky zaměstnání či bydlení atd).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Pokud se jedná o složitější problém, je nutné nastavit jednotlivé kroky, které dopomohou k řešení situace.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Vždy záleží na klientovi, jakým způsobem chce svoji situaci řešit a které z nabízených řešení využije. 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766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6028" y="403578"/>
            <a:ext cx="9601200" cy="702733"/>
          </a:xfrm>
        </p:spPr>
        <p:txBody>
          <a:bodyPr>
            <a:normAutofit/>
          </a:bodyPr>
          <a:lstStyle/>
          <a:p>
            <a:r>
              <a:rPr lang="cs-CZ" b="1" dirty="0" smtClean="0"/>
              <a:t>Příklad dobré praxe – klientka 1</a:t>
            </a:r>
            <a:endParaRPr lang="cs-CZ" b="1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1273225" y="1255485"/>
            <a:ext cx="4443984" cy="465119"/>
          </a:xfrm>
        </p:spPr>
        <p:txBody>
          <a:bodyPr/>
          <a:lstStyle/>
          <a:p>
            <a:r>
              <a:rPr lang="cs-CZ" sz="2000" dirty="0" smtClean="0"/>
              <a:t>Zjištěno:</a:t>
            </a:r>
            <a:endParaRPr lang="cs-CZ" sz="20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1104514" y="1898953"/>
            <a:ext cx="5228553" cy="2732313"/>
          </a:xfrm>
        </p:spPr>
        <p:txBody>
          <a:bodyPr>
            <a:norm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cs-CZ" sz="1600" dirty="0"/>
              <a:t>Bydlela v domě s vysokým nájmem,</a:t>
            </a:r>
            <a:endParaRPr lang="cs-CZ" sz="1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 dirty="0"/>
              <a:t>e</a:t>
            </a:r>
            <a:r>
              <a:rPr lang="cs-CZ" sz="1600" dirty="0" smtClean="0"/>
              <a:t>vidována </a:t>
            </a:r>
            <a:r>
              <a:rPr lang="cs-CZ" sz="1600" dirty="0"/>
              <a:t>na ÚP, bez příjmů, bez dávek HN, ty v řízení,</a:t>
            </a:r>
            <a:endParaRPr lang="cs-CZ" sz="1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 dirty="0" smtClean="0"/>
              <a:t>3 </a:t>
            </a:r>
            <a:r>
              <a:rPr lang="cs-CZ" sz="1600" dirty="0"/>
              <a:t>děti, z toho jedno umístěno v DD,</a:t>
            </a:r>
            <a:endParaRPr lang="cs-CZ" sz="1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 dirty="0"/>
              <a:t>o</a:t>
            </a:r>
            <a:r>
              <a:rPr lang="cs-CZ" sz="1600" dirty="0" smtClean="0"/>
              <a:t> </a:t>
            </a:r>
            <a:r>
              <a:rPr lang="cs-CZ" sz="1600" dirty="0"/>
              <a:t>dávky HN </a:t>
            </a:r>
            <a:r>
              <a:rPr lang="cs-CZ" sz="1600" dirty="0" smtClean="0"/>
              <a:t>bylo zažádáno,</a:t>
            </a:r>
            <a:endParaRPr lang="cs-CZ" sz="1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 dirty="0"/>
              <a:t>p</a:t>
            </a:r>
            <a:r>
              <a:rPr lang="cs-CZ" sz="1600" dirty="0" smtClean="0"/>
              <a:t>obírá </a:t>
            </a:r>
            <a:r>
              <a:rPr lang="cs-CZ" sz="1600" dirty="0"/>
              <a:t>přídavky na děti, </a:t>
            </a:r>
            <a:r>
              <a:rPr lang="cs-CZ" sz="1600" dirty="0" err="1" smtClean="0"/>
              <a:t>PnP</a:t>
            </a:r>
            <a:r>
              <a:rPr lang="cs-CZ" sz="1600" dirty="0" smtClean="0"/>
              <a:t> I. stupeň</a:t>
            </a:r>
            <a:endParaRPr lang="cs-CZ" sz="1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 dirty="0"/>
              <a:t>f</a:t>
            </a:r>
            <a:r>
              <a:rPr lang="cs-CZ" sz="1600" dirty="0" smtClean="0"/>
              <a:t>inanční </a:t>
            </a:r>
            <a:r>
              <a:rPr lang="cs-CZ" sz="1600" dirty="0"/>
              <a:t>gramotnost na nízké </a:t>
            </a:r>
            <a:r>
              <a:rPr lang="cs-CZ" sz="1600" dirty="0" smtClean="0"/>
              <a:t>úrovni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 dirty="0" smtClean="0"/>
              <a:t>spolupráce </a:t>
            </a:r>
            <a:r>
              <a:rPr lang="cs-CZ" sz="1600" dirty="0"/>
              <a:t>se SAS RD i na doučování dětí. </a:t>
            </a:r>
            <a:endParaRPr lang="cs-CZ" sz="1400" dirty="0"/>
          </a:p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6226628" y="1290158"/>
            <a:ext cx="4443984" cy="421575"/>
          </a:xfrm>
        </p:spPr>
        <p:txBody>
          <a:bodyPr/>
          <a:lstStyle/>
          <a:p>
            <a:r>
              <a:rPr lang="cs-CZ" sz="2000" dirty="0" smtClean="0"/>
              <a:t>Průběh spolupráce:</a:t>
            </a:r>
            <a:endParaRPr lang="cs-CZ" sz="20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6096000" y="1865893"/>
            <a:ext cx="5758139" cy="3620507"/>
          </a:xfrm>
        </p:spPr>
        <p:txBody>
          <a:bodyPr>
            <a:normAutofit fontScale="85000" lnSpcReduction="10000"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cs-CZ" sz="1900" dirty="0" smtClean="0"/>
              <a:t>Proveden </a:t>
            </a:r>
            <a:r>
              <a:rPr lang="cs-CZ" sz="1900" dirty="0"/>
              <a:t>doprovod na ÚP, zde nahlášení změny trvalého bydliště na </a:t>
            </a:r>
            <a:r>
              <a:rPr lang="cs-CZ" sz="1900" dirty="0" err="1"/>
              <a:t>PnP</a:t>
            </a:r>
            <a:r>
              <a:rPr lang="cs-CZ" sz="1900" dirty="0"/>
              <a:t>, přídavcích na děti.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900" dirty="0"/>
              <a:t>d</a:t>
            </a:r>
            <a:r>
              <a:rPr lang="cs-CZ" sz="1900" dirty="0" smtClean="0"/>
              <a:t>oprovod </a:t>
            </a:r>
            <a:r>
              <a:rPr lang="cs-CZ" sz="1900" dirty="0"/>
              <a:t>na dávky HN, nedoložila dokumenty, sankční vyřazení na 3 měsíce,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900" dirty="0"/>
              <a:t>h</a:t>
            </a:r>
            <a:r>
              <a:rPr lang="cs-CZ" sz="1900" dirty="0" smtClean="0"/>
              <a:t>ledání </a:t>
            </a:r>
            <a:r>
              <a:rPr lang="cs-CZ" sz="1900" dirty="0"/>
              <a:t>zaměstnání.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900" dirty="0"/>
              <a:t>d</a:t>
            </a:r>
            <a:r>
              <a:rPr lang="cs-CZ" sz="1900" dirty="0" smtClean="0"/>
              <a:t>oprovody </a:t>
            </a:r>
            <a:r>
              <a:rPr lang="cs-CZ" sz="1900" dirty="0"/>
              <a:t>na ÚP za účelem vyřízení příspěvku na bydlení.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900" dirty="0"/>
              <a:t>h</a:t>
            </a:r>
            <a:r>
              <a:rPr lang="cs-CZ" sz="1900" dirty="0" smtClean="0"/>
              <a:t>ledání </a:t>
            </a:r>
            <a:r>
              <a:rPr lang="cs-CZ" sz="1900" dirty="0"/>
              <a:t>vhodnějšího bydlení</a:t>
            </a:r>
            <a:r>
              <a:rPr lang="cs-CZ" sz="1900" dirty="0" smtClean="0"/>
              <a:t>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900" dirty="0" smtClean="0"/>
              <a:t>opět doprovod k nahlášení trvalého bydliště na ÚP.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900" dirty="0"/>
              <a:t>d</a:t>
            </a:r>
            <a:r>
              <a:rPr lang="cs-CZ" sz="1900" dirty="0" smtClean="0"/>
              <a:t>oprovody </a:t>
            </a:r>
            <a:r>
              <a:rPr lang="cs-CZ" sz="1900" dirty="0"/>
              <a:t>na ÚP za účelem zajištění příspěvku na bydlení, zajišťování potřebných dokumentů.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900" dirty="0"/>
              <a:t>ř</a:t>
            </a:r>
            <a:r>
              <a:rPr lang="cs-CZ" sz="1900" dirty="0" smtClean="0"/>
              <a:t>ešení </a:t>
            </a:r>
            <a:r>
              <a:rPr lang="cs-CZ" sz="1900" dirty="0"/>
              <a:t>exekucí.</a:t>
            </a:r>
          </a:p>
          <a:p>
            <a:endParaRPr lang="cs-CZ" dirty="0"/>
          </a:p>
        </p:txBody>
      </p:sp>
      <p:sp>
        <p:nvSpPr>
          <p:cNvPr id="8" name="Zástupný symbol pro text 5"/>
          <p:cNvSpPr txBox="1">
            <a:spLocks/>
          </p:cNvSpPr>
          <p:nvPr/>
        </p:nvSpPr>
        <p:spPr>
          <a:xfrm>
            <a:off x="1191013" y="4832659"/>
            <a:ext cx="5275101" cy="17923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30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r>
              <a:rPr lang="cs-CZ" sz="2000" dirty="0" smtClean="0"/>
              <a:t>Výsledek spolupráce:</a:t>
            </a:r>
          </a:p>
          <a:p>
            <a:endParaRPr lang="cs-CZ" sz="1400" dirty="0" smtClean="0"/>
          </a:p>
          <a:p>
            <a:pPr marL="1073150" lvl="2" indent="-350838">
              <a:buFont typeface="Courier New" panose="02070309020205020404" pitchFamily="49" charset="0"/>
              <a:buChar char="o"/>
            </a:pPr>
            <a:r>
              <a:rPr lang="cs-CZ" sz="1600" b="0" i="1" dirty="0" smtClean="0"/>
              <a:t>Nalezeno </a:t>
            </a:r>
            <a:r>
              <a:rPr lang="cs-CZ" sz="1600" b="0" i="1" dirty="0"/>
              <a:t>zaměstnání.</a:t>
            </a:r>
          </a:p>
          <a:p>
            <a:pPr marL="1073150" lvl="2" indent="-350838">
              <a:buFont typeface="Courier New" panose="02070309020205020404" pitchFamily="49" charset="0"/>
              <a:buChar char="o"/>
            </a:pPr>
            <a:r>
              <a:rPr lang="cs-CZ" sz="1600" b="0" i="1" dirty="0" smtClean="0"/>
              <a:t>Změna </a:t>
            </a:r>
            <a:r>
              <a:rPr lang="cs-CZ" sz="1600" b="0" i="1" dirty="0"/>
              <a:t>adresy trvalého bydliště na ÚP, OÚ.</a:t>
            </a:r>
          </a:p>
          <a:p>
            <a:pPr marL="1073150" lvl="2" indent="-350838">
              <a:buFont typeface="Courier New" panose="02070309020205020404" pitchFamily="49" charset="0"/>
              <a:buChar char="o"/>
            </a:pPr>
            <a:r>
              <a:rPr lang="cs-CZ" sz="1600" b="0" i="1" dirty="0"/>
              <a:t>Pravidelné splácení exekucí</a:t>
            </a:r>
            <a:r>
              <a:rPr lang="cs-CZ" sz="1600" b="0" i="1" dirty="0" smtClean="0"/>
              <a:t>.</a:t>
            </a:r>
            <a:endParaRPr lang="cs-CZ" sz="1600" b="0" i="1" dirty="0"/>
          </a:p>
        </p:txBody>
      </p:sp>
    </p:spTree>
    <p:extLst>
      <p:ext uri="{BB962C8B-B14F-4D97-AF65-F5344CB8AC3E}">
        <p14:creationId xmlns:p14="http://schemas.microsoft.com/office/powerpoint/2010/main" val="301499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6028" y="403578"/>
            <a:ext cx="9601200" cy="702733"/>
          </a:xfrm>
        </p:spPr>
        <p:txBody>
          <a:bodyPr>
            <a:normAutofit/>
          </a:bodyPr>
          <a:lstStyle/>
          <a:p>
            <a:r>
              <a:rPr lang="cs-CZ" b="1" dirty="0" smtClean="0"/>
              <a:t>Příklad dobré praxe – klienti č. 2</a:t>
            </a:r>
            <a:endParaRPr lang="cs-CZ" b="1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1273225" y="1255485"/>
            <a:ext cx="4443984" cy="465119"/>
          </a:xfrm>
        </p:spPr>
        <p:txBody>
          <a:bodyPr/>
          <a:lstStyle/>
          <a:p>
            <a:r>
              <a:rPr lang="cs-CZ" sz="2000" dirty="0" smtClean="0"/>
              <a:t>Zjištěno:</a:t>
            </a:r>
            <a:endParaRPr lang="cs-CZ" sz="20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1059357" y="1759260"/>
            <a:ext cx="5014065" cy="2870199"/>
          </a:xfrm>
        </p:spPr>
        <p:txBody>
          <a:bodyPr>
            <a:no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cs-CZ" sz="1600" dirty="0" smtClean="0"/>
              <a:t>Nevyhovující bydlení,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 dirty="0" smtClean="0"/>
              <a:t>Nezletilý </a:t>
            </a:r>
            <a:r>
              <a:rPr lang="cs-CZ" sz="1600" dirty="0"/>
              <a:t>syn má výchovné problémy a problémy s drogami, nezletilá dcera rodičům vyhrožuje sebepoškozováním, má problémy ve škole.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 dirty="0" smtClean="0"/>
              <a:t>klient </a:t>
            </a:r>
            <a:r>
              <a:rPr lang="cs-CZ" sz="1600" dirty="0"/>
              <a:t>ukončil ze zdravotních důvodů živnost, </a:t>
            </a:r>
            <a:endParaRPr lang="cs-CZ" sz="16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 dirty="0" smtClean="0"/>
              <a:t>klientka zaměstnána</a:t>
            </a:r>
            <a:r>
              <a:rPr lang="cs-CZ" sz="1600" dirty="0"/>
              <a:t>, do zaměstnání </a:t>
            </a:r>
            <a:r>
              <a:rPr lang="cs-CZ" sz="1600" dirty="0" smtClean="0"/>
              <a:t>nechodí,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 dirty="0" smtClean="0"/>
              <a:t>klient </a:t>
            </a:r>
            <a:r>
              <a:rPr lang="cs-CZ" sz="1600" dirty="0"/>
              <a:t>dříve hospitalizován v psychiatrické nemocnici kvůli agresivitě, </a:t>
            </a:r>
            <a:endParaRPr lang="cs-CZ" sz="16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 dirty="0" smtClean="0"/>
              <a:t>u </a:t>
            </a:r>
            <a:r>
              <a:rPr lang="cs-CZ" sz="1600" dirty="0"/>
              <a:t>obou </a:t>
            </a:r>
            <a:r>
              <a:rPr lang="cs-CZ" sz="1600" dirty="0" smtClean="0"/>
              <a:t>klientů </a:t>
            </a:r>
            <a:r>
              <a:rPr lang="cs-CZ" sz="1600" dirty="0"/>
              <a:t>exekuce – není známá výše.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 dirty="0"/>
              <a:t>b</a:t>
            </a:r>
            <a:r>
              <a:rPr lang="cs-CZ" sz="1600" dirty="0" smtClean="0"/>
              <a:t>ez </a:t>
            </a:r>
            <a:r>
              <a:rPr lang="cs-CZ" sz="1600" dirty="0"/>
              <a:t>většího finančního zajištění, bez </a:t>
            </a:r>
            <a:r>
              <a:rPr lang="cs-CZ" sz="1600" dirty="0" smtClean="0"/>
              <a:t>majetku</a:t>
            </a:r>
            <a:r>
              <a:rPr lang="cs-CZ" sz="1600" dirty="0"/>
              <a:t>.</a:t>
            </a:r>
            <a:endParaRPr lang="cs-CZ" sz="1600" dirty="0" smtClean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6226628" y="1290158"/>
            <a:ext cx="4443984" cy="421575"/>
          </a:xfrm>
        </p:spPr>
        <p:txBody>
          <a:bodyPr/>
          <a:lstStyle/>
          <a:p>
            <a:r>
              <a:rPr lang="cs-CZ" sz="2000" dirty="0" smtClean="0"/>
              <a:t>Průběh spolupráce:</a:t>
            </a:r>
            <a:endParaRPr lang="cs-CZ" sz="20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6096000" y="1865893"/>
            <a:ext cx="5758139" cy="3620507"/>
          </a:xfrm>
        </p:spPr>
        <p:txBody>
          <a:bodyPr>
            <a:norm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cs-CZ" sz="1600" dirty="0"/>
              <a:t>Hledání adekvátního </a:t>
            </a:r>
            <a:r>
              <a:rPr lang="cs-CZ" sz="1600" dirty="0" smtClean="0"/>
              <a:t>bydlení,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 dirty="0" smtClean="0"/>
              <a:t>Doprovod </a:t>
            </a:r>
            <a:r>
              <a:rPr lang="cs-CZ" sz="1600" dirty="0"/>
              <a:t>klienta na ÚP z důvodu zařazení do evidence uchazečů o zaměstnání, následně doprovody na plánované </a:t>
            </a:r>
            <a:r>
              <a:rPr lang="cs-CZ" sz="1600" dirty="0" smtClean="0"/>
              <a:t>návštěvy, </a:t>
            </a:r>
            <a:endParaRPr lang="cs-CZ" sz="16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 dirty="0"/>
              <a:t>Pomoc s vyřízením přídavků na </a:t>
            </a:r>
            <a:r>
              <a:rPr lang="cs-CZ" sz="1600" dirty="0" smtClean="0"/>
              <a:t>děti,</a:t>
            </a:r>
            <a:endParaRPr lang="cs-CZ" sz="16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 dirty="0"/>
              <a:t>Hledání zaměstnání pro klienta a klientku. </a:t>
            </a:r>
          </a:p>
          <a:p>
            <a:endParaRPr lang="cs-CZ" dirty="0"/>
          </a:p>
        </p:txBody>
      </p:sp>
      <p:sp>
        <p:nvSpPr>
          <p:cNvPr id="8" name="Zástupný symbol pro text 5"/>
          <p:cNvSpPr txBox="1">
            <a:spLocks/>
          </p:cNvSpPr>
          <p:nvPr/>
        </p:nvSpPr>
        <p:spPr>
          <a:xfrm>
            <a:off x="6237147" y="4629459"/>
            <a:ext cx="5035615" cy="17923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30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 smtClean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 smtClean="0"/>
              <a:t>Výsledek spolupráce:</a:t>
            </a:r>
          </a:p>
          <a:p>
            <a:endParaRPr lang="cs-CZ" sz="1400" dirty="0" smtClean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cs-CZ" sz="1600" b="0" dirty="0"/>
              <a:t>Evidence partnera na ÚP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cs-CZ" sz="1600" b="0" dirty="0"/>
              <a:t>Doprovod na ÚP k aktualizaci informací na dávkách HN, zařízení přídavků na děti.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cs-CZ" sz="1600" b="0" dirty="0"/>
              <a:t>Klient podal žádost o invalidní důchod.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cs-CZ" sz="1600" b="0" dirty="0"/>
              <a:t>Doprovody na úřady, k lékařům atd. k vyřízení potřebných záležitostí.</a:t>
            </a:r>
          </a:p>
        </p:txBody>
      </p:sp>
    </p:spTree>
    <p:extLst>
      <p:ext uri="{BB962C8B-B14F-4D97-AF65-F5344CB8AC3E}">
        <p14:creationId xmlns:p14="http://schemas.microsoft.com/office/powerpoint/2010/main" val="403102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6028" y="403578"/>
            <a:ext cx="9601200" cy="702733"/>
          </a:xfrm>
        </p:spPr>
        <p:txBody>
          <a:bodyPr>
            <a:normAutofit/>
          </a:bodyPr>
          <a:lstStyle/>
          <a:p>
            <a:r>
              <a:rPr lang="cs-CZ" b="1" dirty="0" smtClean="0"/>
              <a:t>Příklad dobré praxe – klient č. 3</a:t>
            </a:r>
            <a:endParaRPr lang="cs-CZ" b="1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1273225" y="1255485"/>
            <a:ext cx="4443984" cy="465119"/>
          </a:xfrm>
        </p:spPr>
        <p:txBody>
          <a:bodyPr/>
          <a:lstStyle/>
          <a:p>
            <a:r>
              <a:rPr lang="cs-CZ" sz="2000" dirty="0" smtClean="0"/>
              <a:t>Zjištěno:</a:t>
            </a:r>
            <a:endParaRPr lang="cs-CZ" sz="20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1059357" y="1759260"/>
            <a:ext cx="5014065" cy="4662505"/>
          </a:xfrm>
        </p:spPr>
        <p:txBody>
          <a:bodyPr>
            <a:no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cs-CZ" sz="1600" dirty="0"/>
              <a:t>Trvale bytem v jiném kraji</a:t>
            </a:r>
            <a:r>
              <a:rPr lang="cs-CZ" sz="1600" dirty="0" smtClean="0"/>
              <a:t>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 dirty="0" smtClean="0"/>
              <a:t>bez </a:t>
            </a:r>
            <a:r>
              <a:rPr lang="cs-CZ" sz="1600" dirty="0"/>
              <a:t>OP,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 dirty="0" smtClean="0"/>
              <a:t>neevidován </a:t>
            </a:r>
            <a:r>
              <a:rPr lang="cs-CZ" sz="1600" dirty="0"/>
              <a:t>na ÚP, ani nemá zaměstnání,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 dirty="0"/>
              <a:t>m</a:t>
            </a:r>
            <a:r>
              <a:rPr lang="cs-CZ" sz="1600" dirty="0" smtClean="0"/>
              <a:t>á </a:t>
            </a:r>
            <a:r>
              <a:rPr lang="cs-CZ" sz="1600" dirty="0"/>
              <a:t>rodinu v nedaleké vesnici, ale stýkají se málo, rodina jej zavrhuje,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 dirty="0"/>
              <a:t>d</a:t>
            </a:r>
            <a:r>
              <a:rPr lang="cs-CZ" sz="1600" dirty="0" smtClean="0"/>
              <a:t>luh </a:t>
            </a:r>
            <a:r>
              <a:rPr lang="cs-CZ" sz="1600" dirty="0"/>
              <a:t>na zdravotním pojištění, vedena exekuce</a:t>
            </a:r>
            <a:r>
              <a:rPr lang="cs-CZ" sz="1600" dirty="0" smtClean="0"/>
              <a:t>.</a:t>
            </a:r>
          </a:p>
          <a:p>
            <a:pPr marL="530352" lvl="1" indent="0">
              <a:buNone/>
            </a:pPr>
            <a:endParaRPr lang="cs-CZ" sz="1600" dirty="0" smtClean="0"/>
          </a:p>
          <a:p>
            <a:pPr marL="180975" lvl="1" indent="0">
              <a:buNone/>
            </a:pPr>
            <a:r>
              <a:rPr lang="cs-CZ" sz="1600" u="sng" dirty="0" smtClean="0"/>
              <a:t>Od matky zjištěno:</a:t>
            </a:r>
          </a:p>
          <a:p>
            <a:pPr marL="892175" lvl="0" indent="-350838">
              <a:buFont typeface="Courier New" panose="02070309020205020404" pitchFamily="49" charset="0"/>
              <a:buChar char="o"/>
            </a:pPr>
            <a:r>
              <a:rPr lang="cs-CZ" sz="1600" i="1" dirty="0"/>
              <a:t>Neví, kde její syn přebývá, v jejím domě je párkrát za měsíc,</a:t>
            </a:r>
          </a:p>
          <a:p>
            <a:pPr marL="892175" lvl="0" indent="-350838">
              <a:buFont typeface="Courier New" panose="02070309020205020404" pitchFamily="49" charset="0"/>
              <a:buChar char="o"/>
            </a:pPr>
            <a:r>
              <a:rPr lang="cs-CZ" sz="1600" i="1" dirty="0"/>
              <a:t>d</a:t>
            </a:r>
            <a:r>
              <a:rPr lang="cs-CZ" sz="1600" i="1" dirty="0" smtClean="0"/>
              <a:t>ává </a:t>
            </a:r>
            <a:r>
              <a:rPr lang="cs-CZ" sz="1600" i="1" dirty="0"/>
              <a:t>mu jídlo, vypere oblečení,</a:t>
            </a:r>
          </a:p>
          <a:p>
            <a:pPr marL="892175" lvl="0" indent="-350838">
              <a:buFont typeface="Courier New" panose="02070309020205020404" pitchFamily="49" charset="0"/>
              <a:buChar char="o"/>
            </a:pPr>
            <a:r>
              <a:rPr lang="cs-CZ" sz="1600" i="1" dirty="0"/>
              <a:t>b</a:t>
            </a:r>
            <a:r>
              <a:rPr lang="cs-CZ" sz="1600" i="1" dirty="0" smtClean="0"/>
              <a:t>yla </a:t>
            </a:r>
            <a:r>
              <a:rPr lang="cs-CZ" sz="1600" i="1" dirty="0"/>
              <a:t>navštívena exekutory kvůli </a:t>
            </a:r>
            <a:r>
              <a:rPr lang="cs-CZ" sz="1600" i="1" dirty="0" smtClean="0"/>
              <a:t>klientovi,</a:t>
            </a:r>
            <a:endParaRPr lang="cs-CZ" sz="1600" i="1" dirty="0"/>
          </a:p>
          <a:p>
            <a:pPr marL="892175" lvl="0" indent="-350838">
              <a:buFont typeface="Courier New" panose="02070309020205020404" pitchFamily="49" charset="0"/>
              <a:buChar char="o"/>
            </a:pPr>
            <a:r>
              <a:rPr lang="cs-CZ" sz="1600" i="1" dirty="0"/>
              <a:t>b</a:t>
            </a:r>
            <a:r>
              <a:rPr lang="cs-CZ" sz="1600" i="1" dirty="0" smtClean="0"/>
              <a:t>yl </a:t>
            </a:r>
            <a:r>
              <a:rPr lang="cs-CZ" sz="1600" i="1" dirty="0"/>
              <a:t>několikrát zaměstnán, vždy ale po měsíci v práci </a:t>
            </a:r>
            <a:r>
              <a:rPr lang="cs-CZ" sz="1600" i="1" dirty="0" smtClean="0"/>
              <a:t>skončil.</a:t>
            </a:r>
            <a:endParaRPr lang="cs-CZ" sz="1600" i="1" dirty="0"/>
          </a:p>
          <a:p>
            <a:pPr marL="180975" lvl="1" indent="0">
              <a:buNone/>
            </a:pPr>
            <a:endParaRPr lang="cs-CZ" sz="1600" dirty="0" smtClean="0"/>
          </a:p>
          <a:p>
            <a:pPr marL="466725" lvl="1" indent="-285750">
              <a:buFont typeface="Courier New" panose="02070309020205020404" pitchFamily="49" charset="0"/>
              <a:buChar char="o"/>
            </a:pPr>
            <a:endParaRPr lang="cs-CZ" sz="1600" dirty="0" smtClean="0"/>
          </a:p>
          <a:p>
            <a:pPr lvl="1"/>
            <a:endParaRPr lang="cs-CZ" sz="16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6226628" y="1290158"/>
            <a:ext cx="4443984" cy="421575"/>
          </a:xfrm>
        </p:spPr>
        <p:txBody>
          <a:bodyPr/>
          <a:lstStyle/>
          <a:p>
            <a:r>
              <a:rPr lang="cs-CZ" sz="2000" dirty="0" smtClean="0"/>
              <a:t>Průběh spolupráce:</a:t>
            </a:r>
            <a:endParaRPr lang="cs-CZ" sz="20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6536267" y="1843315"/>
            <a:ext cx="5758139" cy="2198107"/>
          </a:xfrm>
        </p:spPr>
        <p:txBody>
          <a:bodyPr>
            <a:normAutofit fontScale="92500" lnSpcReduction="10000"/>
          </a:bodyPr>
          <a:lstStyle/>
          <a:p>
            <a:pPr lvl="0">
              <a:buFont typeface="Courier New" panose="02070309020205020404" pitchFamily="49" charset="0"/>
              <a:buChar char="o"/>
            </a:pPr>
            <a:r>
              <a:rPr lang="cs-CZ" sz="1600" i="1" dirty="0"/>
              <a:t>Řízení o </a:t>
            </a:r>
            <a:r>
              <a:rPr lang="cs-CZ" sz="1600" i="1" dirty="0" err="1"/>
              <a:t>MoP</a:t>
            </a:r>
            <a:r>
              <a:rPr lang="cs-CZ" sz="1600" i="1" dirty="0"/>
              <a:t> na vyzvednutí OP,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cs-CZ" sz="1600" i="1" dirty="0"/>
              <a:t>doprovody na ÚP k zajištění zařazení do evidence uchazečů ÚP</a:t>
            </a:r>
            <a:r>
              <a:rPr lang="cs-CZ" sz="1600" b="1" i="1" dirty="0"/>
              <a:t>, </a:t>
            </a:r>
            <a:r>
              <a:rPr lang="cs-CZ" sz="1600" i="1" dirty="0"/>
              <a:t>zajištění podkladů,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600" i="1" dirty="0"/>
              <a:t>hospitalizace kvůli zdravotním potížím,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cs-CZ" sz="1600" i="1" dirty="0"/>
              <a:t>dodání dokumentů zdravotní pojišťovně,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cs-CZ" sz="1600" i="1" dirty="0"/>
              <a:t>oznámení rodině o hospitalizaci klienta.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cs-CZ" sz="1600" i="1" dirty="0"/>
              <a:t>dluhové poradenství</a:t>
            </a:r>
          </a:p>
        </p:txBody>
      </p:sp>
      <p:sp>
        <p:nvSpPr>
          <p:cNvPr id="8" name="Zástupný symbol pro text 5"/>
          <p:cNvSpPr txBox="1">
            <a:spLocks/>
          </p:cNvSpPr>
          <p:nvPr/>
        </p:nvSpPr>
        <p:spPr>
          <a:xfrm>
            <a:off x="6248049" y="4694980"/>
            <a:ext cx="5035615" cy="17923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30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Výsledek spolupráce:</a:t>
            </a:r>
          </a:p>
          <a:p>
            <a:pPr marL="631825" indent="-360363">
              <a:buFont typeface="Courier New" panose="02070309020205020404" pitchFamily="49" charset="0"/>
              <a:buChar char="o"/>
            </a:pPr>
            <a:endParaRPr lang="cs-CZ" sz="1600" i="1" dirty="0"/>
          </a:p>
          <a:p>
            <a:pPr marL="631825" lvl="0" indent="-360363">
              <a:buFont typeface="Courier New" panose="02070309020205020404" pitchFamily="49" charset="0"/>
              <a:buChar char="o"/>
            </a:pPr>
            <a:r>
              <a:rPr lang="cs-CZ" sz="1600" i="1" dirty="0"/>
              <a:t>Zařízena </a:t>
            </a:r>
            <a:r>
              <a:rPr lang="cs-CZ" sz="1600" i="1" dirty="0" err="1"/>
              <a:t>MoP</a:t>
            </a:r>
            <a:r>
              <a:rPr lang="cs-CZ" sz="1600" i="1" dirty="0"/>
              <a:t> na vyzvednutí OP,</a:t>
            </a:r>
          </a:p>
          <a:p>
            <a:pPr marL="631825" lvl="0" indent="-360363">
              <a:buFont typeface="Courier New" panose="02070309020205020404" pitchFamily="49" charset="0"/>
              <a:buChar char="o"/>
            </a:pPr>
            <a:endParaRPr lang="cs-CZ" sz="1600" i="1" dirty="0"/>
          </a:p>
          <a:p>
            <a:pPr marL="631825" lvl="0" indent="-360363">
              <a:buFont typeface="Courier New" panose="02070309020205020404" pitchFamily="49" charset="0"/>
              <a:buChar char="o"/>
            </a:pPr>
            <a:r>
              <a:rPr lang="cs-CZ" sz="1600" i="1" dirty="0"/>
              <a:t>evidence na ÚP,</a:t>
            </a:r>
          </a:p>
          <a:p>
            <a:pPr marL="631825" lvl="0" indent="-360363">
              <a:buFont typeface="Courier New" panose="02070309020205020404" pitchFamily="49" charset="0"/>
              <a:buChar char="o"/>
            </a:pPr>
            <a:endParaRPr lang="cs-CZ" sz="1600" i="1" dirty="0"/>
          </a:p>
          <a:p>
            <a:pPr marL="631825" lvl="0" indent="-360363">
              <a:buFont typeface="Courier New" panose="02070309020205020404" pitchFamily="49" charset="0"/>
              <a:buChar char="o"/>
            </a:pPr>
            <a:r>
              <a:rPr lang="cs-CZ" sz="1600" i="1" dirty="0"/>
              <a:t>dodání dokumentů na zdravotní pojišťovnu,</a:t>
            </a:r>
          </a:p>
          <a:p>
            <a:pPr marL="631825" lvl="0" indent="-360363">
              <a:buFont typeface="Courier New" panose="02070309020205020404" pitchFamily="49" charset="0"/>
              <a:buChar char="o"/>
            </a:pPr>
            <a:endParaRPr lang="cs-CZ" sz="1600" i="1" dirty="0"/>
          </a:p>
          <a:p>
            <a:pPr marL="631825" lvl="0" indent="-360363">
              <a:buFont typeface="Courier New" panose="02070309020205020404" pitchFamily="49" charset="0"/>
              <a:buChar char="o"/>
            </a:pPr>
            <a:r>
              <a:rPr lang="cs-CZ" sz="1600" i="1" dirty="0">
                <a:latin typeface="Trebuchet MS"/>
              </a:rPr>
              <a:t>žádost o dávky HN.</a:t>
            </a:r>
          </a:p>
          <a:p>
            <a:pPr marL="631825" lvl="0" indent="-360363">
              <a:buFont typeface="Courier New" panose="02070309020205020404" pitchFamily="49" charset="0"/>
              <a:buChar char="o"/>
            </a:pPr>
            <a:endParaRPr lang="cs-CZ" sz="1600" i="1" dirty="0">
              <a:latin typeface="Trebuchet MS"/>
            </a:endParaRPr>
          </a:p>
          <a:p>
            <a:pPr marL="631825" lvl="0" indent="-360363">
              <a:buFont typeface="Courier New" panose="02070309020205020404" pitchFamily="49" charset="0"/>
              <a:buChar char="o"/>
            </a:pPr>
            <a:endParaRPr lang="cs-CZ" sz="1600" i="1" dirty="0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7409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Město Bučovice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71600" y="1894114"/>
            <a:ext cx="9601200" cy="35814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cs-CZ" dirty="0" smtClean="0"/>
              <a:t>Okres Vyškov, Jihomoravský kraj </a:t>
            </a:r>
          </a:p>
          <a:p>
            <a:pPr>
              <a:spcBef>
                <a:spcPts val="0"/>
              </a:spcBef>
            </a:pPr>
            <a:endParaRPr lang="cs-CZ" dirty="0" smtClean="0"/>
          </a:p>
          <a:p>
            <a:pPr>
              <a:spcBef>
                <a:spcPts val="0"/>
              </a:spcBef>
            </a:pPr>
            <a:r>
              <a:rPr lang="cs-CZ" dirty="0" smtClean="0"/>
              <a:t>4 místní části – </a:t>
            </a:r>
            <a:r>
              <a:rPr lang="cs-CZ" dirty="0" err="1" smtClean="0"/>
              <a:t>Černčín</a:t>
            </a:r>
            <a:r>
              <a:rPr lang="cs-CZ" dirty="0" smtClean="0"/>
              <a:t>, Kloboučky, </a:t>
            </a:r>
            <a:r>
              <a:rPr lang="cs-CZ" dirty="0" err="1" smtClean="0"/>
              <a:t>Marefy</a:t>
            </a:r>
            <a:r>
              <a:rPr lang="cs-CZ" dirty="0" smtClean="0"/>
              <a:t>, </a:t>
            </a:r>
            <a:r>
              <a:rPr lang="cs-CZ" dirty="0" err="1" smtClean="0"/>
              <a:t>Vícemilice</a:t>
            </a:r>
            <a:endParaRPr lang="cs-CZ" dirty="0" smtClean="0"/>
          </a:p>
          <a:p>
            <a:pPr>
              <a:spcBef>
                <a:spcPts val="0"/>
              </a:spcBef>
            </a:pPr>
            <a:endParaRPr lang="cs-CZ" dirty="0" smtClean="0"/>
          </a:p>
          <a:p>
            <a:pPr>
              <a:spcBef>
                <a:spcPts val="0"/>
              </a:spcBef>
            </a:pPr>
            <a:r>
              <a:rPr lang="cs-CZ" dirty="0" smtClean="0"/>
              <a:t>Téměř 6.500 obyvatel</a:t>
            </a:r>
          </a:p>
          <a:p>
            <a:pPr>
              <a:spcBef>
                <a:spcPts val="0"/>
              </a:spcBef>
            </a:pPr>
            <a:endParaRPr lang="cs-CZ" dirty="0"/>
          </a:p>
          <a:p>
            <a:pPr>
              <a:spcBef>
                <a:spcPts val="0"/>
              </a:spcBef>
            </a:pPr>
            <a:r>
              <a:rPr lang="cs-CZ" dirty="0" smtClean="0"/>
              <a:t>Rozloha – 31,19 km</a:t>
            </a:r>
            <a:r>
              <a:rPr lang="cs-CZ" baseline="30000" dirty="0" smtClean="0"/>
              <a:t>2</a:t>
            </a:r>
          </a:p>
          <a:p>
            <a:pPr>
              <a:spcBef>
                <a:spcPts val="0"/>
              </a:spcBef>
            </a:pPr>
            <a:endParaRPr lang="cs-CZ" dirty="0" smtClean="0"/>
          </a:p>
          <a:p>
            <a:pPr>
              <a:spcBef>
                <a:spcPts val="0"/>
              </a:spcBef>
            </a:pPr>
            <a:r>
              <a:rPr lang="cs-CZ" dirty="0" smtClean="0"/>
              <a:t>Pověřený úřad - správa 19 obcí </a:t>
            </a:r>
          </a:p>
          <a:p>
            <a:pPr>
              <a:spcBef>
                <a:spcPts val="0"/>
              </a:spcBef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000" y="3240896"/>
            <a:ext cx="5191850" cy="3038899"/>
          </a:xfrm>
          <a:prstGeom prst="rect">
            <a:avLst/>
          </a:prstGeom>
        </p:spPr>
      </p:pic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227781"/>
              </p:ext>
            </p:extLst>
          </p:nvPr>
        </p:nvGraphicFramePr>
        <p:xfrm>
          <a:off x="1421932" y="5573889"/>
          <a:ext cx="4945000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2500"/>
                <a:gridCol w="24725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Rozloha ORP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Počet obyvatel ORP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cs-CZ" sz="20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171 km</a:t>
                      </a:r>
                      <a:r>
                        <a:rPr lang="cs-CZ" sz="2000" kern="1200" baseline="300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2000" kern="1200" baseline="300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16 100 obyvatel</a:t>
                      </a:r>
                      <a:endParaRPr lang="cs-CZ" sz="2000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12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Spolupráce s OSPOD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71600" y="1667004"/>
            <a:ext cx="10786450" cy="4801512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cs-CZ" dirty="0"/>
              <a:t>OSPOD a sociální práce Bučovice jdou v mnoha ohledech ruku v ruce a prolínají se. Informace získané od OSPOD slouží jako podklad k přípravě na sociální šetření.</a:t>
            </a:r>
          </a:p>
          <a:p>
            <a:pPr algn="just">
              <a:spcBef>
                <a:spcPts val="0"/>
              </a:spcBef>
            </a:pPr>
            <a:endParaRPr lang="cs-CZ" dirty="0"/>
          </a:p>
          <a:p>
            <a:pPr algn="just">
              <a:spcBef>
                <a:spcPts val="0"/>
              </a:spcBef>
            </a:pPr>
            <a:r>
              <a:rPr lang="cs-CZ" dirty="0"/>
              <a:t>Konají se pravidelná setkání - </a:t>
            </a:r>
            <a:r>
              <a:rPr lang="cs-CZ" dirty="0">
                <a:solidFill>
                  <a:srgbClr val="FF0000"/>
                </a:solidFill>
              </a:rPr>
              <a:t>porady odboru. </a:t>
            </a:r>
          </a:p>
          <a:p>
            <a:pPr algn="just">
              <a:spcBef>
                <a:spcPts val="0"/>
              </a:spcBef>
            </a:pPr>
            <a:endParaRPr lang="cs-CZ" dirty="0">
              <a:solidFill>
                <a:srgbClr val="FF0000"/>
              </a:solidFill>
            </a:endParaRPr>
          </a:p>
          <a:p>
            <a:pPr algn="just">
              <a:spcBef>
                <a:spcPts val="0"/>
              </a:spcBef>
            </a:pPr>
            <a:r>
              <a:rPr lang="cs-CZ" dirty="0"/>
              <a:t>Jsou také pořádány </a:t>
            </a:r>
            <a:r>
              <a:rPr lang="cs-CZ" dirty="0">
                <a:solidFill>
                  <a:srgbClr val="FF0000"/>
                </a:solidFill>
              </a:rPr>
              <a:t>interdisciplinární týmy</a:t>
            </a:r>
            <a:r>
              <a:rPr lang="cs-CZ" dirty="0"/>
              <a:t>, na kterých spolupracuje jak sociální práce, tak i OSPOD k vyřešení problémů rodiny. Společně hledají možná řešení, bez přítomnosti klientů. </a:t>
            </a:r>
          </a:p>
          <a:p>
            <a:pPr algn="just">
              <a:spcBef>
                <a:spcPts val="0"/>
              </a:spcBef>
            </a:pPr>
            <a:endParaRPr lang="cs-CZ" dirty="0"/>
          </a:p>
          <a:p>
            <a:pPr algn="just">
              <a:spcBef>
                <a:spcPts val="0"/>
              </a:spcBef>
            </a:pPr>
            <a:r>
              <a:rPr lang="cs-CZ" dirty="0"/>
              <a:t>V rámci OSPOD jsou pořádány </a:t>
            </a:r>
            <a:r>
              <a:rPr lang="cs-CZ" dirty="0">
                <a:solidFill>
                  <a:srgbClr val="FF0000"/>
                </a:solidFill>
              </a:rPr>
              <a:t>případové konference</a:t>
            </a:r>
            <a:r>
              <a:rPr lang="cs-CZ" dirty="0"/>
              <a:t>, kterých se sociální pracovníci projektů účastní, jestliže se jedná o společného klienta.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694" y="4496617"/>
            <a:ext cx="3105150" cy="2286000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14272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5466" y="2762956"/>
            <a:ext cx="9601200" cy="1485900"/>
          </a:xfrm>
        </p:spPr>
        <p:txBody>
          <a:bodyPr/>
          <a:lstStyle/>
          <a:p>
            <a:pPr algn="ctr"/>
            <a:r>
              <a:rPr lang="cs-CZ" b="1" dirty="0" smtClean="0"/>
              <a:t>Děkujeme za pozornost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05610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Zajímavosti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71600" y="1593524"/>
            <a:ext cx="9601200" cy="3581400"/>
          </a:xfrm>
        </p:spPr>
        <p:txBody>
          <a:bodyPr/>
          <a:lstStyle/>
          <a:p>
            <a:r>
              <a:rPr lang="cs-CZ" dirty="0" smtClean="0"/>
              <a:t>Státní zámek s přilehlým parkem</a:t>
            </a:r>
          </a:p>
          <a:p>
            <a:r>
              <a:rPr lang="cs-CZ" dirty="0" smtClean="0"/>
              <a:t>Kostel Nanebevzetí Panny Marie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057" y="158383"/>
            <a:ext cx="5729325" cy="270251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608" y="3233615"/>
            <a:ext cx="4433127" cy="328989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113" y="2988779"/>
            <a:ext cx="3681269" cy="371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3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Sociální odbor MÚ Bučovice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371600" y="1725417"/>
            <a:ext cx="6627137" cy="2373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4048" indent="-384048">
              <a:lnSpc>
                <a:spcPct val="84000"/>
              </a:lnSpc>
              <a:spcAft>
                <a:spcPts val="300"/>
              </a:spcAft>
              <a:buFont typeface="Franklin Gothic Book" panose="020B0503020102020204" pitchFamily="34" charset="0"/>
              <a:buChar char="■"/>
            </a:pPr>
            <a:r>
              <a:rPr lang="cs-CZ" sz="1900" dirty="0" smtClean="0">
                <a:solidFill>
                  <a:schemeClr val="tx2"/>
                </a:solidFill>
              </a:rPr>
              <a:t>Vedoucí sociálního odboru</a:t>
            </a:r>
          </a:p>
          <a:p>
            <a:pPr marL="384048" indent="-384048">
              <a:lnSpc>
                <a:spcPct val="84000"/>
              </a:lnSpc>
              <a:spcAft>
                <a:spcPts val="300"/>
              </a:spcAft>
              <a:buFont typeface="Franklin Gothic Book" panose="020B0503020102020204" pitchFamily="34" charset="0"/>
              <a:buChar char="■"/>
            </a:pPr>
            <a:endParaRPr lang="cs-CZ" sz="1900" dirty="0" smtClean="0">
              <a:solidFill>
                <a:schemeClr val="tx2"/>
              </a:solidFill>
            </a:endParaRPr>
          </a:p>
          <a:p>
            <a:pPr marL="384048" indent="-384048">
              <a:lnSpc>
                <a:spcPct val="84000"/>
              </a:lnSpc>
              <a:spcAft>
                <a:spcPts val="300"/>
              </a:spcAft>
              <a:buFont typeface="Franklin Gothic Book" panose="020B0503020102020204" pitchFamily="34" charset="0"/>
              <a:buChar char="■"/>
            </a:pPr>
            <a:r>
              <a:rPr lang="cs-CZ" sz="1900" dirty="0" smtClean="0">
                <a:solidFill>
                  <a:schemeClr val="tx2"/>
                </a:solidFill>
              </a:rPr>
              <a:t>OSPOD </a:t>
            </a:r>
            <a:r>
              <a:rPr lang="cs-CZ" sz="1900" dirty="0">
                <a:solidFill>
                  <a:schemeClr val="tx2"/>
                </a:solidFill>
              </a:rPr>
              <a:t>– 2 pracovnice + kurátorka</a:t>
            </a:r>
          </a:p>
          <a:p>
            <a:pPr marL="384048" indent="-384048">
              <a:lnSpc>
                <a:spcPct val="84000"/>
              </a:lnSpc>
              <a:spcAft>
                <a:spcPts val="300"/>
              </a:spcAft>
              <a:buFont typeface="Franklin Gothic Book" panose="020B0503020102020204" pitchFamily="34" charset="0"/>
              <a:buChar char="■"/>
            </a:pPr>
            <a:endParaRPr lang="cs-CZ" sz="1900" dirty="0">
              <a:solidFill>
                <a:schemeClr val="tx2"/>
              </a:solidFill>
            </a:endParaRPr>
          </a:p>
          <a:p>
            <a:pPr marL="384048" indent="-384048">
              <a:lnSpc>
                <a:spcPct val="84000"/>
              </a:lnSpc>
              <a:spcAft>
                <a:spcPts val="300"/>
              </a:spcAft>
              <a:buFont typeface="Franklin Gothic Book" panose="020B0503020102020204" pitchFamily="34" charset="0"/>
              <a:buChar char="■"/>
            </a:pPr>
            <a:r>
              <a:rPr lang="cs-CZ" sz="1900" dirty="0">
                <a:solidFill>
                  <a:schemeClr val="tx2"/>
                </a:solidFill>
              </a:rPr>
              <a:t>Sociální pracovnice </a:t>
            </a:r>
            <a:r>
              <a:rPr lang="cs-CZ" sz="1900" dirty="0" smtClean="0">
                <a:solidFill>
                  <a:schemeClr val="tx2"/>
                </a:solidFill>
              </a:rPr>
              <a:t>pro sociální práci</a:t>
            </a:r>
            <a:endParaRPr lang="cs-CZ" sz="1900" dirty="0">
              <a:solidFill>
                <a:schemeClr val="tx2"/>
              </a:solidFill>
            </a:endParaRPr>
          </a:p>
          <a:p>
            <a:pPr marL="384048" indent="-384048">
              <a:lnSpc>
                <a:spcPct val="84000"/>
              </a:lnSpc>
              <a:spcAft>
                <a:spcPts val="300"/>
              </a:spcAft>
              <a:buFont typeface="Franklin Gothic Book" panose="020B0503020102020204" pitchFamily="34" charset="0"/>
              <a:buChar char="■"/>
            </a:pPr>
            <a:endParaRPr lang="cs-CZ" sz="1900" dirty="0">
              <a:solidFill>
                <a:schemeClr val="tx2"/>
              </a:solidFill>
            </a:endParaRPr>
          </a:p>
          <a:p>
            <a:pPr marL="384048" indent="-384048">
              <a:lnSpc>
                <a:spcPct val="84000"/>
              </a:lnSpc>
              <a:spcAft>
                <a:spcPts val="300"/>
              </a:spcAft>
              <a:buFont typeface="Franklin Gothic Book" panose="020B0503020102020204" pitchFamily="34" charset="0"/>
              <a:buChar char="■"/>
            </a:pPr>
            <a:r>
              <a:rPr lang="cs-CZ" sz="1900" dirty="0">
                <a:solidFill>
                  <a:schemeClr val="tx2"/>
                </a:solidFill>
              </a:rPr>
              <a:t>V rámci </a:t>
            </a:r>
            <a:r>
              <a:rPr lang="cs-CZ" sz="1900" dirty="0" smtClean="0">
                <a:solidFill>
                  <a:schemeClr val="tx2"/>
                </a:solidFill>
              </a:rPr>
              <a:t>projektu - 2 sociální pracovnice</a:t>
            </a:r>
          </a:p>
          <a:p>
            <a:endParaRPr lang="cs-CZ" sz="1900" dirty="0">
              <a:solidFill>
                <a:schemeClr val="tx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290" y="2171700"/>
            <a:ext cx="4708849" cy="353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3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Sociální bydlení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371600" y="1725417"/>
            <a:ext cx="6627137" cy="1236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4048" indent="-384048">
              <a:lnSpc>
                <a:spcPct val="84000"/>
              </a:lnSpc>
              <a:spcAft>
                <a:spcPts val="300"/>
              </a:spcAft>
              <a:buFont typeface="Franklin Gothic Book" panose="020B0503020102020204" pitchFamily="34" charset="0"/>
              <a:buChar char="■"/>
            </a:pPr>
            <a:r>
              <a:rPr lang="cs-CZ" sz="1900" dirty="0" smtClean="0">
                <a:solidFill>
                  <a:schemeClr val="tx2"/>
                </a:solidFill>
              </a:rPr>
              <a:t>Městské sociální byty – 28 bytů</a:t>
            </a:r>
          </a:p>
          <a:p>
            <a:pPr marL="384048" indent="-384048">
              <a:lnSpc>
                <a:spcPct val="84000"/>
              </a:lnSpc>
              <a:spcAft>
                <a:spcPts val="300"/>
              </a:spcAft>
              <a:buFont typeface="Franklin Gothic Book" panose="020B0503020102020204" pitchFamily="34" charset="0"/>
              <a:buChar char="■"/>
            </a:pPr>
            <a:endParaRPr lang="cs-CZ" sz="1900" dirty="0" smtClean="0">
              <a:solidFill>
                <a:schemeClr val="tx2"/>
              </a:solidFill>
            </a:endParaRPr>
          </a:p>
          <a:p>
            <a:pPr marL="384048" indent="-384048">
              <a:lnSpc>
                <a:spcPct val="84000"/>
              </a:lnSpc>
              <a:spcAft>
                <a:spcPts val="300"/>
              </a:spcAft>
              <a:buFont typeface="Franklin Gothic Book" panose="020B0503020102020204" pitchFamily="34" charset="0"/>
              <a:buChar char="■"/>
            </a:pPr>
            <a:r>
              <a:rPr lang="cs-CZ" sz="1900" dirty="0" smtClean="0">
                <a:solidFill>
                  <a:schemeClr val="tx2"/>
                </a:solidFill>
              </a:rPr>
              <a:t>Dům s pečovatelskou službou – 44 bytů</a:t>
            </a:r>
          </a:p>
          <a:p>
            <a:endParaRPr lang="cs-CZ" sz="1900" dirty="0">
              <a:solidFill>
                <a:schemeClr val="tx2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36" y="3211317"/>
            <a:ext cx="5117989" cy="299354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46" y="913094"/>
            <a:ext cx="5204973" cy="286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8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0626" y="2818615"/>
            <a:ext cx="10895091" cy="2070257"/>
          </a:xfrm>
        </p:spPr>
        <p:txBody>
          <a:bodyPr>
            <a:normAutofit/>
          </a:bodyPr>
          <a:lstStyle/>
          <a:p>
            <a:pPr algn="ctr"/>
            <a:r>
              <a:rPr lang="cs-CZ" sz="6600" b="1" dirty="0" smtClean="0"/>
              <a:t>Sociální služby na </a:t>
            </a:r>
            <a:r>
              <a:rPr lang="cs-CZ" sz="6600" b="1" dirty="0" err="1" smtClean="0"/>
              <a:t>Bučovsku</a:t>
            </a:r>
            <a:endParaRPr lang="cs-CZ" sz="6600" b="1" dirty="0"/>
          </a:p>
        </p:txBody>
      </p:sp>
    </p:spTree>
    <p:extLst>
      <p:ext uri="{BB962C8B-B14F-4D97-AF65-F5344CB8AC3E}">
        <p14:creationId xmlns:p14="http://schemas.microsoft.com/office/powerpoint/2010/main" val="134498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Sociální služby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71600" y="1575580"/>
            <a:ext cx="10836998" cy="4825497"/>
          </a:xfrm>
          <a:effectLst>
            <a:softEdge rad="317500"/>
          </a:effectLst>
        </p:spPr>
        <p:txBody>
          <a:bodyPr/>
          <a:lstStyle/>
          <a:p>
            <a:pPr marL="354013" indent="-354013">
              <a:tabLst>
                <a:tab pos="10580688" algn="l"/>
              </a:tabLst>
            </a:pPr>
            <a:r>
              <a:rPr lang="cs-CZ" u="sng" dirty="0" smtClean="0"/>
              <a:t>Pro rodiny s dětmi:</a:t>
            </a:r>
          </a:p>
          <a:p>
            <a:endParaRPr lang="cs-CZ" b="1" dirty="0" smtClean="0"/>
          </a:p>
          <a:p>
            <a:pPr marL="719138" lvl="1" indent="-2714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dirty="0" smtClean="0"/>
              <a:t>Sdružení </a:t>
            </a:r>
            <a:r>
              <a:rPr lang="cs-CZ" dirty="0" err="1" smtClean="0"/>
              <a:t>Piafa</a:t>
            </a:r>
            <a:r>
              <a:rPr lang="cs-CZ" dirty="0" smtClean="0"/>
              <a:t> Vyškov – SAS RD</a:t>
            </a:r>
          </a:p>
          <a:p>
            <a:pPr marL="719138" lvl="1" indent="-2714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marL="719138" lvl="1" indent="-2714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dirty="0" smtClean="0"/>
              <a:t>Poradna pro rodinu, manželství a mezilidské vztahy – odborné sociální poradenství (Vyškov)</a:t>
            </a:r>
          </a:p>
          <a:p>
            <a:pPr marL="719138" lvl="1" indent="-2714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marL="719138" lvl="1" indent="-2714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dirty="0" smtClean="0"/>
              <a:t>Porada pro občanství, občanská a lidská práva – SAS RD, odborné sociální poradenství (Vyškov)</a:t>
            </a:r>
          </a:p>
          <a:p>
            <a:pPr marL="719138" lvl="1" indent="-2714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cs-CZ" dirty="0"/>
          </a:p>
          <a:p>
            <a:pPr marL="719138" lvl="1" indent="-2714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dirty="0" smtClean="0"/>
              <a:t>Paprsek – odborné sociální poradenství (Vyškov),</a:t>
            </a:r>
          </a:p>
          <a:p>
            <a:pPr marL="719138" lvl="1" indent="-2714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marL="719138" lvl="1" indent="-2714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dirty="0" smtClean="0"/>
              <a:t>IQ Roma Servis – SAS RD (Vyškov)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5500" y="96513"/>
            <a:ext cx="3638550" cy="2428875"/>
          </a:xfrm>
          <a:prstGeom prst="rect">
            <a:avLst/>
          </a:prstGeom>
          <a:solidFill>
            <a:srgbClr val="FFC000">
              <a:alpha val="12000"/>
            </a:srgbClr>
          </a:solidFill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06946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Sociální služby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71600" y="1578852"/>
            <a:ext cx="9601200" cy="5279148"/>
          </a:xfrm>
        </p:spPr>
        <p:txBody>
          <a:bodyPr>
            <a:normAutofit lnSpcReduction="10000"/>
          </a:bodyPr>
          <a:lstStyle/>
          <a:p>
            <a:r>
              <a:rPr lang="cs-CZ" u="sng" dirty="0"/>
              <a:t>Sociální služby pro </a:t>
            </a:r>
            <a:r>
              <a:rPr lang="cs-CZ" u="sng" dirty="0" smtClean="0"/>
              <a:t>seniory:</a:t>
            </a:r>
          </a:p>
          <a:p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Charitní </a:t>
            </a:r>
            <a:r>
              <a:rPr lang="cs-CZ" dirty="0"/>
              <a:t>pečovatelská služba (Bučovice, Slavkov u Brna</a:t>
            </a:r>
            <a:r>
              <a:rPr lang="cs-CZ" dirty="0" smtClean="0"/>
              <a:t>),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Charita ČR - Centrum </a:t>
            </a:r>
            <a:r>
              <a:rPr lang="cs-CZ" dirty="0"/>
              <a:t>denních služeb (Slavkov u Brna</a:t>
            </a:r>
            <a:r>
              <a:rPr lang="cs-CZ" dirty="0" smtClean="0"/>
              <a:t>),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i="1" dirty="0"/>
              <a:t>Sociální služby Vyškov (Vyškov) – DPS, </a:t>
            </a:r>
            <a:endParaRPr lang="cs-CZ" i="1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cs-CZ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i="1" dirty="0"/>
              <a:t>Paprsek (Vyškov) – odborné sociální poradenství, OA, </a:t>
            </a:r>
            <a:endParaRPr lang="cs-CZ" i="1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cs-CZ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i="1" dirty="0" err="1" smtClean="0"/>
              <a:t>Habrovanský</a:t>
            </a:r>
            <a:r>
              <a:rPr lang="cs-CZ" i="1" dirty="0" smtClean="0"/>
              <a:t> zámek </a:t>
            </a:r>
            <a:r>
              <a:rPr lang="cs-CZ" i="1" dirty="0"/>
              <a:t>– domov pro </a:t>
            </a:r>
            <a:r>
              <a:rPr lang="cs-CZ" i="1" dirty="0" smtClean="0"/>
              <a:t>seniory (Habrovany)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i="1" dirty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Charitní ošetřovatelská služba a domácí hospicová péče Bučovice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898" y="158621"/>
            <a:ext cx="2895907" cy="1687771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5261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Sociální služby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71600" y="1587370"/>
            <a:ext cx="10918478" cy="5196688"/>
          </a:xfrm>
        </p:spPr>
        <p:txBody>
          <a:bodyPr>
            <a:normAutofit fontScale="92500" lnSpcReduction="10000"/>
          </a:bodyPr>
          <a:lstStyle/>
          <a:p>
            <a:r>
              <a:rPr lang="cs-CZ" u="sng" dirty="0"/>
              <a:t>Sociální služby pro osoby se zdravotním postižením</a:t>
            </a:r>
            <a:r>
              <a:rPr lang="cs-CZ" u="sng" dirty="0" smtClean="0"/>
              <a:t>:</a:t>
            </a:r>
          </a:p>
          <a:p>
            <a:endParaRPr lang="cs-CZ" sz="1200" u="sng" dirty="0" smtClean="0"/>
          </a:p>
          <a:p>
            <a:pPr marL="719138" lvl="1" indent="-2714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dirty="0" smtClean="0"/>
              <a:t>Chráněné </a:t>
            </a:r>
            <a:r>
              <a:rPr lang="cs-CZ" dirty="0"/>
              <a:t>bydlení pro mentálně postižené (Vyškov</a:t>
            </a:r>
            <a:r>
              <a:rPr lang="cs-CZ" dirty="0" smtClean="0"/>
              <a:t>),</a:t>
            </a:r>
          </a:p>
          <a:p>
            <a:pPr marL="719138" lvl="1" indent="-2714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marL="719138" lvl="1" indent="-2714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dirty="0" smtClean="0"/>
              <a:t>Rodinná </a:t>
            </a:r>
            <a:r>
              <a:rPr lang="cs-CZ" dirty="0"/>
              <a:t>pohoda – odlehčovací služby, SAS S a OZP (Vyškov</a:t>
            </a:r>
            <a:r>
              <a:rPr lang="cs-CZ" dirty="0" smtClean="0"/>
              <a:t>),</a:t>
            </a:r>
          </a:p>
          <a:p>
            <a:pPr marL="719138" lvl="1" indent="-2714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cs-CZ" dirty="0"/>
          </a:p>
          <a:p>
            <a:pPr marL="719138" lvl="1" indent="-2714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dirty="0"/>
              <a:t>Sdružení </a:t>
            </a:r>
            <a:r>
              <a:rPr lang="cs-CZ" dirty="0" err="1"/>
              <a:t>Piafa</a:t>
            </a:r>
            <a:r>
              <a:rPr lang="cs-CZ" dirty="0"/>
              <a:t> Vyškov – SAS S a OZP, sociální </a:t>
            </a:r>
            <a:r>
              <a:rPr lang="cs-CZ" dirty="0" smtClean="0"/>
              <a:t>rehabilitace,</a:t>
            </a:r>
          </a:p>
          <a:p>
            <a:pPr marL="719138" lvl="1" indent="-2714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cs-CZ" dirty="0"/>
          </a:p>
          <a:p>
            <a:pPr marL="719138" lvl="1" indent="-2714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dirty="0"/>
              <a:t>Charita Vyškov – centrum denních služeb, odlehčovací </a:t>
            </a:r>
            <a:r>
              <a:rPr lang="cs-CZ" dirty="0" smtClean="0"/>
              <a:t>služby,</a:t>
            </a:r>
          </a:p>
          <a:p>
            <a:pPr marL="719138" lvl="1" indent="-2714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cs-CZ" dirty="0"/>
          </a:p>
          <a:p>
            <a:pPr marL="719138" lvl="1" indent="-2714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dirty="0"/>
              <a:t>Charita Slavkov u Brna – centrum denních </a:t>
            </a:r>
            <a:r>
              <a:rPr lang="cs-CZ" dirty="0" smtClean="0"/>
              <a:t>služeb,</a:t>
            </a:r>
          </a:p>
          <a:p>
            <a:pPr marL="719138" lvl="1" indent="-2714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cs-CZ" dirty="0"/>
          </a:p>
          <a:p>
            <a:pPr marL="719138" lvl="1" indent="-2714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dirty="0" smtClean="0"/>
              <a:t>Paprsek – odborné sociální poradenství, OA (Vyškov),</a:t>
            </a:r>
          </a:p>
          <a:p>
            <a:pPr marL="719138" lvl="1" indent="-2714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marL="719138" lvl="1" indent="-2714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dirty="0" smtClean="0"/>
              <a:t>Domov </a:t>
            </a:r>
            <a:r>
              <a:rPr lang="cs-CZ" dirty="0"/>
              <a:t>Hvězda – domov se zvláštním režimem (Nové Hvězdlice</a:t>
            </a:r>
            <a:r>
              <a:rPr lang="cs-CZ" dirty="0" smtClean="0"/>
              <a:t>),</a:t>
            </a:r>
          </a:p>
          <a:p>
            <a:pPr marL="719138" lvl="1" indent="-2714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cs-CZ" dirty="0"/>
          </a:p>
          <a:p>
            <a:pPr marL="719138" lvl="1" indent="-2714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dirty="0" err="1" smtClean="0"/>
              <a:t>Habrovanský</a:t>
            </a:r>
            <a:r>
              <a:rPr lang="cs-CZ" dirty="0" smtClean="0"/>
              <a:t> zámek – domov pro osoby se zdravotním postižením (Habrovany), Chráněné bydlení (Vyškov).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724" y="236473"/>
            <a:ext cx="1905000" cy="1800225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56320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TM10001105[[fn=Oříznutí]]</Template>
  <TotalTime>949</TotalTime>
  <Words>839</Words>
  <Application>Microsoft Office PowerPoint</Application>
  <PresentationFormat>Vlastní</PresentationFormat>
  <Paragraphs>255</Paragraphs>
  <Slides>21</Slides>
  <Notes>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Crop</vt:lpstr>
      <vt:lpstr>  Sociální šetření  v rodině</vt:lpstr>
      <vt:lpstr>Město Bučovice</vt:lpstr>
      <vt:lpstr>Zajímavosti</vt:lpstr>
      <vt:lpstr>Sociální odbor MÚ Bučovice</vt:lpstr>
      <vt:lpstr>Sociální bydlení</vt:lpstr>
      <vt:lpstr>Sociální služby na Bučovsku</vt:lpstr>
      <vt:lpstr>Sociální služby</vt:lpstr>
      <vt:lpstr>Sociální služby</vt:lpstr>
      <vt:lpstr>Sociální služby</vt:lpstr>
      <vt:lpstr>Sociální služby</vt:lpstr>
      <vt:lpstr>První kontakt s rodinou </vt:lpstr>
      <vt:lpstr>Příprava na sociální šetření</vt:lpstr>
      <vt:lpstr>Sociální šetření </vt:lpstr>
      <vt:lpstr>Sociální šetření </vt:lpstr>
      <vt:lpstr>Sociální šetření </vt:lpstr>
      <vt:lpstr>Sociální šetření</vt:lpstr>
      <vt:lpstr>Příklad dobré praxe – klientka 1</vt:lpstr>
      <vt:lpstr>Příklad dobré praxe – klienti č. 2</vt:lpstr>
      <vt:lpstr>Příklad dobré praxe – klient č. 3</vt:lpstr>
      <vt:lpstr>Spolupráce s OSPOD</vt:lpstr>
      <vt:lpstr>Děkujeme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Bučovice  Sociální šetření v rodině</dc:title>
  <dc:creator>Ingrová Nikol</dc:creator>
  <cp:lastModifiedBy>Votruba Petr</cp:lastModifiedBy>
  <cp:revision>61</cp:revision>
  <dcterms:created xsi:type="dcterms:W3CDTF">2017-09-04T10:04:08Z</dcterms:created>
  <dcterms:modified xsi:type="dcterms:W3CDTF">2017-10-04T07:00:11Z</dcterms:modified>
</cp:coreProperties>
</file>