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4" r:id="rId3"/>
    <p:sldId id="268" r:id="rId4"/>
    <p:sldId id="269" r:id="rId5"/>
    <p:sldId id="273" r:id="rId6"/>
    <p:sldId id="261" r:id="rId7"/>
    <p:sldId id="270" r:id="rId8"/>
    <p:sldId id="271" r:id="rId9"/>
    <p:sldId id="266" r:id="rId10"/>
    <p:sldId id="263" r:id="rId11"/>
    <p:sldId id="264" r:id="rId12"/>
    <p:sldId id="265" r:id="rId13"/>
    <p:sldId id="267" r:id="rId14"/>
    <p:sldId id="272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47" autoAdjust="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1368D-A24D-4228-A989-45FD4F1AE135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D2AD9-5E43-469B-B42E-9738BD5415A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20989-EA0D-4DBE-9E09-6D9C02CD8A9F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3CC09-F256-44FF-AB29-7FF6EA4A79B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3CC09-F256-44FF-AB29-7FF6EA4A79BD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3CC09-F256-44FF-AB29-7FF6EA4A79BD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FCAA97-5039-435D-AE86-A35CD4EA00A6}" type="datetimeFigureOut">
              <a:rPr lang="sk-SK" smtClean="0"/>
              <a:pPr/>
              <a:t>13. 6. 2014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AD623E-205A-489F-9BCC-BD0A119A48C3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571612"/>
            <a:ext cx="7851648" cy="2786082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>
                <a:solidFill>
                  <a:schemeClr val="tx2"/>
                </a:solidFill>
                <a:effectLst/>
              </a:rPr>
              <a:t>Návrh zákona o sociálnej práci a o podmienkach výkonu niektorých odborných  činností v oblasti sociálnych vecí a rodiny a o zmene a doplnení niektorých zákonov </a:t>
            </a:r>
            <a:endParaRPr lang="sk-SK" sz="3600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5072074"/>
            <a:ext cx="7854696" cy="1000132"/>
          </a:xfrm>
        </p:spPr>
        <p:txBody>
          <a:bodyPr/>
          <a:lstStyle/>
          <a:p>
            <a:pPr algn="ctr"/>
            <a:r>
              <a:rPr lang="sk-SK" dirty="0" smtClean="0"/>
              <a:t>Ministerstvo práce, sociálnych vecí a rodiny SR</a:t>
            </a:r>
          </a:p>
          <a:p>
            <a:pPr algn="ctr"/>
            <a:r>
              <a:rPr lang="sk-SK" dirty="0" smtClean="0"/>
              <a:t>máj 2014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928670"/>
            <a:ext cx="7854696" cy="514353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sk-SK" b="1" dirty="0" smtClean="0"/>
              <a:t>Podmienky výkonu niektorých odborných činností v oblasti sociálnych vecí a rodiny</a:t>
            </a:r>
          </a:p>
          <a:p>
            <a:pPr algn="ctr"/>
            <a:endParaRPr lang="sk-SK" b="1" dirty="0" smtClean="0"/>
          </a:p>
          <a:p>
            <a:pPr algn="just"/>
            <a:r>
              <a:rPr lang="sk-SK" dirty="0" smtClean="0"/>
              <a:t>Odborné činnosti, ktoré vyžadujú špecifické vedomosti a zručnosti získané absolvovaním akreditovaného vzdelávacieho programu - </a:t>
            </a:r>
            <a:r>
              <a:rPr lang="sk-SK" b="1" dirty="0" smtClean="0"/>
              <a:t>nadstavbové odborné činnosti.</a:t>
            </a:r>
          </a:p>
          <a:p>
            <a:pPr lvl="0" algn="just"/>
            <a:endParaRPr lang="sk-SK" dirty="0" smtClean="0"/>
          </a:p>
          <a:p>
            <a:pPr lvl="0" algn="just"/>
            <a:r>
              <a:rPr lang="sk-SK" dirty="0" smtClean="0"/>
              <a:t>sociálny pracovník/asistent sociálnej práce, psychológ, špeciálny pedagóg, liečebný pedagóg, sociálny pedagóg iná fyzická osoba za podmienok ustanovených týmto zákonom. </a:t>
            </a:r>
          </a:p>
          <a:p>
            <a:pPr algn="just"/>
            <a:r>
              <a:rPr lang="sk-SK" b="1" dirty="0" smtClean="0"/>
              <a:t> </a:t>
            </a:r>
            <a:endParaRPr lang="sk-SK" dirty="0" smtClean="0"/>
          </a:p>
          <a:p>
            <a:pPr algn="ctr"/>
            <a:r>
              <a:rPr lang="sk-SK" b="1" dirty="0" smtClean="0"/>
              <a:t>Odborná spôsobilosť na výkon nadstavbových odborných činností</a:t>
            </a:r>
            <a:endParaRPr lang="sk-SK" dirty="0" smtClean="0"/>
          </a:p>
          <a:p>
            <a:pPr algn="just"/>
            <a:r>
              <a:rPr lang="sk-SK" dirty="0" smtClean="0"/>
              <a:t> </a:t>
            </a:r>
          </a:p>
          <a:p>
            <a:pPr lvl="0" algn="just">
              <a:buFont typeface="Wingdings" pitchFamily="2" charset="2"/>
              <a:buChar char="q"/>
            </a:pPr>
            <a:r>
              <a:rPr lang="sk-SK" dirty="0" smtClean="0"/>
              <a:t>kvalifikačný predpoklad – VŚ v študijnom odbore a stupni ustanovenom pre príslušnú nadstavbovú odbornú činnosť,</a:t>
            </a:r>
          </a:p>
          <a:p>
            <a:pPr lvl="0" algn="just">
              <a:buFont typeface="Wingdings" pitchFamily="2" charset="2"/>
              <a:buChar char="q"/>
            </a:pPr>
            <a:r>
              <a:rPr lang="sk-SK" dirty="0" smtClean="0"/>
              <a:t>osobitný kvalifikačný predpoklad na výkon špecializovanej odbornej činnosti, ak je to pre príslušnú nadstavbovú odbornú činnosť ustanovené</a:t>
            </a:r>
          </a:p>
          <a:p>
            <a:pPr lvl="0" algn="just">
              <a:buFont typeface="Wingdings" pitchFamily="2" charset="2"/>
              <a:buChar char="q"/>
            </a:pPr>
            <a:r>
              <a:rPr lang="sk-SK" dirty="0" smtClean="0"/>
              <a:t>osobitný kvalifikačný predpoklad  - akreditovaný vzdelávací program pre príslušnú nadstavbovú odbornú činnosť, </a:t>
            </a:r>
          </a:p>
          <a:p>
            <a:pPr lvl="0" algn="just">
              <a:buFont typeface="Wingdings" pitchFamily="2" charset="2"/>
              <a:buChar char="q"/>
            </a:pPr>
            <a:r>
              <a:rPr lang="sk-SK" dirty="0" smtClean="0"/>
              <a:t>sústavné vzdelávanie v  nadstavbovej odbornej činnosti </a:t>
            </a:r>
          </a:p>
          <a:p>
            <a:pPr algn="just"/>
            <a:endParaRPr lang="sk-SK" b="1" dirty="0" smtClean="0"/>
          </a:p>
          <a:p>
            <a:pPr algn="just"/>
            <a:endParaRPr lang="sk-SK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000108"/>
            <a:ext cx="7854696" cy="5072098"/>
          </a:xfrm>
        </p:spPr>
        <p:txBody>
          <a:bodyPr/>
          <a:lstStyle/>
          <a:p>
            <a:pPr algn="ctr"/>
            <a:r>
              <a:rPr lang="sk-SK" b="1" dirty="0" smtClean="0"/>
              <a:t>Slovenská komora sociálnych pracovníkov a asistentov sociálnej práce </a:t>
            </a:r>
          </a:p>
          <a:p>
            <a:pPr algn="ctr"/>
            <a:endParaRPr lang="sk-SK" b="1" dirty="0" smtClean="0"/>
          </a:p>
          <a:p>
            <a:pPr algn="just">
              <a:buFontTx/>
              <a:buChar char="-"/>
            </a:pPr>
            <a:r>
              <a:rPr lang="sk-SK" b="1" dirty="0" smtClean="0"/>
              <a:t> zriadenie a postavenie komory </a:t>
            </a:r>
          </a:p>
          <a:p>
            <a:pPr algn="just">
              <a:buFontTx/>
              <a:buChar char="-"/>
            </a:pPr>
            <a:endParaRPr lang="sk-SK" b="1" dirty="0" smtClean="0"/>
          </a:p>
          <a:p>
            <a:pPr algn="just">
              <a:buFontTx/>
              <a:buChar char="-"/>
            </a:pPr>
            <a:r>
              <a:rPr lang="sk-SK" b="1" dirty="0" smtClean="0"/>
              <a:t> pôsobnosť komory </a:t>
            </a:r>
          </a:p>
          <a:p>
            <a:pPr algn="just">
              <a:buFontTx/>
              <a:buChar char="-"/>
            </a:pPr>
            <a:endParaRPr lang="sk-SK" b="1" dirty="0" smtClean="0"/>
          </a:p>
          <a:p>
            <a:pPr algn="just">
              <a:buFontTx/>
              <a:buChar char="-"/>
            </a:pPr>
            <a:r>
              <a:rPr lang="sk-SK" b="1" dirty="0" smtClean="0"/>
              <a:t> členstvo v komore </a:t>
            </a:r>
          </a:p>
          <a:p>
            <a:pPr algn="just">
              <a:buFontTx/>
              <a:buChar char="-"/>
            </a:pPr>
            <a:endParaRPr lang="sk-SK" b="1" dirty="0" smtClean="0"/>
          </a:p>
          <a:p>
            <a:pPr algn="just">
              <a:buFontTx/>
              <a:buChar char="-"/>
            </a:pPr>
            <a:r>
              <a:rPr lang="sk-SK" b="1" dirty="0" smtClean="0"/>
              <a:t> orgány komory 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000108"/>
            <a:ext cx="7854696" cy="5357850"/>
          </a:xfrm>
        </p:spPr>
        <p:txBody>
          <a:bodyPr>
            <a:noAutofit/>
          </a:bodyPr>
          <a:lstStyle/>
          <a:p>
            <a:pPr algn="ctr"/>
            <a:r>
              <a:rPr lang="sk-SK" b="1" dirty="0" smtClean="0"/>
              <a:t>Akreditácia špecializačného vzdelávacieho programu a vzdelávacieho programu </a:t>
            </a:r>
          </a:p>
          <a:p>
            <a:pPr algn="ctr"/>
            <a:endParaRPr lang="sk-SK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b="1" dirty="0" smtClean="0"/>
              <a:t> akreditačná komisia </a:t>
            </a:r>
          </a:p>
          <a:p>
            <a:pPr algn="just">
              <a:buFont typeface="Arial" pitchFamily="34" charset="0"/>
              <a:buChar char="•"/>
            </a:pPr>
            <a:endParaRPr lang="sk-SK" sz="1000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b="1" dirty="0" smtClean="0"/>
              <a:t> podmienky udelenia akreditácie na špecializačný vzdelávací program a vzdelávací program </a:t>
            </a:r>
          </a:p>
          <a:p>
            <a:pPr algn="just">
              <a:buFont typeface="Arial" pitchFamily="34" charset="0"/>
              <a:buChar char="•"/>
            </a:pPr>
            <a:endParaRPr lang="sk-SK" sz="1000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b="1" dirty="0" smtClean="0"/>
              <a:t> práva a povinnosti vzdelávacej inštitúcie </a:t>
            </a:r>
          </a:p>
          <a:p>
            <a:pPr algn="just">
              <a:buFont typeface="Arial" pitchFamily="34" charset="0"/>
              <a:buChar char="•"/>
            </a:pPr>
            <a:endParaRPr lang="sk-SK" sz="1000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b="1" dirty="0" smtClean="0"/>
              <a:t> udelenie, zánik, odňatie akreditácie </a:t>
            </a:r>
          </a:p>
          <a:p>
            <a:pPr algn="just">
              <a:buFont typeface="Arial" pitchFamily="34" charset="0"/>
              <a:buChar char="•"/>
            </a:pPr>
            <a:endParaRPr lang="sk-SK" sz="1000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b="1" dirty="0" smtClean="0"/>
              <a:t> zoznam vzdelávacích inštitúcií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000108"/>
            <a:ext cx="7854696" cy="5357850"/>
          </a:xfrm>
        </p:spPr>
        <p:txBody>
          <a:bodyPr>
            <a:noAutofit/>
          </a:bodyPr>
          <a:lstStyle/>
          <a:p>
            <a:pPr algn="ctr"/>
            <a:r>
              <a:rPr lang="sk-SK" sz="3200" dirty="0" smtClean="0"/>
              <a:t>Profesijný titul - </a:t>
            </a:r>
            <a:r>
              <a:rPr lang="sk-SK" sz="3200" b="1" dirty="0" smtClean="0"/>
              <a:t>právo na používanie profesijného titulu. </a:t>
            </a:r>
            <a:endParaRPr lang="sk-SK" sz="1400" dirty="0" smtClean="0"/>
          </a:p>
          <a:p>
            <a:pPr lvl="0" algn="just">
              <a:buFont typeface="Wingdings" pitchFamily="2" charset="2"/>
              <a:buChar char="§"/>
            </a:pPr>
            <a:r>
              <a:rPr lang="sk-SK" sz="2800" dirty="0" smtClean="0"/>
              <a:t>sociálny pracovník má právo používať profesijný titul „sociálny pracovník“ a ak vykonáva sociálnu prácu v špecializovanom odbore sociálnej práce, má právo doplniť profesijný titul slovom „špecialista“ alebo názvom špecializácie (ustanoví nariadenie)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800" dirty="0" smtClean="0"/>
              <a:t>asistent sociálnej práce má právo používať profesijný titul „asistent sociálnej práce“.</a:t>
            </a:r>
          </a:p>
          <a:p>
            <a:pPr algn="just">
              <a:buFontTx/>
              <a:buChar char="-"/>
            </a:pPr>
            <a:endParaRPr lang="sk-SK" sz="2800" b="1" dirty="0" smtClean="0"/>
          </a:p>
          <a:p>
            <a:pPr algn="just">
              <a:buFontTx/>
              <a:buChar char="-"/>
            </a:pPr>
            <a:endParaRPr lang="sk-SK" b="1" dirty="0" smtClean="0"/>
          </a:p>
          <a:p>
            <a:pPr algn="just">
              <a:buFontTx/>
              <a:buChar char="-"/>
            </a:pPr>
            <a:endParaRPr lang="sk-SK" b="1" dirty="0" smtClean="0"/>
          </a:p>
          <a:p>
            <a:pPr algn="just">
              <a:buFontTx/>
              <a:buChar char="-"/>
            </a:pPr>
            <a:r>
              <a:rPr lang="sk-SK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100" b="1" dirty="0" smtClean="0"/>
              <a:t/>
            </a:r>
            <a:br>
              <a:rPr lang="sk-SK" sz="3100" b="1" dirty="0" smtClean="0"/>
            </a:br>
            <a:r>
              <a:rPr lang="sk-SK" sz="3100" b="1" dirty="0" smtClean="0"/>
              <a:t/>
            </a:r>
            <a:br>
              <a:rPr lang="sk-SK" sz="3100" b="1" dirty="0" smtClean="0"/>
            </a:br>
            <a:r>
              <a:rPr lang="sk-SK" sz="3100" b="1" dirty="0" smtClean="0"/>
              <a:t>Uznávanie diplomov, vysvedčení, osvedčení a</a:t>
            </a:r>
            <a:r>
              <a:rPr lang="sk-SK" sz="3100" dirty="0" smtClean="0"/>
              <a:t/>
            </a:r>
            <a:br>
              <a:rPr lang="sk-SK" sz="3100" dirty="0" smtClean="0"/>
            </a:br>
            <a:r>
              <a:rPr lang="sk-SK" sz="3100" b="1" dirty="0" smtClean="0"/>
              <a:t>ostatných dokladov o vzdelaní</a:t>
            </a:r>
            <a:endParaRPr lang="sk-SK" sz="31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pPr algn="just"/>
            <a:r>
              <a:rPr lang="sk-SK" dirty="0" smtClean="0"/>
              <a:t>uznávanie dokladov o vysokoškolskom vzdelaní vydaných zahraničnou vysokou školou sa vzťahuje zákon č. 293/2007 </a:t>
            </a:r>
            <a:r>
              <a:rPr lang="sk-SK" dirty="0" err="1" smtClean="0"/>
              <a:t>Z.z</a:t>
            </a:r>
            <a:r>
              <a:rPr lang="sk-SK" dirty="0" smtClean="0"/>
              <a:t>. o uznávaní odborných kvalifikácií. </a:t>
            </a:r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diplomy, vysvedčenia, osvedčenia a iné doklady o absolvovaní vzdelávania vydané zahraničnou školou, alebo inými oprávnenými orgánmi príslušného štátu porovnáva na účely preukázania osobitnej odbornej spôsobilosti  osvedčuje Komora </a:t>
            </a:r>
          </a:p>
          <a:p>
            <a:pPr algn="just">
              <a:buNone/>
            </a:pPr>
            <a:r>
              <a:rPr lang="sk-SK" dirty="0" smtClean="0"/>
              <a:t> </a:t>
            </a:r>
          </a:p>
          <a:p>
            <a:pPr algn="just"/>
            <a:r>
              <a:rPr lang="sk-SK" dirty="0" smtClean="0"/>
              <a:t>na konanie komory o uznaní dokladu o absolvovaní vzdelávania vydaného zahraničnou inštitúciou sa vzťahuje všeobecný predpis o správnom konaní.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r>
              <a:rPr lang="sk-SK" dirty="0" smtClean="0"/>
              <a:t>Vláda Slovenskej republiky dňa 23. 4. 2014 schválila návrh zákona (uznesenie č. 189/2014)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Národná rada Slovenskej republiky na 35. schôdzi (máj) prerokuje návrh zákona v prvom čítaní 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predpokladáme, že Národná rada Slovenskej republiky na 36. schôdzi (jún) prerokuje návrh zákona v druhom a v treťom čítaní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Očakávanie od  právnej úpravy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sk-SK" sz="3600" b="1" dirty="0" smtClean="0"/>
              <a:t>  Vymedzením sociálnej práce na účely praxe, úpravou podmienok jej výkonu a zavedením nových inštitútov pomôcť zvýšiť profesijnú úroveň sociálnej práce a tým pomôcť postupne zvyšovať profesionalitu výkonu sociálnej práce a budovať kredit tejto profesie. </a:t>
            </a:r>
          </a:p>
          <a:p>
            <a:pPr algn="just">
              <a:buNone/>
            </a:pPr>
            <a:endParaRPr lang="sk-SK" sz="3600" b="1" dirty="0" smtClean="0"/>
          </a:p>
          <a:p>
            <a:pPr algn="just">
              <a:buNone/>
            </a:pPr>
            <a:r>
              <a:rPr lang="sk-SK" sz="3200" b="1" dirty="0" smtClean="0"/>
              <a:t>	Utvorenie právnych podmienok pre rozvoj sociálnej práce  sa aktuálne  ukazuje ako jediná cesta ako pomôcť  rozvíjať sociálnu prácu.       </a:t>
            </a:r>
            <a:endParaRPr lang="sk-SK" sz="3200" dirty="0" smtClean="0"/>
          </a:p>
          <a:p>
            <a:pPr algn="just"/>
            <a:endParaRPr lang="sk-SK" sz="3600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Zákon  - profesijný zákon</a:t>
            </a:r>
            <a:br>
              <a:rPr lang="sk-SK" b="1" dirty="0" smtClean="0"/>
            </a:br>
            <a:r>
              <a:rPr lang="sk-SK" b="1" dirty="0" smtClean="0"/>
              <a:t>základné rámce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800" dirty="0" smtClean="0"/>
              <a:t>tzv. profesijný zákon – zoberá sa  otázkami profesie a podmienok výkonu profesie </a:t>
            </a:r>
          </a:p>
          <a:p>
            <a:pPr algn="just"/>
            <a:r>
              <a:rPr lang="sk-SK" sz="2800" dirty="0" smtClean="0"/>
              <a:t>všeobecný právny predpis vo vzťahu k osobitným právnym predpisom  </a:t>
            </a:r>
          </a:p>
          <a:p>
            <a:pPr algn="just"/>
            <a:r>
              <a:rPr lang="sk-SK" sz="2800" dirty="0" smtClean="0"/>
              <a:t>univerzálne použiteľný pre všetky oblasti, v ktorých sa sociálna práca vykonáva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sk-SK" sz="2800" b="1" i="1" dirty="0" smtClean="0"/>
              <a:t>Vymedzenie sociálnej práce </a:t>
            </a:r>
            <a:r>
              <a:rPr lang="sk-SK" sz="2800" b="1" i="1" u="sng" dirty="0" smtClean="0"/>
              <a:t>na účely zákona </a:t>
            </a:r>
            <a:br>
              <a:rPr lang="sk-SK" sz="2800" b="1" i="1" u="sng" dirty="0" smtClean="0"/>
            </a:br>
            <a:r>
              <a:rPr lang="sk-SK" sz="2800" dirty="0" smtClean="0"/>
              <a:t>(návrh neobsahuje definíciu sociálnej práce) 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sk-SK" sz="3600" b="1" dirty="0" smtClean="0"/>
              <a:t>Sociálna práca je odborná činnosť vykonávaná sociálnym pracovníkom alebo asistentom sociálnej práce na účel ustanovený osobitným predpisom. </a:t>
            </a:r>
          </a:p>
          <a:p>
            <a:pPr algn="just"/>
            <a:r>
              <a:rPr lang="sk-SK" sz="3200" dirty="0" smtClean="0"/>
              <a:t>odborná činnosť je súbor pracovných činností, na vykonávanie ktorých sú potrebné vedomosti a zručnosti získané absolvovaním VŠ  vzdelania I. stupňa v študijnom odbore sociálna práca alebo VŠ vzdelania  II. stupňa v študijnom odbore sociálna práca.  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 algn="just"/>
            <a:r>
              <a:rPr lang="sk-SK" sz="4000" b="1" dirty="0" smtClean="0"/>
              <a:t>Sociálna práca je aj špecializovaná odborná činnosť vykonávaná sociálnym pracovníkom na účel ustanovený osobitným predpisom </a:t>
            </a:r>
            <a:r>
              <a:rPr lang="sk-SK" sz="4000" dirty="0" smtClean="0"/>
              <a:t> </a:t>
            </a:r>
          </a:p>
          <a:p>
            <a:pPr algn="just"/>
            <a:r>
              <a:rPr lang="sk-SK" sz="3200" dirty="0" smtClean="0"/>
              <a:t>špecializovaná odborná činnosť je súbor pracovných činností užšieho zamerania sociálnej práce vykonávaných v ustanovenom špecializovanom odbore sociálnej práce, na vykonávanie ktorých sú potrebné vedomosti a zručnosti získané absolvovaním akreditovaného špecializačného vzdelávacieho programu. 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857232"/>
            <a:ext cx="7854696" cy="5214974"/>
          </a:xfrm>
        </p:spPr>
        <p:txBody>
          <a:bodyPr>
            <a:normAutofit lnSpcReduction="10000"/>
          </a:bodyPr>
          <a:lstStyle/>
          <a:p>
            <a:pPr algn="ctr"/>
            <a:r>
              <a:rPr lang="sk-SK" sz="3600" b="1" dirty="0" smtClean="0"/>
              <a:t>Základná osnova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800" b="1" dirty="0" smtClean="0"/>
              <a:t> podmienky výkonu sociálnej práce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800" b="1" dirty="0" smtClean="0"/>
              <a:t> podmienky výkonu niektorých odborných               činností v oblasti sociálnych vecí a rodiny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800" b="1" dirty="0" smtClean="0"/>
              <a:t> zriadenie, postavenie, pôsobnosť Slovenskej komory sociálnych pracovníkov a </a:t>
            </a:r>
            <a:r>
              <a:rPr lang="sk-SK" sz="2800" b="1" dirty="0" smtClean="0"/>
              <a:t>asistentov </a:t>
            </a:r>
            <a:r>
              <a:rPr lang="sk-SK" sz="2800" b="1" dirty="0" smtClean="0"/>
              <a:t>sociálnej práce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800" b="1" dirty="0" smtClean="0"/>
              <a:t> vzdelávanie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vykonáva sociálnu prácu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3200" dirty="0" smtClean="0"/>
              <a:t>sociálny pracovník</a:t>
            </a:r>
          </a:p>
          <a:p>
            <a:pPr>
              <a:lnSpc>
                <a:spcPct val="150000"/>
              </a:lnSpc>
            </a:pPr>
            <a:r>
              <a:rPr lang="sk-SK" sz="3200" dirty="0" smtClean="0"/>
              <a:t>asistent sociálnej práce </a:t>
            </a:r>
          </a:p>
          <a:p>
            <a:pPr>
              <a:lnSpc>
                <a:spcPct val="150000"/>
              </a:lnSpc>
              <a:buNone/>
            </a:pPr>
            <a:r>
              <a:rPr lang="sk-SK" sz="3200" dirty="0" smtClean="0"/>
              <a:t>------------------------------------------------------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sk-SK" sz="3200" dirty="0" smtClean="0"/>
              <a:t>výkon samostatnej praxe sociálneho pracovníka</a:t>
            </a:r>
            <a:endParaRPr lang="sk-SK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9600" b="1" dirty="0" smtClean="0"/>
              <a:t/>
            </a:r>
            <a:br>
              <a:rPr lang="sk-SK" sz="9600" b="1" dirty="0" smtClean="0"/>
            </a:br>
            <a:r>
              <a:rPr lang="sk-SK" sz="9600" b="1" dirty="0" smtClean="0"/>
              <a:t/>
            </a:r>
            <a:br>
              <a:rPr lang="sk-SK" sz="9600" b="1" dirty="0" smtClean="0"/>
            </a:br>
            <a:r>
              <a:rPr lang="sk-SK" sz="9600" b="1" dirty="0" smtClean="0"/>
              <a:t/>
            </a:r>
            <a:br>
              <a:rPr lang="sk-SK" sz="9600" b="1" dirty="0" smtClean="0"/>
            </a:br>
            <a:r>
              <a:rPr lang="sk-SK" sz="4000" b="1" dirty="0" smtClean="0"/>
              <a:t>Podmienky výkonu sociálnej práce</a:t>
            </a:r>
            <a:r>
              <a:rPr lang="sk-SK" sz="5400" b="1" dirty="0" smtClean="0"/>
              <a:t/>
            </a:r>
            <a:br>
              <a:rPr lang="sk-SK" sz="5400" b="1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389120"/>
          </a:xfrm>
        </p:spPr>
        <p:txBody>
          <a:bodyPr>
            <a:normAutofit fontScale="32500" lnSpcReduction="20000"/>
          </a:bodyPr>
          <a:lstStyle/>
          <a:p>
            <a:pPr algn="just"/>
            <a:endParaRPr lang="sk-SK" b="1" dirty="0" smtClean="0"/>
          </a:p>
          <a:p>
            <a:pPr lvl="1" algn="just">
              <a:buFont typeface="Wingdings" pitchFamily="2" charset="2"/>
              <a:buChar char="Ø"/>
            </a:pPr>
            <a:r>
              <a:rPr lang="sk-SK" sz="9800" b="1" dirty="0" smtClean="0"/>
              <a:t>odborná spôsobilosť na výkon sociálnej práce</a:t>
            </a:r>
          </a:p>
          <a:p>
            <a:pPr lvl="1" algn="just">
              <a:buNone/>
            </a:pPr>
            <a:r>
              <a:rPr lang="sk-SK" sz="8600" b="1" dirty="0" smtClean="0"/>
              <a:t>	- </a:t>
            </a:r>
            <a:r>
              <a:rPr lang="sk-SK" sz="8600" dirty="0" smtClean="0"/>
              <a:t>kvalifikačný predpoklad</a:t>
            </a:r>
          </a:p>
          <a:p>
            <a:pPr lvl="1" algn="just">
              <a:buNone/>
            </a:pPr>
            <a:r>
              <a:rPr lang="sk-SK" sz="8600" dirty="0" smtClean="0"/>
              <a:t>	- osobitný kvalifikačný predpoklad  </a:t>
            </a:r>
          </a:p>
          <a:p>
            <a:pPr lvl="2" algn="just">
              <a:buNone/>
            </a:pPr>
            <a:r>
              <a:rPr lang="sk-SK" sz="8600" dirty="0" smtClean="0"/>
              <a:t>- sústavné vzdelávanie</a:t>
            </a:r>
          </a:p>
          <a:p>
            <a:pPr lvl="1" algn="just"/>
            <a:endParaRPr lang="sk-SK" sz="3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sk-SK" sz="9800" b="1" dirty="0" smtClean="0"/>
              <a:t>povolenie na výkon samostatnej praxe sociálneho pracovníka (ak je sociálna práca vykonávaná ako samostatná prax).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000108"/>
            <a:ext cx="7854696" cy="5357850"/>
          </a:xfrm>
        </p:spPr>
        <p:txBody>
          <a:bodyPr>
            <a:noAutofit/>
          </a:bodyPr>
          <a:lstStyle/>
          <a:p>
            <a:pPr algn="ctr"/>
            <a:r>
              <a:rPr lang="sk-SK" sz="3000" b="1" dirty="0" smtClean="0"/>
              <a:t>Výkon samostatnej praxe sociálneho pracovníka</a:t>
            </a:r>
          </a:p>
          <a:p>
            <a:pPr algn="just">
              <a:buFont typeface="Arial" pitchFamily="34" charset="0"/>
              <a:buChar char="•"/>
            </a:pPr>
            <a:r>
              <a:rPr lang="sk-SK" sz="2400" b="1" dirty="0" smtClean="0"/>
              <a:t>povolenie komory (správne konanie)</a:t>
            </a:r>
            <a:r>
              <a:rPr lang="sk-SK" sz="2400" dirty="0" smtClean="0"/>
              <a:t>. </a:t>
            </a:r>
            <a:endParaRPr lang="sk-SK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sk-SK" sz="2400" b="1" dirty="0" smtClean="0"/>
              <a:t>zákonom ustanovené podmienky napr.</a:t>
            </a:r>
            <a:endParaRPr lang="sk-SK" sz="2400" dirty="0" smtClean="0"/>
          </a:p>
          <a:p>
            <a:pPr lvl="0" algn="just">
              <a:buFont typeface="Wingdings" pitchFamily="2" charset="2"/>
              <a:buChar char="ü"/>
            </a:pPr>
            <a:r>
              <a:rPr lang="sk-SK" sz="1800" dirty="0" smtClean="0"/>
              <a:t>splnenie kvalifikačného predpokladu - VŠ II. stupňa sociálna práca + prípadne špecializácia,</a:t>
            </a:r>
          </a:p>
          <a:p>
            <a:pPr lvl="0" algn="just">
              <a:buFont typeface="Wingdings" pitchFamily="2" charset="2"/>
              <a:buChar char="ü"/>
            </a:pPr>
            <a:r>
              <a:rPr lang="sk-SK" sz="1800" dirty="0" smtClean="0"/>
              <a:t>prax – výkon sociálnej práce v praxi najmenej tri roky,</a:t>
            </a:r>
          </a:p>
          <a:p>
            <a:pPr lvl="0" algn="just">
              <a:buFont typeface="Wingdings" pitchFamily="2" charset="2"/>
              <a:buChar char="ü"/>
            </a:pPr>
            <a:r>
              <a:rPr lang="sk-SK" sz="1800" dirty="0" smtClean="0"/>
              <a:t>výkon samostatnej praxe, na ktorú sa vzťahuje povolenie, umožňuje právny predpis,</a:t>
            </a:r>
          </a:p>
          <a:p>
            <a:pPr lvl="0" algn="just">
              <a:buFont typeface="Wingdings" pitchFamily="2" charset="2"/>
              <a:buChar char="ü"/>
            </a:pPr>
            <a:r>
              <a:rPr lang="sk-SK" sz="1800" dirty="0" smtClean="0"/>
              <a:t>bezúhonnosť</a:t>
            </a:r>
          </a:p>
          <a:p>
            <a:pPr lvl="0" algn="just">
              <a:buFont typeface="Wingdings" pitchFamily="2" charset="2"/>
              <a:buChar char="ü"/>
            </a:pPr>
            <a:r>
              <a:rPr lang="sk-SK" sz="1800" dirty="0" smtClean="0"/>
              <a:t>zabezpečená </a:t>
            </a:r>
            <a:r>
              <a:rPr lang="sk-SK" sz="1800" dirty="0" err="1" smtClean="0"/>
              <a:t>supervízia</a:t>
            </a:r>
            <a:r>
              <a:rPr lang="sk-SK" sz="1800" dirty="0" smtClean="0"/>
              <a:t> na výkon samostatnej praxe</a:t>
            </a:r>
          </a:p>
          <a:p>
            <a:pPr algn="just">
              <a:buFont typeface="Arial" pitchFamily="34" charset="0"/>
              <a:buChar char="•"/>
            </a:pPr>
            <a:r>
              <a:rPr lang="sk-SK" sz="2400" b="1" dirty="0" smtClean="0"/>
              <a:t>Povolenie sa vydáva na neurčitý čas</a:t>
            </a:r>
            <a:r>
              <a:rPr lang="sk-SK" sz="2400" dirty="0" smtClean="0"/>
              <a:t>, nemožno ho previesť na inú fyzickú osobu - sociálny pracovník plní podmienky a absolvuje sústavne vzdelávanie  	</a:t>
            </a:r>
          </a:p>
          <a:p>
            <a:pPr algn="just"/>
            <a:r>
              <a:rPr lang="sk-SK" sz="1800" dirty="0" smtClean="0"/>
              <a:t> </a:t>
            </a:r>
          </a:p>
          <a:p>
            <a:pPr algn="just"/>
            <a:r>
              <a:rPr lang="sk-SK" sz="1800" dirty="0" smtClean="0"/>
              <a:t> </a:t>
            </a:r>
          </a:p>
          <a:p>
            <a:pPr algn="just"/>
            <a:endParaRPr lang="sk-SK" sz="1200" b="1" dirty="0" smtClean="0"/>
          </a:p>
          <a:p>
            <a:pPr algn="just"/>
            <a:endParaRPr lang="sk-SK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Odtiene sivej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</TotalTime>
  <Words>361</Words>
  <Application>Microsoft Office PowerPoint</Application>
  <PresentationFormat>Prezentácia na obrazovke (4:3)</PresentationFormat>
  <Paragraphs>102</Paragraphs>
  <Slides>14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Tok</vt:lpstr>
      <vt:lpstr>Návrh zákona o sociálnej práci a o podmienkach výkonu niektorých odborných  činností v oblasti sociálnych vecí a rodiny a o zmene a doplnení niektorých zákonov </vt:lpstr>
      <vt:lpstr>Snímka 2</vt:lpstr>
      <vt:lpstr>Očakávanie od  právnej úpravy</vt:lpstr>
      <vt:lpstr>Zákon  - profesijný zákon základné rámce</vt:lpstr>
      <vt:lpstr>Vymedzenie sociálnej práce na účely zákona  (návrh neobsahuje definíciu sociálnej práce) </vt:lpstr>
      <vt:lpstr>Snímka 6</vt:lpstr>
      <vt:lpstr>Kto vykonáva sociálnu prácu</vt:lpstr>
      <vt:lpstr>   Podmienky výkonu sociálnej práce </vt:lpstr>
      <vt:lpstr>Snímka 9</vt:lpstr>
      <vt:lpstr>Snímka 10</vt:lpstr>
      <vt:lpstr>Snímka 11</vt:lpstr>
      <vt:lpstr>Snímka 12</vt:lpstr>
      <vt:lpstr>Snímka 13</vt:lpstr>
      <vt:lpstr>  Uznávanie diplomov, vysvedčení, osvedčení a ostatných dokladov o vzdelaní</vt:lpstr>
    </vt:vector>
  </TitlesOfParts>
  <Company>MPSVR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zákona o sociálnej práci o podmienkach výkonu niektorých odborných  činností v oblasti sociálnych vecí a rodiny a o zmene a doplnení niektorých zákonov </dc:title>
  <dc:creator>kovacs</dc:creator>
  <cp:lastModifiedBy>kovacs</cp:lastModifiedBy>
  <cp:revision>46</cp:revision>
  <dcterms:created xsi:type="dcterms:W3CDTF">2014-03-27T11:17:47Z</dcterms:created>
  <dcterms:modified xsi:type="dcterms:W3CDTF">2014-06-13T07:18:11Z</dcterms:modified>
</cp:coreProperties>
</file>