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8"/>
  </p:notesMasterIdLst>
  <p:handoutMasterIdLst>
    <p:handoutMasterId r:id="rId39"/>
  </p:handoutMasterIdLst>
  <p:sldIdLst>
    <p:sldId id="257" r:id="rId2"/>
    <p:sldId id="299" r:id="rId3"/>
    <p:sldId id="323" r:id="rId4"/>
    <p:sldId id="259" r:id="rId5"/>
    <p:sldId id="260" r:id="rId6"/>
    <p:sldId id="261" r:id="rId7"/>
    <p:sldId id="262" r:id="rId8"/>
    <p:sldId id="301" r:id="rId9"/>
    <p:sldId id="327" r:id="rId10"/>
    <p:sldId id="311" r:id="rId11"/>
    <p:sldId id="325" r:id="rId12"/>
    <p:sldId id="266" r:id="rId13"/>
    <p:sldId id="302" r:id="rId14"/>
    <p:sldId id="303" r:id="rId15"/>
    <p:sldId id="304" r:id="rId16"/>
    <p:sldId id="324" r:id="rId17"/>
    <p:sldId id="305" r:id="rId18"/>
    <p:sldId id="306" r:id="rId19"/>
    <p:sldId id="307" r:id="rId20"/>
    <p:sldId id="328" r:id="rId21"/>
    <p:sldId id="329" r:id="rId22"/>
    <p:sldId id="330" r:id="rId23"/>
    <p:sldId id="331" r:id="rId24"/>
    <p:sldId id="332" r:id="rId25"/>
    <p:sldId id="333" r:id="rId26"/>
    <p:sldId id="334" r:id="rId27"/>
    <p:sldId id="335" r:id="rId28"/>
    <p:sldId id="336" r:id="rId29"/>
    <p:sldId id="337" r:id="rId30"/>
    <p:sldId id="319" r:id="rId31"/>
    <p:sldId id="321" r:id="rId32"/>
    <p:sldId id="322" r:id="rId33"/>
    <p:sldId id="293" r:id="rId34"/>
    <p:sldId id="280" r:id="rId35"/>
    <p:sldId id="281" r:id="rId36"/>
    <p:sldId id="282" r:id="rId3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inosová Lenka Mgr. (MPSV)" initials="RLM" lastIdx="5" clrIdx="0"/>
  <p:cmAuthor id="1" name="Vimpelová Lucie Ing." initials="VL" lastIdx="10" clrIdx="1"/>
  <p:cmAuthor id="2" name="Valová Kristýna Bc. (MPSV)" initials="VKB("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C2FA5D9-7F93-4F80-9213-F382426CBE42}" type="datetimeFigureOut">
              <a:rPr lang="cs-CZ" smtClean="0"/>
              <a:t>08.09.2020</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DDAD8A3B-00A0-4306-A9ED-7304E765D287}" type="slidenum">
              <a:rPr lang="cs-CZ" smtClean="0"/>
              <a:t>‹#›</a:t>
            </a:fld>
            <a:endParaRPr lang="cs-CZ"/>
          </a:p>
        </p:txBody>
      </p:sp>
    </p:spTree>
    <p:extLst>
      <p:ext uri="{BB962C8B-B14F-4D97-AF65-F5344CB8AC3E}">
        <p14:creationId xmlns:p14="http://schemas.microsoft.com/office/powerpoint/2010/main" val="1610108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5939" tIns="47969" rIns="95939" bIns="47969" rtlCol="0"/>
          <a:lstStyle>
            <a:lvl1pPr algn="l">
              <a:defRPr sz="13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5939" tIns="47969" rIns="95939" bIns="47969" rtlCol="0"/>
          <a:lstStyle>
            <a:lvl1pPr algn="r">
              <a:defRPr sz="1300"/>
            </a:lvl1pPr>
          </a:lstStyle>
          <a:p>
            <a:fld id="{4E9DD122-E565-40EA-B580-FF8FAF17794A}" type="datetimeFigureOut">
              <a:rPr lang="cs-CZ" smtClean="0"/>
              <a:t>08.09.2020</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939" tIns="47969" rIns="95939" bIns="47969"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5939" tIns="47969" rIns="95939" bIns="4796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5939" tIns="47969" rIns="95939" bIns="47969"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5939" tIns="47969" rIns="95939" bIns="47969" rtlCol="0" anchor="b"/>
          <a:lstStyle>
            <a:lvl1pPr algn="r">
              <a:defRPr sz="1300"/>
            </a:lvl1pPr>
          </a:lstStyle>
          <a:p>
            <a:fld id="{992E2AC2-7D4F-44A3-B4E1-18907BAC6BF8}" type="slidenum">
              <a:rPr lang="cs-CZ" smtClean="0"/>
              <a:t>‹#›</a:t>
            </a:fld>
            <a:endParaRPr lang="cs-CZ"/>
          </a:p>
        </p:txBody>
      </p:sp>
    </p:spTree>
    <p:extLst>
      <p:ext uri="{BB962C8B-B14F-4D97-AF65-F5344CB8AC3E}">
        <p14:creationId xmlns:p14="http://schemas.microsoft.com/office/powerpoint/2010/main" val="3835811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2970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2F064480-4628-44FC-8C3E-CA66249040B6}" type="slidenum">
              <a:rPr lang="cs-CZ" altLang="cs-CZ" smtClean="0"/>
              <a:pPr/>
              <a:t>1</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68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4A2853CF-DFE5-46A7-8BED-CEA915F31A5B}" type="slidenum">
              <a:rPr lang="cs-CZ" altLang="cs-CZ" smtClean="0">
                <a:latin typeface="Times New Roman" pitchFamily="18" charset="0"/>
              </a:rPr>
              <a:pPr/>
              <a:t>11</a:t>
            </a:fld>
            <a:endParaRPr lang="cs-CZ" altLang="cs-CZ">
              <a:latin typeface="Times New Roman" pitchFamily="18" charset="0"/>
            </a:endParaRPr>
          </a:p>
        </p:txBody>
      </p:sp>
    </p:spTree>
    <p:extLst>
      <p:ext uri="{BB962C8B-B14F-4D97-AF65-F5344CB8AC3E}">
        <p14:creationId xmlns:p14="http://schemas.microsoft.com/office/powerpoint/2010/main" val="4037224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89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113626E9-D04E-47BC-90E2-584073E2F995}" type="slidenum">
              <a:rPr lang="cs-CZ" altLang="cs-CZ" smtClean="0"/>
              <a:pPr/>
              <a:t>12</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99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954DEE3-17DF-4F95-B32C-19AB1721B71E}" type="slidenum">
              <a:rPr lang="cs-CZ" altLang="cs-CZ" smtClean="0"/>
              <a:pPr/>
              <a:t>22</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23</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24</a:t>
            </a:fld>
            <a:endParaRPr lang="cs-CZ" altLang="cs-CZ"/>
          </a:p>
        </p:txBody>
      </p:sp>
    </p:spTree>
    <p:extLst>
      <p:ext uri="{BB962C8B-B14F-4D97-AF65-F5344CB8AC3E}">
        <p14:creationId xmlns:p14="http://schemas.microsoft.com/office/powerpoint/2010/main" val="294071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25</a:t>
            </a:fld>
            <a:endParaRPr lang="cs-CZ" altLang="cs-CZ"/>
          </a:p>
        </p:txBody>
      </p:sp>
    </p:spTree>
    <p:extLst>
      <p:ext uri="{BB962C8B-B14F-4D97-AF65-F5344CB8AC3E}">
        <p14:creationId xmlns:p14="http://schemas.microsoft.com/office/powerpoint/2010/main" val="3855562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26</a:t>
            </a:fld>
            <a:endParaRPr lang="cs-CZ" altLang="cs-CZ"/>
          </a:p>
        </p:txBody>
      </p:sp>
    </p:spTree>
    <p:extLst>
      <p:ext uri="{BB962C8B-B14F-4D97-AF65-F5344CB8AC3E}">
        <p14:creationId xmlns:p14="http://schemas.microsoft.com/office/powerpoint/2010/main" val="3772859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27</a:t>
            </a:fld>
            <a:endParaRPr lang="cs-CZ" altLang="cs-CZ"/>
          </a:p>
        </p:txBody>
      </p:sp>
    </p:spTree>
    <p:extLst>
      <p:ext uri="{BB962C8B-B14F-4D97-AF65-F5344CB8AC3E}">
        <p14:creationId xmlns:p14="http://schemas.microsoft.com/office/powerpoint/2010/main" val="657458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28</a:t>
            </a:fld>
            <a:endParaRPr lang="cs-CZ" altLang="cs-CZ"/>
          </a:p>
        </p:txBody>
      </p:sp>
    </p:spTree>
    <p:extLst>
      <p:ext uri="{BB962C8B-B14F-4D97-AF65-F5344CB8AC3E}">
        <p14:creationId xmlns:p14="http://schemas.microsoft.com/office/powerpoint/2010/main" val="1591114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solidFill>
                <a:srgbClr val="FF0000"/>
              </a:solidFill>
            </a:endParaRPr>
          </a:p>
        </p:txBody>
      </p:sp>
      <p:sp>
        <p:nvSpPr>
          <p:cNvPr id="409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F668B6C8-0D8F-4761-BB1F-D49045DABEA1}" type="slidenum">
              <a:rPr lang="cs-CZ" altLang="cs-CZ" smtClean="0"/>
              <a:pPr/>
              <a:t>29</a:t>
            </a:fld>
            <a:endParaRPr lang="cs-CZ" altLang="cs-CZ"/>
          </a:p>
        </p:txBody>
      </p:sp>
    </p:spTree>
    <p:extLst>
      <p:ext uri="{BB962C8B-B14F-4D97-AF65-F5344CB8AC3E}">
        <p14:creationId xmlns:p14="http://schemas.microsoft.com/office/powerpoint/2010/main" val="994146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717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11DFDC6-915B-494A-83EC-4725D1785D5A}" type="slidenum">
              <a:rPr lang="cs-CZ" altLang="cs-CZ"/>
              <a:pPr/>
              <a:t>2</a:t>
            </a:fld>
            <a:endParaRPr lang="cs-CZ" altLang="cs-CZ"/>
          </a:p>
        </p:txBody>
      </p:sp>
    </p:spTree>
    <p:extLst>
      <p:ext uri="{BB962C8B-B14F-4D97-AF65-F5344CB8AC3E}">
        <p14:creationId xmlns:p14="http://schemas.microsoft.com/office/powerpoint/2010/main" val="3610069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cs-CZ" altLang="cs-CZ"/>
              <a:t>Zahraniční cesty – lze zahrnout do projektu, ale hradit z kofinancování.</a:t>
            </a:r>
          </a:p>
        </p:txBody>
      </p:sp>
      <p:sp>
        <p:nvSpPr>
          <p:cNvPr id="5325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E759606B-8C83-4F29-A1FF-83E85C0C41EE}" type="slidenum">
              <a:rPr lang="cs-CZ" altLang="cs-CZ" smtClean="0">
                <a:latin typeface="Times New Roman" pitchFamily="18" charset="0"/>
              </a:rPr>
              <a:pPr/>
              <a:t>34</a:t>
            </a:fld>
            <a:endParaRPr lang="cs-CZ" altLang="cs-CZ">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427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12A37ADA-8D70-4B79-AE74-6FABCC1F2C87}" type="slidenum">
              <a:rPr lang="cs-CZ" altLang="cs-CZ" smtClean="0"/>
              <a:pPr/>
              <a:t>35</a:t>
            </a:fld>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530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7D841547-3CB9-4E02-B90A-9713C6FFF4CE}" type="slidenum">
              <a:rPr lang="cs-CZ" altLang="cs-CZ" smtClean="0"/>
              <a:pPr/>
              <a:t>36</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174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74FBD8FB-B519-4DA2-8B72-7933A00F8471}" type="slidenum">
              <a:rPr lang="cs-CZ" altLang="cs-CZ" smtClean="0"/>
              <a:pPr/>
              <a:t>4</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277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4B8FD596-28A0-4DAC-9889-36DFD4922D3A}"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DDFCEC46-EF9A-49F4-9C6A-8503EFE95A42}" type="slidenum">
              <a:rPr lang="cs-CZ" altLang="cs-CZ" smtClean="0">
                <a:latin typeface="Times New Roman" pitchFamily="18" charset="0"/>
              </a:rPr>
              <a:pPr/>
              <a:t>6</a:t>
            </a:fld>
            <a:endParaRPr lang="cs-CZ" altLang="cs-CZ">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48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5D1C4315-0B34-4F56-9CA4-AC64FABE0802}" type="slidenum">
              <a:rPr lang="cs-CZ" altLang="cs-CZ" smtClean="0">
                <a:latin typeface="Times New Roman" pitchFamily="18" charset="0"/>
              </a:rPr>
              <a:pPr/>
              <a:t>7</a:t>
            </a:fld>
            <a:endParaRPr lang="cs-CZ" altLang="cs-CZ">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277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45" indent="-285748">
              <a:defRPr>
                <a:solidFill>
                  <a:schemeClr val="tx1"/>
                </a:solidFill>
                <a:latin typeface="Calibri" pitchFamily="34" charset="0"/>
                <a:cs typeface="Arial" charset="0"/>
              </a:defRPr>
            </a:lvl2pPr>
            <a:lvl3pPr marL="1142991" indent="-228599">
              <a:defRPr>
                <a:solidFill>
                  <a:schemeClr val="tx1"/>
                </a:solidFill>
                <a:latin typeface="Calibri" pitchFamily="34" charset="0"/>
                <a:cs typeface="Arial" charset="0"/>
              </a:defRPr>
            </a:lvl3pPr>
            <a:lvl4pPr marL="1600188" indent="-228599">
              <a:defRPr>
                <a:solidFill>
                  <a:schemeClr val="tx1"/>
                </a:solidFill>
                <a:latin typeface="Calibri" pitchFamily="34" charset="0"/>
                <a:cs typeface="Arial" charset="0"/>
              </a:defRPr>
            </a:lvl4pPr>
            <a:lvl5pPr marL="2057385" indent="-228599">
              <a:defRPr>
                <a:solidFill>
                  <a:schemeClr val="tx1"/>
                </a:solidFill>
                <a:latin typeface="Calibri" pitchFamily="34" charset="0"/>
                <a:cs typeface="Arial" charset="0"/>
              </a:defRPr>
            </a:lvl5pPr>
            <a:lvl6pPr marL="2514581" indent="-228599" eaLnBrk="0" fontAlgn="base" hangingPunct="0">
              <a:spcBef>
                <a:spcPct val="0"/>
              </a:spcBef>
              <a:spcAft>
                <a:spcPct val="0"/>
              </a:spcAft>
              <a:defRPr>
                <a:solidFill>
                  <a:schemeClr val="tx1"/>
                </a:solidFill>
                <a:latin typeface="Calibri" pitchFamily="34" charset="0"/>
                <a:cs typeface="Arial" charset="0"/>
              </a:defRPr>
            </a:lvl6pPr>
            <a:lvl7pPr marL="2971778" indent="-228599" eaLnBrk="0" fontAlgn="base" hangingPunct="0">
              <a:spcBef>
                <a:spcPct val="0"/>
              </a:spcBef>
              <a:spcAft>
                <a:spcPct val="0"/>
              </a:spcAft>
              <a:defRPr>
                <a:solidFill>
                  <a:schemeClr val="tx1"/>
                </a:solidFill>
                <a:latin typeface="Calibri" pitchFamily="34" charset="0"/>
                <a:cs typeface="Arial" charset="0"/>
              </a:defRPr>
            </a:lvl7pPr>
            <a:lvl8pPr marL="3428974" indent="-228599" eaLnBrk="0" fontAlgn="base" hangingPunct="0">
              <a:spcBef>
                <a:spcPct val="0"/>
              </a:spcBef>
              <a:spcAft>
                <a:spcPct val="0"/>
              </a:spcAft>
              <a:defRPr>
                <a:solidFill>
                  <a:schemeClr val="tx1"/>
                </a:solidFill>
                <a:latin typeface="Calibri" pitchFamily="34" charset="0"/>
                <a:cs typeface="Arial" charset="0"/>
              </a:defRPr>
            </a:lvl8pPr>
            <a:lvl9pPr marL="3886171" indent="-228599" eaLnBrk="0" fontAlgn="base" hangingPunct="0">
              <a:spcBef>
                <a:spcPct val="0"/>
              </a:spcBef>
              <a:spcAft>
                <a:spcPct val="0"/>
              </a:spcAft>
              <a:defRPr>
                <a:solidFill>
                  <a:schemeClr val="tx1"/>
                </a:solidFill>
                <a:latin typeface="Calibri" pitchFamily="34" charset="0"/>
                <a:cs typeface="Arial" charset="0"/>
              </a:defRPr>
            </a:lvl9pPr>
          </a:lstStyle>
          <a:p>
            <a:fld id="{4B8FD596-28A0-4DAC-9889-36DFD4922D3A}" type="slidenum">
              <a:rPr lang="cs-CZ" altLang="cs-CZ" smtClean="0"/>
              <a:pPr/>
              <a:t>8</a:t>
            </a:fld>
            <a:endParaRPr lang="cs-CZ" altLang="cs-CZ"/>
          </a:p>
        </p:txBody>
      </p:sp>
    </p:spTree>
    <p:extLst>
      <p:ext uri="{BB962C8B-B14F-4D97-AF65-F5344CB8AC3E}">
        <p14:creationId xmlns:p14="http://schemas.microsoft.com/office/powerpoint/2010/main" val="3113457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dirty="0"/>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471F736C-B57A-436A-8DE8-68B65689EC09}" type="slidenum">
              <a:rPr lang="cs-CZ" altLang="cs-CZ" smtClean="0">
                <a:latin typeface="Times New Roman" pitchFamily="18" charset="0"/>
              </a:rPr>
              <a:pPr/>
              <a:t>9</a:t>
            </a:fld>
            <a:endParaRPr lang="cs-CZ" altLang="cs-CZ">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68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79457" indent="-298448">
              <a:defRPr>
                <a:solidFill>
                  <a:schemeClr val="tx1"/>
                </a:solidFill>
                <a:latin typeface="Calibri" pitchFamily="34" charset="0"/>
                <a:cs typeface="Arial" charset="0"/>
              </a:defRPr>
            </a:lvl2pPr>
            <a:lvl3pPr marL="1198554" indent="-239711">
              <a:defRPr>
                <a:solidFill>
                  <a:schemeClr val="tx1"/>
                </a:solidFill>
                <a:latin typeface="Calibri" pitchFamily="34" charset="0"/>
                <a:cs typeface="Arial" charset="0"/>
              </a:defRPr>
            </a:lvl3pPr>
            <a:lvl4pPr marL="1677975" indent="-239711">
              <a:defRPr>
                <a:solidFill>
                  <a:schemeClr val="tx1"/>
                </a:solidFill>
                <a:latin typeface="Calibri" pitchFamily="34" charset="0"/>
                <a:cs typeface="Arial" charset="0"/>
              </a:defRPr>
            </a:lvl4pPr>
            <a:lvl5pPr marL="2157397" indent="-239711">
              <a:defRPr>
                <a:solidFill>
                  <a:schemeClr val="tx1"/>
                </a:solidFill>
                <a:latin typeface="Calibri" pitchFamily="34" charset="0"/>
                <a:cs typeface="Arial" charset="0"/>
              </a:defRPr>
            </a:lvl5pPr>
            <a:lvl6pPr marL="2614594" indent="-239711" eaLnBrk="0" fontAlgn="base" hangingPunct="0">
              <a:spcBef>
                <a:spcPct val="0"/>
              </a:spcBef>
              <a:spcAft>
                <a:spcPct val="0"/>
              </a:spcAft>
              <a:defRPr>
                <a:solidFill>
                  <a:schemeClr val="tx1"/>
                </a:solidFill>
                <a:latin typeface="Calibri" pitchFamily="34" charset="0"/>
                <a:cs typeface="Arial" charset="0"/>
              </a:defRPr>
            </a:lvl6pPr>
            <a:lvl7pPr marL="3071790" indent="-239711" eaLnBrk="0" fontAlgn="base" hangingPunct="0">
              <a:spcBef>
                <a:spcPct val="0"/>
              </a:spcBef>
              <a:spcAft>
                <a:spcPct val="0"/>
              </a:spcAft>
              <a:defRPr>
                <a:solidFill>
                  <a:schemeClr val="tx1"/>
                </a:solidFill>
                <a:latin typeface="Calibri" pitchFamily="34" charset="0"/>
                <a:cs typeface="Arial" charset="0"/>
              </a:defRPr>
            </a:lvl7pPr>
            <a:lvl8pPr marL="3528986" indent="-239711" eaLnBrk="0" fontAlgn="base" hangingPunct="0">
              <a:spcBef>
                <a:spcPct val="0"/>
              </a:spcBef>
              <a:spcAft>
                <a:spcPct val="0"/>
              </a:spcAft>
              <a:defRPr>
                <a:solidFill>
                  <a:schemeClr val="tx1"/>
                </a:solidFill>
                <a:latin typeface="Calibri" pitchFamily="34" charset="0"/>
                <a:cs typeface="Arial" charset="0"/>
              </a:defRPr>
            </a:lvl8pPr>
            <a:lvl9pPr marL="3986184" indent="-239711" eaLnBrk="0" fontAlgn="base" hangingPunct="0">
              <a:spcBef>
                <a:spcPct val="0"/>
              </a:spcBef>
              <a:spcAft>
                <a:spcPct val="0"/>
              </a:spcAft>
              <a:defRPr>
                <a:solidFill>
                  <a:schemeClr val="tx1"/>
                </a:solidFill>
                <a:latin typeface="Calibri" pitchFamily="34" charset="0"/>
                <a:cs typeface="Arial" charset="0"/>
              </a:defRPr>
            </a:lvl9pPr>
          </a:lstStyle>
          <a:p>
            <a:fld id="{4A2853CF-DFE5-46A7-8BED-CEA915F31A5B}" type="slidenum">
              <a:rPr lang="cs-CZ" altLang="cs-CZ" smtClean="0">
                <a:latin typeface="Times New Roman" pitchFamily="18" charset="0"/>
              </a:rPr>
              <a:pPr/>
              <a:t>10</a:t>
            </a:fld>
            <a:endParaRPr lang="cs-CZ" altLang="cs-CZ">
              <a:latin typeface="Times New Roman" pitchFamily="18" charset="0"/>
            </a:endParaRPr>
          </a:p>
        </p:txBody>
      </p:sp>
    </p:spTree>
    <p:extLst>
      <p:ext uri="{BB962C8B-B14F-4D97-AF65-F5344CB8AC3E}">
        <p14:creationId xmlns:p14="http://schemas.microsoft.com/office/powerpoint/2010/main" val="332965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1375359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132847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605118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238184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286291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36903C4-214D-47D3-9784-38C15165B614}" type="datetimeFigureOut">
              <a:rPr lang="cs-CZ" smtClean="0"/>
              <a:t>08.09.2020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160980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36903C4-214D-47D3-9784-38C15165B614}" type="datetimeFigureOut">
              <a:rPr lang="cs-CZ" smtClean="0"/>
              <a:t>08.09.2020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2364168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36903C4-214D-47D3-9784-38C15165B614}" type="datetimeFigureOut">
              <a:rPr lang="cs-CZ" smtClean="0"/>
              <a:t>08.09.2020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2283468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36903C4-214D-47D3-9784-38C15165B614}" type="datetimeFigureOut">
              <a:rPr lang="cs-CZ" smtClean="0"/>
              <a:t>08.09.2020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328753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6903C4-214D-47D3-9784-38C15165B614}" type="datetimeFigureOut">
              <a:rPr lang="cs-CZ" smtClean="0"/>
              <a:t>08.09.2020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218679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6903C4-214D-47D3-9784-38C15165B614}" type="datetimeFigureOut">
              <a:rPr lang="cs-CZ" smtClean="0"/>
              <a:t>08.09.2020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FC2D59-5C21-489F-B7C0-C57058FB0101}" type="slidenum">
              <a:rPr lang="cs-CZ" smtClean="0"/>
              <a:t>‹#›</a:t>
            </a:fld>
            <a:endParaRPr lang="cs-CZ"/>
          </a:p>
        </p:txBody>
      </p:sp>
    </p:spTree>
    <p:extLst>
      <p:ext uri="{BB962C8B-B14F-4D97-AF65-F5344CB8AC3E}">
        <p14:creationId xmlns:p14="http://schemas.microsoft.com/office/powerpoint/2010/main" val="4028086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903C4-214D-47D3-9784-38C15165B614}" type="datetimeFigureOut">
              <a:rPr lang="cs-CZ" smtClean="0"/>
              <a:t>08.09.2020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C2D59-5C21-489F-B7C0-C57058FB0101}" type="slidenum">
              <a:rPr lang="cs-CZ" smtClean="0"/>
              <a:t>‹#›</a:t>
            </a:fld>
            <a:endParaRPr lang="cs-CZ"/>
          </a:p>
        </p:txBody>
      </p:sp>
    </p:spTree>
    <p:extLst>
      <p:ext uri="{BB962C8B-B14F-4D97-AF65-F5344CB8AC3E}">
        <p14:creationId xmlns:p14="http://schemas.microsoft.com/office/powerpoint/2010/main" val="3882810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otline.oknouze@oksystem.cz" TargetMode="External"/><Relationship Id="rId2" Type="http://schemas.openxmlformats.org/officeDocument/2006/relationships/hyperlink" Target="http://portal.mpsv.cz/soc/org/apl_pristup"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mpsv.cz/web/cz/dotacni-rizeni-pro-rok-2021"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rodina@mpsv.cz" TargetMode="External"/><Relationship Id="rId2" Type="http://schemas.openxmlformats.org/officeDocument/2006/relationships/hyperlink" Target="mailto:hotline.oknouze@oksystem.cz"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mailto:kamila.krejcarkova@mpsv.cz"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mpsv.cz/"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kamila.krejcarkova@mpsv.cz" TargetMode="External"/><Relationship Id="rId7"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rodina@mpsv.cz" TargetMode="External"/><Relationship Id="rId5" Type="http://schemas.openxmlformats.org/officeDocument/2006/relationships/hyperlink" Target="mailto:michal.spacek@mpsv.cz" TargetMode="External"/><Relationship Id="rId4" Type="http://schemas.openxmlformats.org/officeDocument/2006/relationships/hyperlink" Target="mailto:kristyna.kotalova@mpsv.cz"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C:\BARA\MPSV-manualall\pptsablona\uvodst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7"/>
          <p:cNvSpPr txBox="1">
            <a:spLocks noChangeArrowheads="1"/>
          </p:cNvSpPr>
          <p:nvPr/>
        </p:nvSpPr>
        <p:spPr bwMode="auto">
          <a:xfrm>
            <a:off x="2759075" y="1412875"/>
            <a:ext cx="5689600" cy="27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None/>
            </a:pPr>
            <a:endParaRPr lang="cs-CZ" altLang="cs-CZ" sz="2000" b="1" dirty="0">
              <a:solidFill>
                <a:srgbClr val="000099"/>
              </a:solidFill>
              <a:latin typeface="Arial" panose="020B0604020202020204" pitchFamily="34" charset="0"/>
            </a:endParaRPr>
          </a:p>
          <a:p>
            <a:pPr algn="ctr">
              <a:spcBef>
                <a:spcPct val="50000"/>
              </a:spcBef>
              <a:buNone/>
            </a:pPr>
            <a:r>
              <a:rPr lang="cs-CZ" altLang="cs-CZ" sz="2400" b="1" dirty="0">
                <a:solidFill>
                  <a:srgbClr val="000099"/>
                </a:solidFill>
                <a:latin typeface="Arial" panose="020B0604020202020204" pitchFamily="34" charset="0"/>
              </a:rPr>
              <a:t>Seminář k národnímu dotačnímu titulu </a:t>
            </a:r>
          </a:p>
          <a:p>
            <a:pPr algn="ctr">
              <a:spcBef>
                <a:spcPct val="50000"/>
              </a:spcBef>
              <a:buNone/>
            </a:pPr>
            <a:r>
              <a:rPr lang="cs-CZ" altLang="cs-CZ" sz="2400" b="1" dirty="0">
                <a:solidFill>
                  <a:srgbClr val="000099"/>
                </a:solidFill>
                <a:latin typeface="Arial" panose="020B0604020202020204" pitchFamily="34" charset="0"/>
              </a:rPr>
              <a:t>„Rodina“ </a:t>
            </a:r>
          </a:p>
          <a:p>
            <a:pPr algn="ctr">
              <a:spcBef>
                <a:spcPct val="50000"/>
              </a:spcBef>
              <a:buNone/>
            </a:pPr>
            <a:endParaRPr lang="en-US" altLang="cs-CZ" sz="1800" b="1" dirty="0">
              <a:solidFill>
                <a:srgbClr val="000099"/>
              </a:solidFill>
              <a:latin typeface="Arial" panose="020B0604020202020204" pitchFamily="34" charset="0"/>
            </a:endParaRPr>
          </a:p>
          <a:p>
            <a:pPr algn="ctr" eaLnBrk="1" hangingPunct="1">
              <a:spcBef>
                <a:spcPct val="50000"/>
              </a:spcBef>
              <a:buFontTx/>
              <a:buNone/>
            </a:pPr>
            <a:endParaRPr lang="en-US" altLang="cs-CZ" sz="2000" b="1" dirty="0">
              <a:solidFill>
                <a:srgbClr val="000099"/>
              </a:solidFill>
              <a:latin typeface="Arial" charset="0"/>
            </a:endParaRPr>
          </a:p>
        </p:txBody>
      </p:sp>
      <p:sp>
        <p:nvSpPr>
          <p:cNvPr id="2052" name="Text Box 8"/>
          <p:cNvSpPr txBox="1">
            <a:spLocks noChangeArrowheads="1"/>
          </p:cNvSpPr>
          <p:nvPr/>
        </p:nvSpPr>
        <p:spPr bwMode="auto">
          <a:xfrm>
            <a:off x="2051720" y="4437063"/>
            <a:ext cx="738505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None/>
            </a:pPr>
            <a:r>
              <a:rPr lang="cs-CZ" altLang="cs-CZ" sz="2000" b="1" dirty="0">
                <a:solidFill>
                  <a:srgbClr val="000066"/>
                </a:solidFill>
                <a:latin typeface="Arial" panose="020B0604020202020204" pitchFamily="34" charset="0"/>
              </a:rPr>
              <a:t>Oddělení metodické podpory (213)</a:t>
            </a:r>
          </a:p>
          <a:p>
            <a:pPr algn="ctr">
              <a:spcBef>
                <a:spcPct val="50000"/>
              </a:spcBef>
              <a:buNone/>
            </a:pPr>
            <a:r>
              <a:rPr lang="cs-CZ" altLang="cs-CZ" sz="2000" b="1" dirty="0">
                <a:solidFill>
                  <a:srgbClr val="000066"/>
                </a:solidFill>
                <a:latin typeface="Arial" panose="020B0604020202020204" pitchFamily="34" charset="0"/>
              </a:rPr>
              <a:t>Oddělení koncepce ochrany práv dětí a transformace služeb pro rodiny a děti (234)</a:t>
            </a:r>
          </a:p>
          <a:p>
            <a:pPr algn="ctr">
              <a:spcBef>
                <a:spcPct val="50000"/>
              </a:spcBef>
              <a:buNone/>
            </a:pPr>
            <a:r>
              <a:rPr lang="cs-CZ" altLang="cs-CZ" sz="2000" b="1" dirty="0">
                <a:solidFill>
                  <a:srgbClr val="000066"/>
                </a:solidFill>
                <a:latin typeface="Arial" panose="020B0604020202020204" pitchFamily="34" charset="0"/>
              </a:rPr>
              <a:t>Odbor rodinné politiky a ochrany práv dětí (25)</a:t>
            </a:r>
            <a:r>
              <a:rPr lang="cs-CZ" altLang="cs-CZ" sz="2000" dirty="0">
                <a:latin typeface="Times New Roman" pitchFamily="18" charset="0"/>
              </a:rPr>
              <a:t>     </a:t>
            </a:r>
            <a:endParaRPr lang="cs-CZ" altLang="cs-CZ" sz="2000" b="1" dirty="0">
              <a:solidFill>
                <a:srgbClr val="000066"/>
              </a:solidFill>
              <a:latin typeface="Arial" charset="0"/>
            </a:endParaRPr>
          </a:p>
        </p:txBody>
      </p:sp>
    </p:spTree>
    <p:extLst>
      <p:ext uri="{BB962C8B-B14F-4D97-AF65-F5344CB8AC3E}">
        <p14:creationId xmlns:p14="http://schemas.microsoft.com/office/powerpoint/2010/main" val="170105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Nadpis 1"/>
          <p:cNvSpPr>
            <a:spLocks noGrp="1"/>
          </p:cNvSpPr>
          <p:nvPr>
            <p:ph type="title"/>
          </p:nvPr>
        </p:nvSpPr>
        <p:spPr>
          <a:xfrm>
            <a:off x="827088" y="274638"/>
            <a:ext cx="7859712" cy="634082"/>
          </a:xfrm>
        </p:spPr>
        <p:txBody>
          <a:bodyPr rtlCol="0">
            <a:normAutofit fontScale="90000"/>
          </a:bodyPr>
          <a:lstStyle/>
          <a:p>
            <a:pPr>
              <a:defRPr/>
            </a:pPr>
            <a:r>
              <a:rPr lang="cs-CZ" altLang="cs-CZ" sz="2400" b="1" dirty="0">
                <a:latin typeface="Arial" charset="0"/>
                <a:cs typeface="Arial" charset="0"/>
              </a:rPr>
              <a:t>II. Podpora rodin v agendě sociálně právní ochrany dětí</a:t>
            </a:r>
            <a:br>
              <a:rPr lang="cs-CZ" altLang="cs-CZ" sz="2400" b="1" dirty="0">
                <a:latin typeface="Arial" charset="0"/>
                <a:cs typeface="Arial" charset="0"/>
              </a:rPr>
            </a:br>
            <a:endParaRPr lang="cs-CZ" sz="2400" b="1" dirty="0">
              <a:solidFill>
                <a:srgbClr val="00B050"/>
              </a:solidFill>
              <a:latin typeface="Arial" panose="020B0604020202020204" pitchFamily="34" charset="0"/>
              <a:cs typeface="Arial" panose="020B0604020202020204" pitchFamily="34" charset="0"/>
            </a:endParaRPr>
          </a:p>
        </p:txBody>
      </p:sp>
      <p:sp>
        <p:nvSpPr>
          <p:cNvPr id="4102" name="Zástupný symbol pro obsah 2"/>
          <p:cNvSpPr>
            <a:spLocks noGrp="1"/>
          </p:cNvSpPr>
          <p:nvPr>
            <p:ph idx="1"/>
          </p:nvPr>
        </p:nvSpPr>
        <p:spPr>
          <a:xfrm>
            <a:off x="685800" y="692697"/>
            <a:ext cx="7772400" cy="5479504"/>
          </a:xfrm>
        </p:spPr>
        <p:txBody>
          <a:bodyPr rtlCol="0">
            <a:normAutofit/>
          </a:bodyPr>
          <a:lstStyle/>
          <a:p>
            <a:pPr marL="0" indent="0" algn="just">
              <a:buNone/>
              <a:defRPr/>
            </a:pPr>
            <a:endParaRPr lang="cs-CZ" sz="2000" dirty="0"/>
          </a:p>
          <a:p>
            <a:pPr marL="0" indent="0" eaLnBrk="1" fontAlgn="auto" hangingPunct="1">
              <a:spcAft>
                <a:spcPts val="0"/>
              </a:spcAft>
              <a:buFont typeface="Arial" panose="020B0604020202020204" pitchFamily="34" charset="0"/>
              <a:buNone/>
              <a:defRPr/>
            </a:pPr>
            <a:endParaRPr lang="cs-CZ" sz="2000" dirty="0"/>
          </a:p>
          <a:p>
            <a:pPr marL="0" indent="0" eaLnBrk="1" fontAlgn="auto" hangingPunct="1">
              <a:spcAft>
                <a:spcPts val="0"/>
              </a:spcAft>
              <a:buFont typeface="Arial" panose="020B0604020202020204" pitchFamily="34" charset="0"/>
              <a:buNone/>
              <a:defRPr/>
            </a:pPr>
            <a:endParaRPr lang="cs-CZ" altLang="cs-CZ" sz="2000" dirty="0">
              <a:latin typeface="Arial" charset="0"/>
              <a:cs typeface="Arial" charset="0"/>
            </a:endParaRPr>
          </a:p>
        </p:txBody>
      </p:sp>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
        <p:nvSpPr>
          <p:cNvPr id="2" name="Obdélník 1">
            <a:extLst>
              <a:ext uri="{FF2B5EF4-FFF2-40B4-BE49-F238E27FC236}">
                <a16:creationId xmlns:a16="http://schemas.microsoft.com/office/drawing/2014/main" id="{4786A7B9-01B0-489D-86D0-6C5B456BCED0}"/>
              </a:ext>
            </a:extLst>
          </p:cNvPr>
          <p:cNvSpPr/>
          <p:nvPr/>
        </p:nvSpPr>
        <p:spPr>
          <a:xfrm>
            <a:off x="1032768" y="908720"/>
            <a:ext cx="7566720" cy="4612738"/>
          </a:xfrm>
          <a:prstGeom prst="rect">
            <a:avLst/>
          </a:prstGeom>
        </p:spPr>
        <p:txBody>
          <a:bodyPr wrap="square">
            <a:spAutoFit/>
          </a:bodyPr>
          <a:lstStyle/>
          <a:p>
            <a:pPr algn="just">
              <a:lnSpc>
                <a:spcPct val="150000"/>
              </a:lnSpc>
              <a:spcAft>
                <a:spcPts val="0"/>
              </a:spcAft>
            </a:pPr>
            <a:r>
              <a:rPr lang="cs-CZ" b="1" dirty="0">
                <a:latin typeface="Arial" panose="020B0604020202020204" pitchFamily="34" charset="0"/>
                <a:ea typeface="Times New Roman" panose="02020603050405020304" pitchFamily="18" charset="0"/>
              </a:rPr>
              <a:t>Cílovou skupinu tvoří</a:t>
            </a:r>
            <a:r>
              <a:rPr lang="cs-CZ" dirty="0">
                <a:latin typeface="Arial" panose="020B0604020202020204" pitchFamily="34" charset="0"/>
                <a:ea typeface="Times New Roman" panose="02020603050405020304" pitchFamily="18" charset="0"/>
              </a:rPr>
              <a:t>:</a:t>
            </a:r>
            <a:endParaRPr lang="cs-CZ"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cs-CZ" dirty="0">
                <a:latin typeface="Arial" panose="020B0604020202020204" pitchFamily="34" charset="0"/>
                <a:ea typeface="Times New Roman" panose="02020603050405020304" pitchFamily="18" charset="0"/>
              </a:rPr>
              <a:t>ohrožené děti a jejich rodiny; </a:t>
            </a:r>
            <a:endParaRPr lang="cs-CZ"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cs-CZ" dirty="0">
                <a:latin typeface="Arial" panose="020B0604020202020204" pitchFamily="34" charset="0"/>
                <a:ea typeface="Times New Roman" panose="02020603050405020304" pitchFamily="18" charset="0"/>
              </a:rPr>
              <a:t>zájemci o náhradní rodinnou péči;</a:t>
            </a:r>
            <a:endParaRPr lang="cs-CZ"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cs-CZ" dirty="0">
                <a:latin typeface="Arial" panose="020B0604020202020204" pitchFamily="34" charset="0"/>
                <a:ea typeface="Times New Roman" panose="02020603050405020304" pitchFamily="18" charset="0"/>
              </a:rPr>
              <a:t>biologické děti pěstounů;</a:t>
            </a:r>
            <a:endParaRPr lang="cs-CZ"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cs-CZ" dirty="0">
                <a:latin typeface="Arial" panose="020B0604020202020204" pitchFamily="34" charset="0"/>
                <a:ea typeface="Times New Roman" panose="02020603050405020304" pitchFamily="18" charset="0"/>
              </a:rPr>
              <a:t>osvojitelé a jejich děti. </a:t>
            </a:r>
            <a:endParaRPr lang="cs-CZ" dirty="0">
              <a:latin typeface="Times New Roman" panose="02020603050405020304" pitchFamily="18" charset="0"/>
              <a:ea typeface="Times New Roman" panose="02020603050405020304" pitchFamily="18" charset="0"/>
            </a:endParaRPr>
          </a:p>
          <a:p>
            <a:pPr algn="just">
              <a:lnSpc>
                <a:spcPct val="150000"/>
              </a:lnSpc>
              <a:spcAft>
                <a:spcPts val="0"/>
              </a:spcAft>
            </a:pPr>
            <a:r>
              <a:rPr lang="cs-CZ" dirty="0">
                <a:latin typeface="Arial" panose="020B0604020202020204" pitchFamily="34" charset="0"/>
                <a:ea typeface="Times New Roman" panose="02020603050405020304" pitchFamily="18" charset="0"/>
              </a:rPr>
              <a:t> </a:t>
            </a:r>
            <a:endParaRPr lang="cs-CZ" dirty="0">
              <a:latin typeface="Times New Roman" panose="02020603050405020304" pitchFamily="18" charset="0"/>
              <a:ea typeface="Times New Roman" panose="02020603050405020304" pitchFamily="18" charset="0"/>
            </a:endParaRPr>
          </a:p>
          <a:p>
            <a:pPr algn="just">
              <a:lnSpc>
                <a:spcPct val="150000"/>
              </a:lnSpc>
              <a:spcAft>
                <a:spcPts val="0"/>
              </a:spcAft>
            </a:pPr>
            <a:r>
              <a:rPr lang="cs-CZ" dirty="0">
                <a:latin typeface="Arial" panose="020B0604020202020204" pitchFamily="34" charset="0"/>
                <a:ea typeface="Times New Roman" panose="02020603050405020304" pitchFamily="18" charset="0"/>
              </a:rPr>
              <a:t>Do cílové skupiny </a:t>
            </a:r>
            <a:r>
              <a:rPr lang="cs-CZ" b="1" dirty="0">
                <a:latin typeface="Arial" panose="020B0604020202020204" pitchFamily="34" charset="0"/>
                <a:ea typeface="Times New Roman" panose="02020603050405020304" pitchFamily="18" charset="0"/>
              </a:rPr>
              <a:t>nepatří</a:t>
            </a:r>
            <a:r>
              <a:rPr lang="cs-CZ" dirty="0">
                <a:latin typeface="Arial" panose="020B0604020202020204" pitchFamily="34" charset="0"/>
                <a:ea typeface="Times New Roman" panose="02020603050405020304" pitchFamily="18" charset="0"/>
              </a:rPr>
              <a:t> děti umístěné v ústavní či ochranné výchově (s výjimkou aktivit směřujících k přípravě těchto dětí na návrat do rodiny nebo přechod do náhradní rodinné péče, </a:t>
            </a:r>
            <a:r>
              <a:rPr lang="cs-CZ" b="1" dirty="0">
                <a:solidFill>
                  <a:srgbClr val="FF0000"/>
                </a:solidFill>
                <a:latin typeface="Arial" panose="020B0604020202020204" pitchFamily="34" charset="0"/>
                <a:ea typeface="Times New Roman" panose="02020603050405020304" pitchFamily="18" charset="0"/>
              </a:rPr>
              <a:t>příprava na osamostatnění po opuštění náhradní péče</a:t>
            </a:r>
            <a:r>
              <a:rPr lang="cs-CZ" dirty="0">
                <a:latin typeface="Arial" panose="020B0604020202020204" pitchFamily="34" charset="0"/>
                <a:ea typeface="Times New Roman" panose="02020603050405020304" pitchFamily="18" charset="0"/>
              </a:rPr>
              <a:t>), děti v náhradní rodinné péči s výjimkou osvojených dětí a jejich rodičů.</a:t>
            </a:r>
            <a:endParaRPr lang="cs-CZ"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979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Nadpis 1"/>
          <p:cNvSpPr>
            <a:spLocks noGrp="1"/>
          </p:cNvSpPr>
          <p:nvPr>
            <p:ph type="title"/>
          </p:nvPr>
        </p:nvSpPr>
        <p:spPr>
          <a:xfrm>
            <a:off x="827088" y="274638"/>
            <a:ext cx="7859712" cy="634082"/>
          </a:xfrm>
        </p:spPr>
        <p:txBody>
          <a:bodyPr rtlCol="0">
            <a:normAutofit fontScale="90000"/>
          </a:bodyPr>
          <a:lstStyle/>
          <a:p>
            <a:pPr>
              <a:defRPr/>
            </a:pPr>
            <a:r>
              <a:rPr lang="cs-CZ" altLang="cs-CZ" sz="2400" b="1" dirty="0">
                <a:latin typeface="Arial" charset="0"/>
                <a:cs typeface="Arial" charset="0"/>
              </a:rPr>
              <a:t>II. Podpora rodin v agendě sociálně právní ochrany dětí</a:t>
            </a:r>
            <a:br>
              <a:rPr lang="cs-CZ" altLang="cs-CZ" sz="2400" b="1" dirty="0">
                <a:latin typeface="Arial" charset="0"/>
                <a:cs typeface="Arial" charset="0"/>
              </a:rPr>
            </a:br>
            <a:endParaRPr lang="cs-CZ" sz="2400" b="1" dirty="0">
              <a:solidFill>
                <a:srgbClr val="00B050"/>
              </a:solidFill>
              <a:latin typeface="Arial" panose="020B0604020202020204" pitchFamily="34" charset="0"/>
              <a:cs typeface="Arial" panose="020B0604020202020204" pitchFamily="34" charset="0"/>
            </a:endParaRPr>
          </a:p>
        </p:txBody>
      </p:sp>
      <p:sp>
        <p:nvSpPr>
          <p:cNvPr id="4102" name="Zástupný symbol pro obsah 2"/>
          <p:cNvSpPr>
            <a:spLocks noGrp="1"/>
          </p:cNvSpPr>
          <p:nvPr>
            <p:ph idx="1"/>
          </p:nvPr>
        </p:nvSpPr>
        <p:spPr>
          <a:xfrm>
            <a:off x="685800" y="692697"/>
            <a:ext cx="7772400" cy="5410520"/>
          </a:xfrm>
        </p:spPr>
        <p:txBody>
          <a:bodyPr rtlCol="0">
            <a:normAutofit fontScale="47500" lnSpcReduction="20000"/>
          </a:bodyPr>
          <a:lstStyle/>
          <a:p>
            <a:pPr marL="285750" indent="-285750" algn="just">
              <a:defRPr/>
            </a:pPr>
            <a:endParaRPr lang="cs-CZ" sz="2000" dirty="0"/>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zavádění a rozvoj technik přímé práce s dětmi;</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Lst>
            </a:pPr>
            <a:r>
              <a:rPr lang="cs-CZ" sz="2000" dirty="0">
                <a:latin typeface="Arial" panose="020B0604020202020204" pitchFamily="34" charset="0"/>
                <a:ea typeface="Times New Roman" panose="02020603050405020304" pitchFamily="18" charset="0"/>
              </a:rPr>
              <a:t>rozvoj spolupráce NNO, OSPOD, škol a dalších subjektů při práci s konkrétními rodinami a dětmi;</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poradenství a terapie pro rodiče nebo děti, které jsou OSPOD vyhodnoceny jako ohrožené nebo je jim odborná pomoc doporučena nebo zprostředkována v rámci preventivní a poradenské činnosti (o</a:t>
            </a:r>
            <a:r>
              <a:rPr lang="cs-CZ" sz="2000" dirty="0">
                <a:solidFill>
                  <a:srgbClr val="000000"/>
                </a:solidFill>
                <a:latin typeface="Arial" panose="020B0604020202020204" pitchFamily="34" charset="0"/>
                <a:ea typeface="Times New Roman" panose="02020603050405020304" pitchFamily="18" charset="0"/>
              </a:rPr>
              <a:t>dborné služby typu poradenství, terapie, mediace, nebo rodinné konference jsou poskytovány, jen pokud jsou součástí komplexní práce s rodinou a je jasně dán klíč k určení komu a v jakém rozsahu bude odborná podpora poskytována)</a:t>
            </a:r>
            <a:r>
              <a:rPr lang="cs-CZ" sz="2000" dirty="0">
                <a:latin typeface="Arial" panose="020B0604020202020204" pitchFamily="34" charset="0"/>
                <a:ea typeface="Times New Roman" panose="02020603050405020304" pitchFamily="18" charset="0"/>
              </a:rPr>
              <a:t> a je prokázána návaznost na další služby;</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doprovázení rodin s ohroženým dítětem;</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Lst>
            </a:pPr>
            <a:r>
              <a:rPr lang="cs-CZ" sz="2000" dirty="0">
                <a:latin typeface="Arial" panose="020B0604020202020204" pitchFamily="34" charset="0"/>
                <a:ea typeface="Times New Roman" panose="02020603050405020304" pitchFamily="18" charset="0"/>
              </a:rPr>
              <a:t>poradenství zaměřené na pomoc rodičům při řešení problémů souvisejících s péčí </a:t>
            </a:r>
            <a:br>
              <a:rPr lang="cs-CZ" sz="2000" dirty="0">
                <a:latin typeface="Arial" panose="020B0604020202020204" pitchFamily="34" charset="0"/>
                <a:ea typeface="Times New Roman" panose="02020603050405020304" pitchFamily="18" charset="0"/>
              </a:rPr>
            </a:br>
            <a:r>
              <a:rPr lang="cs-CZ" sz="2000" dirty="0">
                <a:latin typeface="Arial" panose="020B0604020202020204" pitchFamily="34" charset="0"/>
                <a:ea typeface="Times New Roman" panose="02020603050405020304" pitchFamily="18" charset="0"/>
              </a:rPr>
              <a:t>o dítě, při výchově a vzdělávání dítěte a při péči o dítě zdravotně postižené, organizace takto zaměřených přednášek a kurzů pro rodiče v rámci této poradenské činnosti;</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prevence domácího násilí;</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 pos="497840" algn="l"/>
              </a:tabLst>
            </a:pPr>
            <a:r>
              <a:rPr lang="cs-CZ" sz="2000" dirty="0">
                <a:latin typeface="Arial" panose="020B0604020202020204" pitchFamily="34" charset="0"/>
                <a:ea typeface="Times New Roman" panose="02020603050405020304" pitchFamily="18" charset="0"/>
              </a:rPr>
              <a:t>programy pro rodiny, kde se vyskytlo domácí násilí – vždy je nutné dodržet Minimální standardy práce s původci a původkyněmi násilí v blízkých vztazích v České republice </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 pos="497840" algn="l"/>
              </a:tabLst>
            </a:pPr>
            <a:r>
              <a:rPr lang="cs-CZ" sz="2000" dirty="0">
                <a:latin typeface="Arial" panose="020B0604020202020204" pitchFamily="34" charset="0"/>
                <a:ea typeface="Times New Roman" panose="02020603050405020304" pitchFamily="18" charset="0"/>
              </a:rPr>
              <a:t>podpora osvojitelských rodin související se specifiky péče o osvojené děti;</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podpora biologických dětí v pěstounských rodinách související se specifiky života v rodině, která pečuje o přijaté děti; </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408940" algn="l"/>
              </a:tabLst>
            </a:pPr>
            <a:r>
              <a:rPr lang="cs-CZ" sz="2000" dirty="0">
                <a:latin typeface="Arial" panose="020B0604020202020204" pitchFamily="34" charset="0"/>
                <a:ea typeface="Times New Roman" panose="02020603050405020304" pitchFamily="18" charset="0"/>
              </a:rPr>
              <a:t>vyhledávání, získávání, motivování a kvalifikované informování potenciálních náhradních rodičů, průběžné kampaně a poskytování poradenství zájemcům o náhradní rodinnou péči, přitom se nesmí jednat o aktivity spadající do zákonných činností krajských úřadů v rámci zprostředkování náhradní rodinné péče; </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příprava dětí, kterým je třeba zprostředkovat náhradní rodinnou péči, na proces zprostředkování a přechod do náhradní rodiny, doprovázení dítěte procesem zprostředkování;</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 pos="497840" algn="l"/>
              </a:tabLst>
            </a:pPr>
            <a:r>
              <a:rPr lang="cs-CZ" sz="2000" dirty="0">
                <a:latin typeface="Arial" panose="020B0604020202020204" pitchFamily="34" charset="0"/>
                <a:ea typeface="Times New Roman" panose="02020603050405020304" pitchFamily="18" charset="0"/>
              </a:rPr>
              <a:t>zavádění inovativních metod do práce s cílovými skupinami;</a:t>
            </a:r>
            <a:endParaRPr lang="cs-CZ" sz="2000" dirty="0">
              <a:latin typeface="Times New Roman" panose="02020603050405020304" pitchFamily="18" charset="0"/>
              <a:ea typeface="Times New Roman" panose="02020603050405020304" pitchFamily="18" charset="0"/>
            </a:endParaRPr>
          </a:p>
          <a:p>
            <a:pPr lvl="0" algn="just">
              <a:lnSpc>
                <a:spcPct val="150000"/>
              </a:lnSpc>
              <a:buSzPts val="1200"/>
              <a:buFont typeface="Symbol" panose="05050102010706020507" pitchFamily="18" charset="2"/>
              <a:buChar char=""/>
              <a:tabLst>
                <a:tab pos="270510" algn="l"/>
                <a:tab pos="408940" algn="l"/>
              </a:tabLst>
            </a:pPr>
            <a:r>
              <a:rPr lang="cs-CZ" sz="2000" dirty="0">
                <a:latin typeface="Arial" panose="020B0604020202020204" pitchFamily="34" charset="0"/>
                <a:ea typeface="Times New Roman" panose="02020603050405020304" pitchFamily="18" charset="0"/>
              </a:rPr>
              <a:t>osvěta – informace pro veřejnost o smyslu ochrany práv dětí a podpoře rodičovských kompetencí směřujících k řádné péči o děti.</a:t>
            </a:r>
            <a:endParaRPr lang="cs-CZ" sz="2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cs-CZ" sz="2000" dirty="0"/>
          </a:p>
          <a:p>
            <a:pPr marL="0" indent="0" eaLnBrk="1" fontAlgn="auto" hangingPunct="1">
              <a:spcAft>
                <a:spcPts val="0"/>
              </a:spcAft>
              <a:buFont typeface="Arial" panose="020B0604020202020204" pitchFamily="34" charset="0"/>
              <a:buNone/>
              <a:defRPr/>
            </a:pPr>
            <a:endParaRPr lang="cs-CZ" altLang="cs-CZ" sz="2000" dirty="0">
              <a:latin typeface="Arial" charset="0"/>
              <a:cs typeface="Arial" charset="0"/>
            </a:endParaRPr>
          </a:p>
        </p:txBody>
      </p:sp>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87810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685800" y="333375"/>
            <a:ext cx="7772400" cy="1143000"/>
          </a:xfrm>
        </p:spPr>
        <p:txBody>
          <a:bodyPr/>
          <a:lstStyle/>
          <a:p>
            <a:pPr eaLnBrk="1" hangingPunct="1"/>
            <a:r>
              <a:rPr lang="cs-CZ" altLang="cs-CZ" sz="2400" b="1" dirty="0">
                <a:latin typeface="Arial" charset="0"/>
                <a:cs typeface="Arial" charset="0"/>
              </a:rPr>
              <a:t>Diskuze</a:t>
            </a:r>
          </a:p>
        </p:txBody>
      </p:sp>
      <p:sp>
        <p:nvSpPr>
          <p:cNvPr id="18435" name="Zástupný symbol pro obsah 2"/>
          <p:cNvSpPr>
            <a:spLocks noGrp="1"/>
          </p:cNvSpPr>
          <p:nvPr>
            <p:ph idx="1"/>
          </p:nvPr>
        </p:nvSpPr>
        <p:spPr>
          <a:xfrm>
            <a:off x="882650" y="1196975"/>
            <a:ext cx="7804150" cy="5040313"/>
          </a:xfrm>
        </p:spPr>
        <p:txBody>
          <a:bodyPr/>
          <a:lstStyle/>
          <a:p>
            <a:pPr eaLnBrk="1" hangingPunct="1">
              <a:defRPr/>
            </a:pPr>
            <a:endParaRPr lang="cs-CZ" altLang="cs-CZ" sz="2500" dirty="0"/>
          </a:p>
          <a:p>
            <a:pPr marL="0" indent="0" algn="ctr" eaLnBrk="1" hangingPunct="1">
              <a:buFont typeface="Arial" charset="0"/>
              <a:buNone/>
              <a:defRPr/>
            </a:pPr>
            <a:r>
              <a:rPr lang="cs-CZ" altLang="cs-CZ" sz="10000" dirty="0"/>
              <a:t>???</a:t>
            </a:r>
          </a:p>
          <a:p>
            <a:pPr eaLnBrk="1" hangingPunct="1">
              <a:defRPr/>
            </a:pPr>
            <a:endParaRPr lang="cs-CZ" altLang="cs-CZ" sz="1600" b="1" dirty="0"/>
          </a:p>
        </p:txBody>
      </p:sp>
      <p:pic>
        <p:nvPicPr>
          <p:cNvPr id="11268"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123714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Dotační titul Rodina – žádost o dotaci</a:t>
            </a:r>
          </a:p>
        </p:txBody>
      </p:sp>
      <p:sp>
        <p:nvSpPr>
          <p:cNvPr id="3" name="Zástupný symbol pro obsah 2"/>
          <p:cNvSpPr>
            <a:spLocks noGrp="1"/>
          </p:cNvSpPr>
          <p:nvPr>
            <p:ph idx="1"/>
          </p:nvPr>
        </p:nvSpPr>
        <p:spPr/>
        <p:txBody>
          <a:bodyPr>
            <a:normAutofit fontScale="77500" lnSpcReduction="20000"/>
          </a:bodyPr>
          <a:lstStyle/>
          <a:p>
            <a:r>
              <a:rPr lang="cs-CZ" dirty="0"/>
              <a:t>- Oprávněné subjekty jsou NNO - </a:t>
            </a:r>
            <a:r>
              <a:rPr lang="cs-CZ" b="1" dirty="0"/>
              <a:t>obecně prospěšné společnosti</a:t>
            </a:r>
            <a:r>
              <a:rPr lang="cs-CZ" dirty="0"/>
              <a:t> ,</a:t>
            </a:r>
            <a:r>
              <a:rPr lang="cs-CZ" b="1" dirty="0"/>
              <a:t> registrované církve</a:t>
            </a:r>
            <a:r>
              <a:rPr lang="cs-CZ" dirty="0"/>
              <a:t> ,</a:t>
            </a:r>
            <a:r>
              <a:rPr lang="cs-CZ" b="1" dirty="0"/>
              <a:t> spolky, ústavy, nadace.</a:t>
            </a:r>
          </a:p>
          <a:p>
            <a:r>
              <a:rPr lang="cs-CZ" b="1" dirty="0"/>
              <a:t>- Žádost o dotaci je podávána prostřednictvím aplikace Ok služby rodina</a:t>
            </a:r>
            <a:r>
              <a:rPr lang="cs-CZ" dirty="0"/>
              <a:t> – přístup: (</a:t>
            </a:r>
            <a:r>
              <a:rPr lang="cs-CZ" u="sng" dirty="0">
                <a:hlinkClick r:id="rId2"/>
              </a:rPr>
              <a:t>http://portal.mpsv.cz/soc/</a:t>
            </a:r>
            <a:r>
              <a:rPr lang="cs-CZ" u="sng" dirty="0" err="1">
                <a:hlinkClick r:id="rId2"/>
              </a:rPr>
              <a:t>org</a:t>
            </a:r>
            <a:r>
              <a:rPr lang="cs-CZ" u="sng" dirty="0">
                <a:hlinkClick r:id="rId2"/>
              </a:rPr>
              <a:t>/</a:t>
            </a:r>
            <a:r>
              <a:rPr lang="cs-CZ" u="sng" dirty="0" err="1">
                <a:hlinkClick r:id="rId2"/>
              </a:rPr>
              <a:t>apl_pristup</a:t>
            </a:r>
            <a:r>
              <a:rPr lang="cs-CZ" dirty="0"/>
              <a:t>.)</a:t>
            </a:r>
          </a:p>
          <a:p>
            <a:r>
              <a:rPr lang="cs-CZ" dirty="0"/>
              <a:t>-Pravidelné </a:t>
            </a:r>
            <a:r>
              <a:rPr lang="cs-CZ" b="1" dirty="0"/>
              <a:t>odstávky</a:t>
            </a:r>
            <a:r>
              <a:rPr lang="cs-CZ" dirty="0"/>
              <a:t> OK systému (servisní hodiny) jsou vždy v </a:t>
            </a:r>
            <a:r>
              <a:rPr lang="cs-CZ" b="1" dirty="0"/>
              <a:t>úterý a ve čtvrtek </a:t>
            </a:r>
            <a:r>
              <a:rPr lang="cs-CZ" dirty="0"/>
              <a:t>od 17:00 do 24:00 hod. </a:t>
            </a:r>
            <a:br>
              <a:rPr lang="cs-CZ" dirty="0"/>
            </a:br>
            <a:r>
              <a:rPr lang="cs-CZ" b="1" u="sng" dirty="0"/>
              <a:t>Pozor při podávání žádosti!</a:t>
            </a:r>
          </a:p>
          <a:p>
            <a:pPr algn="just"/>
            <a:r>
              <a:rPr lang="cs-CZ" dirty="0"/>
              <a:t>-V případě technických problémů s aplikací OK služby – rodina lze kontaktovat zaměstnance OK systému na </a:t>
            </a:r>
            <a:br>
              <a:rPr lang="cs-CZ" dirty="0"/>
            </a:br>
            <a:r>
              <a:rPr lang="cs-CZ" dirty="0"/>
              <a:t>e-mailové adrese: </a:t>
            </a:r>
            <a:r>
              <a:rPr lang="cs-CZ" u="sng" dirty="0">
                <a:hlinkClick r:id="rId3"/>
              </a:rPr>
              <a:t>hotline.oknouze@oksystem.cz</a:t>
            </a:r>
            <a:r>
              <a:rPr lang="cs-CZ" dirty="0"/>
              <a:t> </a:t>
            </a:r>
            <a:br>
              <a:rPr lang="cs-CZ" dirty="0"/>
            </a:br>
            <a:r>
              <a:rPr lang="cs-CZ" dirty="0"/>
              <a:t>nebo na tel.: +420 236 072 280 každý pracovní den od 8:00 do 16:00 hod.</a:t>
            </a:r>
          </a:p>
          <a:p>
            <a:endParaRPr lang="cs-CZ" dirty="0"/>
          </a:p>
        </p:txBody>
      </p:sp>
      <p:pic>
        <p:nvPicPr>
          <p:cNvPr id="4" name="Picture 5" descr="C:\BARA\MPSV-manualall\pptsablona\pru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err="1">
                <a:solidFill>
                  <a:schemeClr val="bg1">
                    <a:lumMod val="50000"/>
                  </a:schemeClr>
                </a:solidFill>
              </a:rPr>
              <a:t>Odbo</a:t>
            </a:r>
            <a:endParaRPr lang="en-US" altLang="cs-CZ" sz="1400" dirty="0">
              <a:solidFill>
                <a:srgbClr val="777777"/>
              </a:solidFill>
              <a:latin typeface="Arial" charset="0"/>
              <a:cs typeface="+mn-cs"/>
            </a:endParaRPr>
          </a:p>
        </p:txBody>
      </p:sp>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648250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Dotační titul Rodina – žádost o dotaci</a:t>
            </a:r>
          </a:p>
        </p:txBody>
      </p:sp>
      <p:sp>
        <p:nvSpPr>
          <p:cNvPr id="3" name="Zástupný symbol pro obsah 2"/>
          <p:cNvSpPr>
            <a:spLocks noGrp="1"/>
          </p:cNvSpPr>
          <p:nvPr>
            <p:ph idx="1"/>
          </p:nvPr>
        </p:nvSpPr>
        <p:spPr>
          <a:xfrm>
            <a:off x="457200" y="1196752"/>
            <a:ext cx="8229600" cy="4929411"/>
          </a:xfrm>
        </p:spPr>
        <p:txBody>
          <a:bodyPr>
            <a:normAutofit/>
          </a:bodyPr>
          <a:lstStyle/>
          <a:p>
            <a:pPr marL="0" indent="0" algn="just">
              <a:buNone/>
            </a:pPr>
            <a:endParaRPr lang="cs-CZ" sz="2200" b="1" dirty="0">
              <a:solidFill>
                <a:srgbClr val="FF0000"/>
              </a:solidFill>
            </a:endParaRPr>
          </a:p>
          <a:p>
            <a:pPr algn="just"/>
            <a:r>
              <a:rPr lang="cs-CZ" sz="2200" b="1" dirty="0">
                <a:solidFill>
                  <a:srgbClr val="FF0000"/>
                </a:solidFill>
              </a:rPr>
              <a:t>Do dotačního programu MPSV na podporu rodiny pro rok 2021 </a:t>
            </a:r>
            <a:br>
              <a:rPr lang="cs-CZ" sz="2200" b="1" dirty="0">
                <a:solidFill>
                  <a:srgbClr val="FF0000"/>
                </a:solidFill>
              </a:rPr>
            </a:br>
            <a:r>
              <a:rPr lang="cs-CZ" sz="2200" b="1" dirty="0">
                <a:solidFill>
                  <a:srgbClr val="FF0000"/>
                </a:solidFill>
              </a:rPr>
              <a:t>se zařazují žádosti podané nejpozději do tří týdnů od vyhlášení dotačního řízení. Po tomto datu bude přístup do systému pro vkládání dalších žádostí uzavřen. Odbor rodinné politiky a ochrany práv dětí si vyhrazuje právo uvedený termín v případě nutnosti prodloužit. </a:t>
            </a:r>
          </a:p>
          <a:p>
            <a:endParaRPr lang="cs-CZ" sz="2200" b="1" dirty="0"/>
          </a:p>
          <a:p>
            <a:pPr algn="just"/>
            <a:r>
              <a:rPr lang="cs-CZ" sz="2200" b="1" dirty="0"/>
              <a:t>Žadatel (dle názvu organizace) může podat maximálně dvě žádosti </a:t>
            </a:r>
            <a:br>
              <a:rPr lang="cs-CZ" sz="2200" b="1" dirty="0"/>
            </a:br>
            <a:r>
              <a:rPr lang="cs-CZ" sz="2200" b="1" dirty="0"/>
              <a:t>na jednu dotační oblast (dohromady maximálně čtyři žádosti celkem). </a:t>
            </a:r>
            <a:r>
              <a:rPr lang="cs-CZ" sz="2200" dirty="0"/>
              <a:t> </a:t>
            </a:r>
          </a:p>
          <a:p>
            <a:r>
              <a:rPr lang="cs-CZ" sz="2200" dirty="0"/>
              <a:t>Žadatel musí v žádosti o dotaci zřetelně vypsat pouze aktivity (programy, přednášky aj.), na které žádá dotaci od MPSV. </a:t>
            </a:r>
          </a:p>
          <a:p>
            <a:endParaRPr lang="cs-CZ" sz="2000"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954796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Dotační titul Rodina – žádost o dotaci</a:t>
            </a:r>
          </a:p>
        </p:txBody>
      </p:sp>
      <p:sp>
        <p:nvSpPr>
          <p:cNvPr id="3" name="Zástupný symbol pro obsah 2"/>
          <p:cNvSpPr>
            <a:spLocks noGrp="1"/>
          </p:cNvSpPr>
          <p:nvPr>
            <p:ph idx="1"/>
          </p:nvPr>
        </p:nvSpPr>
        <p:spPr>
          <a:xfrm>
            <a:off x="457200" y="1268760"/>
            <a:ext cx="8229600" cy="4857403"/>
          </a:xfrm>
        </p:spPr>
        <p:txBody>
          <a:bodyPr>
            <a:normAutofit fontScale="47500" lnSpcReduction="20000"/>
          </a:bodyPr>
          <a:lstStyle/>
          <a:p>
            <a:r>
              <a:rPr lang="cs-CZ" sz="3400" dirty="0"/>
              <a:t>Povinné přílohy žadatele o poskytnutí dotace:</a:t>
            </a:r>
          </a:p>
          <a:p>
            <a:endParaRPr lang="cs-CZ" sz="3400" dirty="0"/>
          </a:p>
          <a:p>
            <a:r>
              <a:rPr lang="cs-CZ" sz="3400" dirty="0"/>
              <a:t>-aktuální verze dokladu potvrzujícího vznik NNO,</a:t>
            </a:r>
          </a:p>
          <a:p>
            <a:r>
              <a:rPr lang="cs-CZ" sz="3400" dirty="0"/>
              <a:t>- </a:t>
            </a:r>
            <a:r>
              <a:rPr lang="cs-CZ" sz="3400" b="1" dirty="0">
                <a:solidFill>
                  <a:srgbClr val="FF0000"/>
                </a:solidFill>
              </a:rPr>
              <a:t>informace podle § 14 odst. 3 písm. E) zákona o rozpočtových pravidel, o podílech v právnických osobách</a:t>
            </a:r>
          </a:p>
          <a:p>
            <a:r>
              <a:rPr lang="cs-CZ" sz="3400" dirty="0"/>
              <a:t>-</a:t>
            </a:r>
            <a:r>
              <a:rPr lang="cs-CZ" sz="3400" b="1" dirty="0"/>
              <a:t>spolky </a:t>
            </a:r>
            <a:r>
              <a:rPr lang="cs-CZ" sz="3400" dirty="0"/>
              <a:t>předloží</a:t>
            </a:r>
            <a:r>
              <a:rPr lang="cs-CZ" sz="3400" b="1" dirty="0"/>
              <a:t> </a:t>
            </a:r>
            <a:r>
              <a:rPr lang="cs-CZ" sz="3400" dirty="0"/>
              <a:t>kromě výpisu z rejstříku</a:t>
            </a:r>
            <a:r>
              <a:rPr lang="cs-CZ" sz="3400" b="1" dirty="0"/>
              <a:t> </a:t>
            </a:r>
            <a:r>
              <a:rPr lang="cs-CZ" sz="3400" dirty="0"/>
              <a:t>i</a:t>
            </a:r>
            <a:r>
              <a:rPr lang="cs-CZ" sz="3400" b="1" dirty="0"/>
              <a:t> stanovy</a:t>
            </a:r>
          </a:p>
          <a:p>
            <a:r>
              <a:rPr lang="cs-CZ" sz="3400" b="1" dirty="0"/>
              <a:t>-registrované církve</a:t>
            </a:r>
            <a:r>
              <a:rPr lang="cs-CZ" sz="3400" dirty="0"/>
              <a:t> předloží kromě výpisu z registru ústředního orgánu státní správy ČR, který registruje církve a náboženské společnosti i </a:t>
            </a:r>
            <a:r>
              <a:rPr lang="cs-CZ" sz="3400" b="1" dirty="0"/>
              <a:t>základní dokument</a:t>
            </a:r>
            <a:r>
              <a:rPr lang="cs-CZ" sz="3400" dirty="0"/>
              <a:t>;</a:t>
            </a:r>
          </a:p>
          <a:p>
            <a:r>
              <a:rPr lang="cs-CZ" sz="3400" dirty="0"/>
              <a:t>-</a:t>
            </a:r>
            <a:r>
              <a:rPr lang="cs-CZ" sz="3400" b="1" dirty="0"/>
              <a:t>obecně prospěšné společnosti</a:t>
            </a:r>
            <a:r>
              <a:rPr lang="cs-CZ" sz="3400" dirty="0"/>
              <a:t> předloží kromě výpisu z rejstříku i </a:t>
            </a:r>
            <a:r>
              <a:rPr lang="cs-CZ" sz="3400" b="1" dirty="0"/>
              <a:t>zakládací listinu </a:t>
            </a:r>
          </a:p>
          <a:p>
            <a:r>
              <a:rPr lang="cs-CZ" sz="3400" b="1" dirty="0"/>
              <a:t>-ústavy</a:t>
            </a:r>
            <a:r>
              <a:rPr lang="cs-CZ" sz="3400" dirty="0"/>
              <a:t> předloží kromě výpisu z veřejného rejstříku i </a:t>
            </a:r>
            <a:r>
              <a:rPr lang="cs-CZ" sz="3400" b="1" dirty="0"/>
              <a:t>zakládací listinu</a:t>
            </a:r>
          </a:p>
          <a:p>
            <a:r>
              <a:rPr lang="cs-CZ" sz="3400" b="1" dirty="0"/>
              <a:t>-nadace</a:t>
            </a:r>
            <a:r>
              <a:rPr lang="cs-CZ" sz="3400" dirty="0"/>
              <a:t>, nadační fondy předloží kromě výpisu z veřejného rejstříku i </a:t>
            </a:r>
            <a:r>
              <a:rPr lang="cs-CZ" sz="3400" b="1" dirty="0"/>
              <a:t>nadační listinu</a:t>
            </a:r>
          </a:p>
          <a:p>
            <a:pPr lvl="0"/>
            <a:r>
              <a:rPr lang="cs-CZ" sz="3400" b="1" dirty="0"/>
              <a:t>-identifikace bankovního účtu, </a:t>
            </a:r>
            <a:r>
              <a:rPr lang="cs-CZ" sz="3400" dirty="0"/>
              <a:t>na který bude složena dotace, </a:t>
            </a:r>
            <a:r>
              <a:rPr lang="cs-CZ" sz="3400" b="1" dirty="0"/>
              <a:t>potvrzený bankou a statutárním zástupcem </a:t>
            </a:r>
            <a:r>
              <a:rPr lang="cs-CZ" sz="3400" dirty="0"/>
              <a:t>organizace, uvedené potvrzení musí být z aktuální doby (staré nejdéle 3 měsíce); </a:t>
            </a:r>
            <a:r>
              <a:rPr lang="cs-CZ" sz="3400" dirty="0">
                <a:solidFill>
                  <a:srgbClr val="FF0000"/>
                </a:solidFill>
              </a:rPr>
              <a:t>Potvrzení znamená razítko organizace a podpis statutárního zástupce</a:t>
            </a:r>
            <a:r>
              <a:rPr lang="cs-CZ" sz="3400" dirty="0"/>
              <a:t>!</a:t>
            </a:r>
          </a:p>
          <a:p>
            <a:r>
              <a:rPr lang="cs-CZ" sz="3400" dirty="0"/>
              <a:t>-</a:t>
            </a:r>
            <a:r>
              <a:rPr lang="cs-CZ" sz="3400" b="1" dirty="0"/>
              <a:t>rozhodnutí o pověření k výkonu sociálně-právní ochrany dětí</a:t>
            </a:r>
            <a:r>
              <a:rPr lang="cs-CZ" sz="3400" dirty="0"/>
              <a:t> (tato podmínka se vztahuje pouze na projekty zařazené v II. podporované dotační oblasti); </a:t>
            </a:r>
          </a:p>
          <a:p>
            <a:r>
              <a:rPr lang="cs-CZ" sz="3400" dirty="0"/>
              <a:t>-</a:t>
            </a:r>
            <a:r>
              <a:rPr lang="cs-CZ" sz="3400" b="1" dirty="0"/>
              <a:t>doložení spolupráce s orgány SPOD</a:t>
            </a:r>
            <a:r>
              <a:rPr lang="cs-CZ" sz="3400" dirty="0"/>
              <a:t> dopisem daného orgánu (tato podmínka se vztahuje pouze na projekty zařazené v II. podporované dotační oblasti)</a:t>
            </a:r>
            <a:endParaRPr lang="cs-CZ" sz="3400" dirty="0">
              <a:solidFill>
                <a:srgbClr val="FF0000"/>
              </a:solidFill>
            </a:endParaRPr>
          </a:p>
          <a:p>
            <a:endParaRPr lang="cs-CZ" sz="3400" b="1" dirty="0"/>
          </a:p>
          <a:p>
            <a:pPr algn="just"/>
            <a:r>
              <a:rPr lang="cs-CZ" sz="3400" dirty="0"/>
              <a:t>Tyto přílohy podléhají formálnímu hodnocení, které předchází hodnocení interního </a:t>
            </a:r>
            <a:br>
              <a:rPr lang="cs-CZ" sz="3400" dirty="0"/>
            </a:br>
            <a:r>
              <a:rPr lang="cs-CZ" sz="3400" dirty="0"/>
              <a:t>a externího hodnotitele. </a:t>
            </a:r>
            <a:endParaRPr lang="cs-CZ" dirty="0"/>
          </a:p>
          <a:p>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3429425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Dotační titul Rodina – žádost o dotaci</a:t>
            </a:r>
            <a:br>
              <a:rPr lang="cs-CZ" sz="3200" dirty="0"/>
            </a:br>
            <a:r>
              <a:rPr lang="cs-CZ" sz="2800" b="1" dirty="0"/>
              <a:t>NOVÁ POVINNÁ PŘÍLOHA</a:t>
            </a:r>
          </a:p>
        </p:txBody>
      </p:sp>
      <p:sp>
        <p:nvSpPr>
          <p:cNvPr id="3" name="Zástupný symbol pro obsah 2"/>
          <p:cNvSpPr>
            <a:spLocks noGrp="1"/>
          </p:cNvSpPr>
          <p:nvPr>
            <p:ph idx="1"/>
          </p:nvPr>
        </p:nvSpPr>
        <p:spPr>
          <a:xfrm>
            <a:off x="457200" y="1268760"/>
            <a:ext cx="8229600" cy="4857403"/>
          </a:xfrm>
        </p:spPr>
        <p:txBody>
          <a:bodyPr>
            <a:normAutofit fontScale="92500" lnSpcReduction="10000"/>
          </a:bodyPr>
          <a:lstStyle/>
          <a:p>
            <a:r>
              <a:rPr lang="cs-CZ" sz="2000" dirty="0">
                <a:solidFill>
                  <a:srgbClr val="FF0000"/>
                </a:solidFill>
              </a:rPr>
              <a:t>Informace podle § 14 odst. 3 písm. e) zákona o rozpočtových pravidel, o podílech v právnických osobách – formulář bude k dispozici na webu</a:t>
            </a:r>
          </a:p>
          <a:p>
            <a:r>
              <a:rPr lang="cs-CZ" sz="2000" u="sng" dirty="0"/>
              <a:t>Uveďte informace o:</a:t>
            </a:r>
            <a:endParaRPr lang="cs-CZ" sz="2000" dirty="0"/>
          </a:p>
          <a:p>
            <a:pPr lvl="0"/>
            <a:r>
              <a:rPr lang="cs-CZ" sz="2000" dirty="0"/>
              <a:t>1) osobách jednajících jménem žadatele s uvedením, zda jednají jako jeho statutární orgán, nebo jednají na základě udělené plné moci: </a:t>
            </a:r>
            <a:r>
              <a:rPr lang="cs-CZ" sz="2000" i="1" dirty="0"/>
              <a:t>(Jméno a příjmení statutárního zástupce Vaší organizace)</a:t>
            </a:r>
          </a:p>
          <a:p>
            <a:pPr lvl="0"/>
            <a:r>
              <a:rPr lang="cs-CZ" sz="2000" i="1" dirty="0"/>
              <a:t>2) </a:t>
            </a:r>
            <a:r>
              <a:rPr lang="cs-CZ" sz="2000" dirty="0"/>
              <a:t>osobách s podílem v této právnické osobě: (Pokud nemá jiná právnická osoba vlastnický podíl ve Vaší organizaci, uveďte „Žádná právnická osoba nemá vlastnický podíl v právnické osobě NÁZEV ORGANIZACE Pokud má jiná právnická osoba vlastnický podíl ve Vaší organizaci, uveďte její název a výši tohoto podílu</a:t>
            </a:r>
          </a:p>
          <a:p>
            <a:pPr lvl="0"/>
            <a:r>
              <a:rPr lang="cs-CZ" sz="2000" dirty="0"/>
              <a:t>3) osobách, v nichž má žadatel podíl, a o výši tohoto podílu (Pokud Vaše organizace nemá vlastní podíl v jiné společnosti, uveďte „NÁZEV ORGANIZACE nemá vlastnický podíl v žádné právnické osobě“. Pokud Vaše organizace má vlastní podíl v jiné právnické osobě, uveďte název této společnosti a výši tohoto podílu.)</a:t>
            </a:r>
          </a:p>
          <a:p>
            <a:pPr marL="0" indent="0">
              <a:buNone/>
            </a:pPr>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3362858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Dotační titul Rodina – žádost o dotaci</a:t>
            </a:r>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Zástupný symbol pro obsah 8"/>
          <p:cNvSpPr>
            <a:spLocks noGrp="1"/>
          </p:cNvSpPr>
          <p:nvPr>
            <p:ph idx="1"/>
          </p:nvPr>
        </p:nvSpPr>
        <p:spPr>
          <a:xfrm>
            <a:off x="457200" y="1196752"/>
            <a:ext cx="8229600" cy="4929411"/>
          </a:xfrm>
        </p:spPr>
        <p:txBody>
          <a:bodyPr>
            <a:normAutofit fontScale="25000" lnSpcReduction="20000"/>
          </a:bodyPr>
          <a:lstStyle/>
          <a:p>
            <a:pPr fontAlgn="b"/>
            <a:r>
              <a:rPr lang="cs-CZ" sz="5600" b="1" dirty="0"/>
              <a:t>Hodnotící kritéria:</a:t>
            </a:r>
          </a:p>
          <a:p>
            <a:pPr marL="0" indent="0" fontAlgn="b">
              <a:buNone/>
            </a:pPr>
            <a:r>
              <a:rPr lang="cs-CZ" sz="5600" b="1" dirty="0"/>
              <a:t>         Informace o organizaci (charakteristika, přílohy, zkušenosti)  max. 3 body</a:t>
            </a:r>
          </a:p>
          <a:p>
            <a:pPr fontAlgn="b"/>
            <a:r>
              <a:rPr lang="cs-CZ" sz="5600" dirty="0"/>
              <a:t>Podíl spolufinancování kraje  – vypočítá OK systém max. 5 bodů</a:t>
            </a:r>
          </a:p>
          <a:p>
            <a:pPr fontAlgn="b"/>
            <a:r>
              <a:rPr lang="pl-PL" sz="5600" b="1" dirty="0"/>
              <a:t>Popis projektu a jeho potřebnost max. 10 bodů</a:t>
            </a:r>
            <a:endParaRPr lang="cs-CZ" sz="5600" b="1" dirty="0"/>
          </a:p>
          <a:p>
            <a:pPr fontAlgn="b"/>
            <a:r>
              <a:rPr lang="cs-CZ" sz="5600" b="1" dirty="0"/>
              <a:t>Specifika cílové skupiny a počet klientů max. 8 bodů</a:t>
            </a:r>
          </a:p>
          <a:p>
            <a:pPr fontAlgn="b"/>
            <a:r>
              <a:rPr lang="cs-CZ" sz="5600" b="1" dirty="0"/>
              <a:t>Spolupráce s dalšími organizacemi max. 2 body</a:t>
            </a:r>
          </a:p>
          <a:p>
            <a:pPr fontAlgn="b"/>
            <a:r>
              <a:rPr lang="cs-CZ" sz="5600" b="1" dirty="0"/>
              <a:t>Cíle projektu max. 10 bodů</a:t>
            </a:r>
          </a:p>
          <a:p>
            <a:pPr fontAlgn="b"/>
            <a:r>
              <a:rPr lang="cs-CZ" sz="5600" b="1" dirty="0"/>
              <a:t>Aktivity projektu max. 13 bodů</a:t>
            </a:r>
          </a:p>
          <a:p>
            <a:pPr fontAlgn="b"/>
            <a:r>
              <a:rPr lang="cs-CZ" sz="5600" b="1" dirty="0"/>
              <a:t>Termíny realizace max. 2 body</a:t>
            </a:r>
          </a:p>
          <a:p>
            <a:pPr fontAlgn="b"/>
            <a:r>
              <a:rPr lang="cs-CZ" sz="5600" b="1" dirty="0"/>
              <a:t>Místa realizace max.  3 body</a:t>
            </a:r>
          </a:p>
          <a:p>
            <a:pPr fontAlgn="b"/>
            <a:r>
              <a:rPr lang="cs-CZ" sz="5600" b="1" dirty="0"/>
              <a:t>Propagace aktivit max. 2 body</a:t>
            </a:r>
          </a:p>
          <a:p>
            <a:pPr fontAlgn="b"/>
            <a:r>
              <a:rPr lang="cs-CZ" sz="5600" b="1" dirty="0"/>
              <a:t>Vyhodnocení úspěšnosti projektu max. 5 bodů</a:t>
            </a:r>
          </a:p>
          <a:p>
            <a:pPr fontAlgn="b"/>
            <a:r>
              <a:rPr lang="cs-CZ" sz="5600" b="1" dirty="0"/>
              <a:t>Odborná způsobilost realizátora projektu max.  3 body</a:t>
            </a:r>
          </a:p>
          <a:p>
            <a:pPr fontAlgn="b"/>
            <a:r>
              <a:rPr lang="cs-CZ" sz="5600" b="1" dirty="0"/>
              <a:t>Pracovní náplň a kvalifikace jednotlivých pracovníků max. 5 bodů</a:t>
            </a:r>
          </a:p>
          <a:p>
            <a:pPr fontAlgn="b"/>
            <a:r>
              <a:rPr lang="cs-CZ" sz="5600" b="1" dirty="0"/>
              <a:t>Vzdělávání týmu max. 3 body</a:t>
            </a:r>
          </a:p>
          <a:p>
            <a:pPr fontAlgn="b"/>
            <a:r>
              <a:rPr lang="cs-CZ" sz="5600" b="1" dirty="0"/>
              <a:t>Fungování pracovního týmu max.  2 body</a:t>
            </a:r>
          </a:p>
          <a:p>
            <a:pPr fontAlgn="b"/>
            <a:r>
              <a:rPr lang="cs-CZ" sz="5600" b="1" dirty="0"/>
              <a:t>Přiměřenost personálního zabezpečení k počtu klientů a aktivitám max. 1 bod</a:t>
            </a:r>
          </a:p>
          <a:p>
            <a:pPr fontAlgn="b"/>
            <a:r>
              <a:rPr lang="cs-CZ" sz="5600" b="1" dirty="0"/>
              <a:t>Úroveň zpracování rozpočtu max. 5 bodů</a:t>
            </a:r>
          </a:p>
          <a:p>
            <a:pPr fontAlgn="b"/>
            <a:r>
              <a:rPr lang="cs-CZ" sz="5600" dirty="0"/>
              <a:t>Podíl zbytných nákladů – vypočítá OK systém max. 10 bodů </a:t>
            </a:r>
          </a:p>
          <a:p>
            <a:pPr fontAlgn="b"/>
            <a:r>
              <a:rPr lang="cs-CZ" sz="5600" b="1" dirty="0"/>
              <a:t>Návaznost na síť služeb (dopis obce/kraje formou přílohy) max. 2 body</a:t>
            </a:r>
          </a:p>
          <a:p>
            <a:pPr fontAlgn="b"/>
            <a:r>
              <a:rPr lang="cs-CZ" sz="5600" b="1" dirty="0"/>
              <a:t>Přednosti a nedostatky projektu max. 6 bodů</a:t>
            </a:r>
          </a:p>
          <a:p>
            <a:endParaRPr lang="cs-CZ" b="1" dirty="0"/>
          </a:p>
        </p:txBody>
      </p:sp>
      <p:pic>
        <p:nvPicPr>
          <p:cNvPr id="11"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1286240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dirty="0"/>
              <a:t>Dotační titul Rodina – žádost o dotaci</a:t>
            </a:r>
          </a:p>
        </p:txBody>
      </p:sp>
      <p:sp>
        <p:nvSpPr>
          <p:cNvPr id="3" name="Zástupný symbol pro obsah 2"/>
          <p:cNvSpPr>
            <a:spLocks noGrp="1"/>
          </p:cNvSpPr>
          <p:nvPr>
            <p:ph idx="1"/>
          </p:nvPr>
        </p:nvSpPr>
        <p:spPr>
          <a:xfrm>
            <a:off x="457200" y="1124744"/>
            <a:ext cx="8229600" cy="5001419"/>
          </a:xfrm>
        </p:spPr>
        <p:txBody>
          <a:bodyPr>
            <a:normAutofit fontScale="25000" lnSpcReduction="20000"/>
          </a:bodyPr>
          <a:lstStyle/>
          <a:p>
            <a:r>
              <a:rPr lang="cs-CZ" sz="5600" b="1" dirty="0"/>
              <a:t>Nápověda je vždy uvedena v aplikaci při vyplňování žádosti – nutné číst popisky.</a:t>
            </a:r>
          </a:p>
          <a:p>
            <a:endParaRPr lang="cs-CZ" sz="5600" b="1" dirty="0"/>
          </a:p>
          <a:p>
            <a:r>
              <a:rPr lang="cs-CZ" sz="5600" b="1" dirty="0"/>
              <a:t>- Informace o organizaci (charakteristika, zkušenosti)  max. 3 body</a:t>
            </a:r>
          </a:p>
          <a:p>
            <a:r>
              <a:rPr lang="cs-CZ" sz="5600" b="1" dirty="0"/>
              <a:t>-</a:t>
            </a:r>
            <a:r>
              <a:rPr lang="cs-CZ" sz="5600" dirty="0"/>
              <a:t>Podíl spolufinancování kraje  – vypočítá OK systém a to pouze v hodnocení interního hodnotitele</a:t>
            </a:r>
            <a:r>
              <a:rPr lang="cs-CZ" sz="6000" dirty="0"/>
              <a:t>, </a:t>
            </a:r>
            <a:r>
              <a:rPr lang="cs-CZ" sz="5600" dirty="0"/>
              <a:t>max. 5 bodů</a:t>
            </a:r>
          </a:p>
          <a:p>
            <a:r>
              <a:rPr lang="pl-PL" sz="5600" b="1" dirty="0"/>
              <a:t>-Popis projektu a jeho potřebnost max. 10 bodů - </a:t>
            </a:r>
            <a:r>
              <a:rPr lang="cs-CZ" sz="5600" dirty="0">
                <a:cs typeface="Arial" charset="0"/>
              </a:rPr>
              <a:t>p</a:t>
            </a:r>
            <a:r>
              <a:rPr lang="cs-CZ" altLang="cs-CZ" sz="5600" dirty="0">
                <a:cs typeface="Arial" charset="0"/>
              </a:rPr>
              <a:t>roč je projekt nutné realizovat, proč by měl být podpořen, jak přispěje k naplnění cílů dotačního programu. </a:t>
            </a:r>
            <a:r>
              <a:rPr lang="cs-CZ" altLang="cs-CZ" sz="5600" dirty="0"/>
              <a:t>M</a:t>
            </a:r>
            <a:r>
              <a:rPr lang="cs-CZ" sz="5600" dirty="0"/>
              <a:t>usí být popsáno podrobně a konkrétně, projekt by měl být podpořen analýzou, studií, statistikou apod.</a:t>
            </a:r>
          </a:p>
          <a:p>
            <a:r>
              <a:rPr lang="cs-CZ" sz="5600" b="1" dirty="0"/>
              <a:t>- Specifika cílové skupiny a počet klientů max. 8 bodů - </a:t>
            </a:r>
            <a:r>
              <a:rPr lang="cs-CZ" sz="5600" dirty="0"/>
              <a:t>konkrétní popis cílové skupiny a  jejích specifik (na koho je projekt zaměřen), organizace je schopna doložit reálný předpokládaný počet klientů </a:t>
            </a:r>
            <a:r>
              <a:rPr lang="cs-CZ" sz="5600" dirty="0" err="1"/>
              <a:t>včt</a:t>
            </a:r>
            <a:r>
              <a:rPr lang="cs-CZ" sz="5600" dirty="0"/>
              <a:t>. zdůvodnění. </a:t>
            </a:r>
            <a:r>
              <a:rPr lang="cs-CZ" altLang="cs-CZ" sz="5600" dirty="0">
                <a:cs typeface="Arial" charset="0"/>
              </a:rPr>
              <a:t>Celkový počet rodin, které se uvedených aktivit  v průběhu roku účastní, opakované návštěvy se nezapočítávají.</a:t>
            </a:r>
            <a:r>
              <a:rPr lang="cs-CZ" altLang="cs-CZ" sz="5600" b="1" dirty="0">
                <a:cs typeface="Arial" charset="0"/>
              </a:rPr>
              <a:t> Klient = rodina.</a:t>
            </a:r>
          </a:p>
          <a:p>
            <a:r>
              <a:rPr lang="cs-CZ" sz="5600" b="1" dirty="0"/>
              <a:t>-Spolupráce s dalšími organizacemi max. 2 body </a:t>
            </a:r>
            <a:r>
              <a:rPr lang="pl-PL" sz="5600" dirty="0"/>
              <a:t>Zde je jasně popsána spolupráce s organizacemi</a:t>
            </a:r>
          </a:p>
          <a:p>
            <a:r>
              <a:rPr lang="pl-PL" sz="5600" dirty="0"/>
              <a:t>-</a:t>
            </a:r>
            <a:r>
              <a:rPr lang="cs-CZ" sz="5600" b="1" dirty="0"/>
              <a:t>Cíle projektu max. 10 bodů </a:t>
            </a:r>
            <a:r>
              <a:rPr lang="cs-CZ" sz="5600" dirty="0"/>
              <a:t>-</a:t>
            </a:r>
            <a:r>
              <a:rPr lang="cs-CZ" altLang="cs-CZ" sz="5600" dirty="0"/>
              <a:t>Cíle musí být jasně a podrobně formulované, měřitelné, reálně dosažitelné. Častým problém je popis aktivity, ne cíl, kterého chce organizace pomocí aktivity dosáhnout.</a:t>
            </a:r>
          </a:p>
          <a:p>
            <a:r>
              <a:rPr lang="cs-CZ" sz="5600" b="1" dirty="0"/>
              <a:t>- Aktivity projektu max. 13 bodů - </a:t>
            </a:r>
            <a:r>
              <a:rPr lang="cs-CZ" sz="5600" dirty="0"/>
              <a:t>Aktivity jsou jasně, konkrétně a detailně popsány, kdo je bude lektorovat, kdy, jak často, na koho jsou cíleny. Jejich zaměření odpovídá podporovaným aktivitám dle Metodiky (častý problém – nelze hradit volnočasové aktivity).</a:t>
            </a:r>
          </a:p>
          <a:p>
            <a:r>
              <a:rPr lang="cs-CZ" sz="5600" b="1" dirty="0"/>
              <a:t>- Termíny realizace max. 2 body</a:t>
            </a:r>
            <a:r>
              <a:rPr lang="cs-CZ" altLang="cs-CZ" sz="5600" dirty="0">
                <a:cs typeface="Arial" charset="0"/>
              </a:rPr>
              <a:t> -</a:t>
            </a:r>
            <a:r>
              <a:rPr lang="cs-CZ" altLang="cs-CZ" sz="5600" dirty="0"/>
              <a:t> Z</a:t>
            </a:r>
            <a:r>
              <a:rPr lang="cs-CZ" sz="5600" dirty="0"/>
              <a:t>de jasně popsán termín nebo je vysvětlen a přiblížen v komentáři.</a:t>
            </a:r>
          </a:p>
          <a:p>
            <a:r>
              <a:rPr lang="cs-CZ" sz="5600" b="1" dirty="0"/>
              <a:t>- Místa realizace max.  3 body - </a:t>
            </a:r>
            <a:r>
              <a:rPr lang="cs-CZ" sz="5600" dirty="0"/>
              <a:t>Zde je jasně vypsáno místo realizace včetně jeho popisu.</a:t>
            </a:r>
          </a:p>
          <a:p>
            <a:r>
              <a:rPr lang="cs-CZ" sz="5600" b="1" dirty="0"/>
              <a:t>- Propagace aktivit max. 2 body </a:t>
            </a:r>
            <a:r>
              <a:rPr lang="cs-CZ" sz="5600" dirty="0"/>
              <a:t>- Z</a:t>
            </a:r>
            <a:r>
              <a:rPr lang="pt-BR" sz="5600" dirty="0"/>
              <a:t>de </a:t>
            </a:r>
            <a:r>
              <a:rPr lang="cs-CZ" sz="5600" dirty="0"/>
              <a:t>je </a:t>
            </a:r>
            <a:r>
              <a:rPr lang="pt-BR" sz="5600" dirty="0"/>
              <a:t>jasně popsána forma a popis propagace, periodicita</a:t>
            </a:r>
            <a:endParaRPr lang="cs-CZ" sz="5600" dirty="0"/>
          </a:p>
          <a:p>
            <a:endParaRPr lang="cs-CZ" sz="1600" dirty="0"/>
          </a:p>
          <a:p>
            <a:endParaRPr lang="cs-CZ" sz="1600" dirty="0"/>
          </a:p>
          <a:p>
            <a:endParaRPr lang="cs-CZ" sz="1600" b="1" dirty="0"/>
          </a:p>
          <a:p>
            <a:endParaRPr lang="cs-CZ" sz="1600" dirty="0"/>
          </a:p>
          <a:p>
            <a:endParaRPr lang="cs-CZ" sz="1600" dirty="0"/>
          </a:p>
          <a:p>
            <a:endParaRPr lang="cs-CZ" sz="1600" b="1" dirty="0"/>
          </a:p>
          <a:p>
            <a:endParaRPr lang="cs-CZ" sz="1600" dirty="0"/>
          </a:p>
          <a:p>
            <a:r>
              <a:rPr lang="cs-CZ" sz="1600" dirty="0"/>
              <a:t>-</a:t>
            </a:r>
          </a:p>
          <a:p>
            <a:endParaRPr lang="cs-CZ" sz="1600" dirty="0"/>
          </a:p>
          <a:p>
            <a:endParaRPr lang="cs-CZ" sz="1500" dirty="0"/>
          </a:p>
          <a:p>
            <a:endParaRPr lang="cs-CZ" sz="1500" dirty="0"/>
          </a:p>
          <a:p>
            <a:endParaRPr lang="cs-CZ" sz="1600" dirty="0"/>
          </a:p>
          <a:p>
            <a:r>
              <a:rPr lang="cs-CZ" sz="1600" dirty="0"/>
              <a:t>-</a:t>
            </a:r>
          </a:p>
          <a:p>
            <a:endParaRPr lang="cs-CZ" sz="1600" b="1" dirty="0"/>
          </a:p>
          <a:p>
            <a:endParaRPr lang="cs-CZ" sz="1600" dirty="0"/>
          </a:p>
          <a:p>
            <a:endParaRPr lang="cs-CZ" sz="1600" dirty="0"/>
          </a:p>
          <a:p>
            <a:endParaRPr lang="cs-CZ" sz="1600" b="1" dirty="0"/>
          </a:p>
          <a:p>
            <a:endParaRPr lang="cs-CZ" dirty="0"/>
          </a:p>
          <a:p>
            <a:endParaRPr lang="cs-CZ" b="1" dirty="0"/>
          </a:p>
          <a:p>
            <a:endParaRPr lang="cs-CZ" b="1" dirty="0"/>
          </a:p>
          <a:p>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367455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Dotační titul Rodina – žádost o dotaci</a:t>
            </a:r>
          </a:p>
        </p:txBody>
      </p:sp>
      <p:sp>
        <p:nvSpPr>
          <p:cNvPr id="3" name="Zástupný symbol pro obsah 2"/>
          <p:cNvSpPr>
            <a:spLocks noGrp="1"/>
          </p:cNvSpPr>
          <p:nvPr>
            <p:ph idx="1"/>
          </p:nvPr>
        </p:nvSpPr>
        <p:spPr>
          <a:xfrm>
            <a:off x="457200" y="1430702"/>
            <a:ext cx="8229600" cy="4525963"/>
          </a:xfrm>
        </p:spPr>
        <p:txBody>
          <a:bodyPr/>
          <a:lstStyle/>
          <a:p>
            <a:r>
              <a:rPr lang="cs-CZ" sz="1400" b="1" dirty="0"/>
              <a:t>- Vyhodnocení úspěšnosti projektu max. 5 bodů - </a:t>
            </a:r>
            <a:r>
              <a:rPr lang="cs-CZ" sz="1400" dirty="0"/>
              <a:t>Vyhodnocení úspěšnosti projektu je popsáno jasně, kvalitativně i kvantitativně ověřitelné, odpovídají náplni projektu.</a:t>
            </a:r>
          </a:p>
          <a:p>
            <a:r>
              <a:rPr lang="cs-CZ" sz="1400" b="1" dirty="0"/>
              <a:t>-Odborná způsobilost realizátora projektu max.  3 body - </a:t>
            </a:r>
            <a:r>
              <a:rPr lang="cs-CZ" sz="1400" dirty="0"/>
              <a:t>realizátor a jeho odborná způsobilost i vzdělání jsou popsány konkrétně a jsou odpovídající vzhledem k projektu.</a:t>
            </a:r>
          </a:p>
          <a:p>
            <a:r>
              <a:rPr lang="cs-CZ" sz="1400" dirty="0"/>
              <a:t>-</a:t>
            </a:r>
            <a:r>
              <a:rPr lang="cs-CZ" sz="1400" b="1" dirty="0"/>
              <a:t>Pracovní náplň a kvalifikace jednotlivých pracovníků max. 5 bodů - </a:t>
            </a:r>
            <a:r>
              <a:rPr lang="cs-CZ" sz="1400" dirty="0"/>
              <a:t>Pracovní náplň a kvalifikace jednotlivých pracovníků je u všech pracovníků popsána jasně, konkrétně a odpovídá podporovaných aktivitám projektu. Navrhovaná mzda u všech pracovníků odpovídá kvalifikaci.</a:t>
            </a:r>
          </a:p>
          <a:p>
            <a:r>
              <a:rPr lang="cs-CZ" sz="1400" dirty="0"/>
              <a:t>-</a:t>
            </a:r>
            <a:r>
              <a:rPr lang="cs-CZ" sz="1400" b="1" dirty="0"/>
              <a:t>Vzdělávání týmu max. 3 body - </a:t>
            </a:r>
            <a:r>
              <a:rPr lang="cs-CZ" sz="1400" dirty="0"/>
              <a:t>Zde je konkrétně popsán název a popis kurzu/školení, kdo se ho bude účastnit, nebo je vysvětleno, z jakého důvodu není uvedeno žádné vzdělávání. </a:t>
            </a:r>
          </a:p>
          <a:p>
            <a:r>
              <a:rPr lang="cs-CZ" sz="1400" dirty="0"/>
              <a:t>-</a:t>
            </a:r>
            <a:r>
              <a:rPr lang="cs-CZ" sz="1400" b="1" dirty="0"/>
              <a:t>Fungování pracovního týmu max.  2 body </a:t>
            </a:r>
            <a:r>
              <a:rPr lang="cs-CZ" sz="1400" dirty="0"/>
              <a:t>-  Jsou zde jasně popsány způsoby spolupráce, hierarchie pracovního týmu.</a:t>
            </a:r>
          </a:p>
          <a:p>
            <a:r>
              <a:rPr lang="cs-CZ" sz="1400" dirty="0"/>
              <a:t>-</a:t>
            </a:r>
            <a:r>
              <a:rPr lang="cs-CZ" sz="1400" b="1" dirty="0"/>
              <a:t>Přiměřenost personálního zabezpečení k počtu klientů a aktivitám max. 1 bod</a:t>
            </a:r>
          </a:p>
          <a:p>
            <a:r>
              <a:rPr lang="cs-CZ" sz="1400" b="1" dirty="0"/>
              <a:t>- Úroveň zpracování rozpočtu max. 5 bodů - </a:t>
            </a:r>
            <a:r>
              <a:rPr lang="cs-CZ" sz="1400" dirty="0"/>
              <a:t>Všechny položky jsou dostatečně popsány a nejsou nadhodnoceny.</a:t>
            </a:r>
          </a:p>
          <a:p>
            <a:r>
              <a:rPr lang="cs-CZ" sz="1400" dirty="0"/>
              <a:t>-Podíl zbytných nákladů – vypočítá OK systém a to pouze v hodnocení interního hodnotitele, max. 10 bodů </a:t>
            </a:r>
          </a:p>
          <a:p>
            <a:r>
              <a:rPr lang="cs-CZ" sz="1400" dirty="0"/>
              <a:t>- </a:t>
            </a:r>
            <a:r>
              <a:rPr lang="cs-CZ" sz="1400" b="1" dirty="0"/>
              <a:t>Návaznost na síť služeb </a:t>
            </a:r>
            <a:r>
              <a:rPr lang="cs-CZ" sz="1400" dirty="0"/>
              <a:t>(dopis obce/kraje formou přílohy) max. 2 body - aktuální dopis obce/kraje obsahuje návaznost na strategický dokument např. Koncepci rodinné politiky.</a:t>
            </a:r>
          </a:p>
          <a:p>
            <a:r>
              <a:rPr lang="cs-CZ" sz="1400" dirty="0"/>
              <a:t>- </a:t>
            </a:r>
            <a:r>
              <a:rPr lang="cs-CZ" sz="1400" b="1" dirty="0"/>
              <a:t>Přednosti a nedostatky projektu, </a:t>
            </a:r>
            <a:r>
              <a:rPr lang="cs-CZ" sz="1400" dirty="0"/>
              <a:t>max. 6 bodů</a:t>
            </a:r>
          </a:p>
          <a:p>
            <a:endParaRPr lang="cs-CZ" sz="1400" dirty="0"/>
          </a:p>
          <a:p>
            <a:pPr marL="0" indent="0">
              <a:buNone/>
            </a:pPr>
            <a:endParaRPr lang="cs-CZ" sz="1400" dirty="0"/>
          </a:p>
          <a:p>
            <a:endParaRPr lang="cs-CZ" sz="1400" dirty="0"/>
          </a:p>
          <a:p>
            <a:endParaRPr lang="cs-CZ" sz="1400" dirty="0"/>
          </a:p>
          <a:p>
            <a:endParaRPr lang="cs-CZ" sz="1400" dirty="0"/>
          </a:p>
          <a:p>
            <a:endParaRPr lang="cs-CZ" sz="1400" b="1" dirty="0"/>
          </a:p>
          <a:p>
            <a:endParaRPr lang="cs-CZ" sz="1400" dirty="0"/>
          </a:p>
          <a:p>
            <a:endParaRPr lang="cs-CZ" sz="1400" dirty="0"/>
          </a:p>
          <a:p>
            <a:endParaRPr lang="cs-CZ" sz="1400" dirty="0"/>
          </a:p>
          <a:p>
            <a:endParaRPr lang="cs-CZ" sz="1400" dirty="0"/>
          </a:p>
          <a:p>
            <a:endParaRPr lang="cs-CZ" sz="1000" dirty="0"/>
          </a:p>
          <a:p>
            <a:endParaRPr lang="cs-CZ" sz="1000" dirty="0"/>
          </a:p>
          <a:p>
            <a:endParaRPr lang="cs-CZ" sz="1000" b="1" dirty="0"/>
          </a:p>
          <a:p>
            <a:endParaRPr lang="cs-CZ" sz="1000" dirty="0"/>
          </a:p>
          <a:p>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55588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457200" y="274638"/>
            <a:ext cx="8229600" cy="850900"/>
          </a:xfrm>
        </p:spPr>
        <p:txBody>
          <a:bodyPr/>
          <a:lstStyle/>
          <a:p>
            <a:pPr eaLnBrk="1" hangingPunct="1"/>
            <a:r>
              <a:rPr lang="cs-CZ" altLang="cs-CZ" sz="2400" b="1" dirty="0">
                <a:latin typeface="Arial" panose="020B0604020202020204" pitchFamily="34" charset="0"/>
                <a:cs typeface="Arial" panose="020B0604020202020204" pitchFamily="34" charset="0"/>
              </a:rPr>
              <a:t>Program Semináře k dotačnímu titulu „Rodina“</a:t>
            </a:r>
          </a:p>
        </p:txBody>
      </p:sp>
      <p:sp>
        <p:nvSpPr>
          <p:cNvPr id="14339" name="Zástupný symbol pro obsah 2"/>
          <p:cNvSpPr>
            <a:spLocks noGrp="1"/>
          </p:cNvSpPr>
          <p:nvPr>
            <p:ph idx="1"/>
          </p:nvPr>
        </p:nvSpPr>
        <p:spPr>
          <a:xfrm>
            <a:off x="827088" y="1125538"/>
            <a:ext cx="7859712" cy="5000625"/>
          </a:xfrm>
        </p:spPr>
        <p:txBody>
          <a:bodyPr rtlCol="0">
            <a:normAutofit lnSpcReduction="10000"/>
          </a:bodyPr>
          <a:lstStyle/>
          <a:p>
            <a:pPr marL="0" indent="0" eaLnBrk="1" fontAlgn="auto" hangingPunct="1">
              <a:spcAft>
                <a:spcPts val="0"/>
              </a:spcAft>
              <a:buFont typeface="Arial" panose="020B0604020202020204" pitchFamily="34" charset="0"/>
              <a:buNone/>
              <a:defRPr/>
            </a:pPr>
            <a:endParaRPr lang="cs-CZ" sz="2400" dirty="0"/>
          </a:p>
          <a:p>
            <a:pPr>
              <a:defRPr/>
            </a:pPr>
            <a:r>
              <a:rPr lang="cs-CZ" sz="2000" dirty="0"/>
              <a:t>10:00    Úvodní slovo a představení programu semináře vedoucím</a:t>
            </a:r>
            <a:br>
              <a:rPr lang="cs-CZ" sz="2000" dirty="0"/>
            </a:br>
            <a:r>
              <a:rPr lang="cs-CZ" sz="2000" dirty="0"/>
              <a:t>               oddělení metodické podpory Ing. Michalem Špačkem</a:t>
            </a:r>
          </a:p>
          <a:p>
            <a:pPr>
              <a:defRPr/>
            </a:pPr>
            <a:r>
              <a:rPr lang="cs-CZ" sz="2000" dirty="0"/>
              <a:t>10:10     Dotační program Rodina - Cíl, účel,</a:t>
            </a:r>
            <a:br>
              <a:rPr lang="cs-CZ" sz="2000" dirty="0"/>
            </a:br>
            <a:r>
              <a:rPr lang="cs-CZ" sz="2000" dirty="0"/>
              <a:t>               I. Preventivní aktivity na podporu rodiny, partnerství </a:t>
            </a:r>
            <a:br>
              <a:rPr lang="cs-CZ" sz="2000" dirty="0"/>
            </a:br>
            <a:r>
              <a:rPr lang="cs-CZ" sz="2000" dirty="0"/>
              <a:t>               a rodičovství</a:t>
            </a:r>
          </a:p>
          <a:p>
            <a:pPr marL="0" indent="0" eaLnBrk="1" fontAlgn="auto" hangingPunct="1">
              <a:spcAft>
                <a:spcPts val="0"/>
              </a:spcAft>
              <a:buFont typeface="Arial" panose="020B0604020202020204" pitchFamily="34" charset="0"/>
              <a:buNone/>
              <a:defRPr/>
            </a:pPr>
            <a:r>
              <a:rPr lang="pl-PL" sz="2000" dirty="0"/>
              <a:t>                     II. Podpora práce s dětmi a rodinami v oblasti SPOD</a:t>
            </a:r>
          </a:p>
          <a:p>
            <a:pPr marL="0" indent="0" eaLnBrk="1" fontAlgn="auto" hangingPunct="1">
              <a:spcAft>
                <a:spcPts val="0"/>
              </a:spcAft>
              <a:buFont typeface="Arial" panose="020B0604020202020204" pitchFamily="34" charset="0"/>
              <a:buNone/>
              <a:defRPr/>
            </a:pPr>
            <a:r>
              <a:rPr lang="pl-PL" sz="2000"/>
              <a:t>                     Diskuze</a:t>
            </a:r>
            <a:endParaRPr lang="pl-PL" sz="2000" dirty="0"/>
          </a:p>
          <a:p>
            <a:pPr eaLnBrk="1" fontAlgn="auto" hangingPunct="1">
              <a:spcAft>
                <a:spcPts val="0"/>
              </a:spcAft>
              <a:defRPr/>
            </a:pPr>
            <a:r>
              <a:rPr lang="pl-PL" sz="2000" dirty="0"/>
              <a:t>11:00     Žádost o dotaci v OK systému </a:t>
            </a:r>
          </a:p>
          <a:p>
            <a:pPr eaLnBrk="1" fontAlgn="auto" hangingPunct="1">
              <a:spcAft>
                <a:spcPts val="0"/>
              </a:spcAft>
              <a:defRPr/>
            </a:pPr>
            <a:r>
              <a:rPr lang="pl-PL" sz="2000" dirty="0"/>
              <a:t>11:30     Rozpočet projektů</a:t>
            </a:r>
          </a:p>
          <a:p>
            <a:pPr>
              <a:defRPr/>
            </a:pPr>
            <a:r>
              <a:rPr lang="pl-PL" sz="2000" dirty="0"/>
              <a:t>12:00     Proces tvorby dotačního řízení včt. hodnotícího procesu </a:t>
            </a:r>
          </a:p>
          <a:p>
            <a:pPr>
              <a:defRPr/>
            </a:pPr>
            <a:r>
              <a:rPr lang="pl-PL" sz="2000" dirty="0"/>
              <a:t>12:30     Přestávka </a:t>
            </a:r>
            <a:endParaRPr lang="pl-PL" sz="2000" dirty="0">
              <a:highlight>
                <a:srgbClr val="FFFF00"/>
              </a:highlight>
            </a:endParaRPr>
          </a:p>
          <a:p>
            <a:pPr eaLnBrk="1" fontAlgn="auto" hangingPunct="1">
              <a:spcAft>
                <a:spcPts val="0"/>
              </a:spcAft>
              <a:defRPr/>
            </a:pPr>
            <a:r>
              <a:rPr lang="pl-PL" sz="2000" dirty="0"/>
              <a:t>13:00     Diskuze</a:t>
            </a:r>
          </a:p>
          <a:p>
            <a:pPr eaLnBrk="1" fontAlgn="auto" hangingPunct="1">
              <a:spcAft>
                <a:spcPts val="0"/>
              </a:spcAft>
              <a:defRPr/>
            </a:pPr>
            <a:r>
              <a:rPr lang="pl-PL" sz="2000" dirty="0"/>
              <a:t>14:30     Závěr Semináře</a:t>
            </a:r>
          </a:p>
          <a:p>
            <a:pPr eaLnBrk="1" fontAlgn="auto" hangingPunct="1">
              <a:spcAft>
                <a:spcPts val="0"/>
              </a:spcAft>
              <a:defRPr/>
            </a:pPr>
            <a:endParaRPr lang="pl-PL" sz="2000" dirty="0"/>
          </a:p>
          <a:p>
            <a:pPr marL="0" indent="0" eaLnBrk="1" fontAlgn="auto" hangingPunct="1">
              <a:spcAft>
                <a:spcPts val="0"/>
              </a:spcAft>
              <a:buFont typeface="Arial" panose="020B0604020202020204" pitchFamily="34" charset="0"/>
              <a:buNone/>
              <a:defRPr/>
            </a:pPr>
            <a:endParaRPr lang="cs-CZ" sz="2000" dirty="0"/>
          </a:p>
          <a:p>
            <a:pPr eaLnBrk="1" fontAlgn="auto" hangingPunct="1">
              <a:spcAft>
                <a:spcPts val="0"/>
              </a:spcAft>
              <a:defRPr/>
            </a:pPr>
            <a:endParaRPr lang="cs-CZ" sz="2000" dirty="0"/>
          </a:p>
          <a:p>
            <a:pPr lvl="1" eaLnBrk="1" fontAlgn="auto" hangingPunct="1">
              <a:spcAft>
                <a:spcPts val="0"/>
              </a:spcAft>
              <a:defRPr/>
            </a:pPr>
            <a:endParaRPr lang="cs-CZ" altLang="cs-CZ" sz="2000" dirty="0">
              <a:latin typeface="Arial" charset="0"/>
              <a:cs typeface="Arial" charset="0"/>
            </a:endParaRPr>
          </a:p>
        </p:txBody>
      </p:sp>
      <p:pic>
        <p:nvPicPr>
          <p:cNvPr id="6148"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867962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Rozpočet</a:t>
            </a:r>
            <a:br>
              <a:rPr lang="cs-CZ" dirty="0"/>
            </a:br>
            <a:r>
              <a:rPr lang="cs-CZ" sz="3200" dirty="0"/>
              <a:t>změny pro dotační rok 2021</a:t>
            </a:r>
            <a:br>
              <a:rPr lang="cs-CZ" sz="3200" dirty="0"/>
            </a:br>
            <a:endParaRPr lang="cs-CZ" sz="3200" dirty="0"/>
          </a:p>
        </p:txBody>
      </p:sp>
      <p:sp>
        <p:nvSpPr>
          <p:cNvPr id="3" name="Zástupný symbol pro obsah 2"/>
          <p:cNvSpPr>
            <a:spLocks noGrp="1"/>
          </p:cNvSpPr>
          <p:nvPr>
            <p:ph idx="1"/>
          </p:nvPr>
        </p:nvSpPr>
        <p:spPr>
          <a:xfrm>
            <a:off x="710790" y="1417638"/>
            <a:ext cx="8229600" cy="4525963"/>
          </a:xfrm>
        </p:spPr>
        <p:txBody>
          <a:bodyPr>
            <a:normAutofit fontScale="92500" lnSpcReduction="20000"/>
          </a:bodyPr>
          <a:lstStyle/>
          <a:p>
            <a:pPr lvl="0" algn="just"/>
            <a:r>
              <a:rPr lang="cs-CZ" dirty="0"/>
              <a:t>dotaci lze poskytnout maximálně do </a:t>
            </a:r>
            <a:r>
              <a:rPr lang="cs-CZ" b="1" dirty="0"/>
              <a:t>výše 80 % rozpočtovaných</a:t>
            </a:r>
            <a:r>
              <a:rPr lang="cs-CZ" dirty="0"/>
              <a:t> </a:t>
            </a:r>
            <a:r>
              <a:rPr lang="cs-CZ" b="1" dirty="0"/>
              <a:t>výdajů</a:t>
            </a:r>
            <a:r>
              <a:rPr lang="cs-CZ" dirty="0"/>
              <a:t> na schválený projekt, přičemž na úhradu zbylých 20 % celkových nákladů na uskutečnění schváleného projektu </a:t>
            </a:r>
            <a:br>
              <a:rPr lang="cs-CZ" dirty="0"/>
            </a:br>
            <a:r>
              <a:rPr lang="cs-CZ" dirty="0"/>
              <a:t>je příjemce povinen zajistit  finanční prostředky </a:t>
            </a:r>
            <a:br>
              <a:rPr lang="cs-CZ" dirty="0"/>
            </a:br>
            <a:r>
              <a:rPr lang="cs-CZ" dirty="0"/>
              <a:t>z jiných zdrojů než dotace</a:t>
            </a:r>
          </a:p>
          <a:p>
            <a:pPr lvl="0" algn="just"/>
            <a:r>
              <a:rPr lang="cs-CZ" dirty="0"/>
              <a:t>činnost dobrovolníků lze zahrnout </a:t>
            </a:r>
            <a:r>
              <a:rPr lang="cs-CZ" b="1" dirty="0"/>
              <a:t>do výše 5 % </a:t>
            </a:r>
            <a:r>
              <a:rPr lang="cs-CZ" dirty="0"/>
              <a:t>celkových nákladů/výdajů projektu. Pro výpočet výše hodnoty dobrovolnické činnosti se stanovuje hodinová sazba ve výši </a:t>
            </a:r>
            <a:r>
              <a:rPr lang="cs-CZ" b="1" dirty="0"/>
              <a:t>212 Kč/hod</a:t>
            </a:r>
            <a:r>
              <a:rPr lang="cs-CZ" dirty="0"/>
              <a:t>.</a:t>
            </a:r>
          </a:p>
          <a:p>
            <a:pPr lvl="0" algn="just"/>
            <a:r>
              <a:rPr lang="cs-CZ" dirty="0"/>
              <a:t>dlouhodobý majetek do </a:t>
            </a:r>
            <a:r>
              <a:rPr lang="cs-CZ" b="1" dirty="0"/>
              <a:t>25 tis. Kč</a:t>
            </a:r>
          </a:p>
          <a:p>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10305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lstStyle/>
          <a:p>
            <a:r>
              <a:rPr lang="cs-CZ" dirty="0"/>
              <a:t>Rozpočet</a:t>
            </a:r>
          </a:p>
        </p:txBody>
      </p:sp>
      <p:sp>
        <p:nvSpPr>
          <p:cNvPr id="3" name="Zástupný symbol pro obsah 2"/>
          <p:cNvSpPr>
            <a:spLocks noGrp="1"/>
          </p:cNvSpPr>
          <p:nvPr>
            <p:ph idx="1"/>
          </p:nvPr>
        </p:nvSpPr>
        <p:spPr>
          <a:xfrm>
            <a:off x="827584" y="1124744"/>
            <a:ext cx="7859216" cy="5001419"/>
          </a:xfrm>
        </p:spPr>
        <p:txBody>
          <a:bodyPr>
            <a:normAutofit fontScale="70000" lnSpcReduction="20000"/>
          </a:bodyPr>
          <a:lstStyle/>
          <a:p>
            <a:pPr marL="0" indent="0">
              <a:buNone/>
            </a:pPr>
            <a:r>
              <a:rPr lang="cs-CZ" dirty="0"/>
              <a:t>     </a:t>
            </a:r>
            <a:r>
              <a:rPr lang="cs-CZ" b="1" dirty="0"/>
              <a:t>Obecně:</a:t>
            </a:r>
            <a:endParaRPr lang="cs-CZ" dirty="0"/>
          </a:p>
          <a:p>
            <a:pPr algn="just"/>
            <a:r>
              <a:rPr lang="cs-CZ" dirty="0"/>
              <a:t>Rozpočet projektu uvedený v žádosti o dotaci je odhadem celkových nákladů projektu.</a:t>
            </a:r>
          </a:p>
          <a:p>
            <a:pPr algn="just"/>
            <a:r>
              <a:rPr lang="cs-CZ" dirty="0"/>
              <a:t>Dotace se poskytují jen na úhradu nezbytně nutných výdajů na realizaci projektu. </a:t>
            </a:r>
          </a:p>
          <a:p>
            <a:pPr algn="just"/>
            <a:r>
              <a:rPr lang="cs-CZ" b="1" dirty="0"/>
              <a:t>Do rozpočtu projektu nesmí být zakalkulován zisk.</a:t>
            </a:r>
            <a:endParaRPr lang="cs-CZ" dirty="0"/>
          </a:p>
          <a:p>
            <a:pPr lvl="0" algn="just"/>
            <a:r>
              <a:rPr lang="cs-CZ" dirty="0"/>
              <a:t>Rozpočet projektu musí být rozepsán do jednotlivých položek, aby z něj bylo zřejmé, jaké náklady jsou v projektu plánovány.</a:t>
            </a:r>
          </a:p>
          <a:p>
            <a:pPr lvl="0" algn="just"/>
            <a:r>
              <a:rPr lang="cs-CZ" b="1" dirty="0"/>
              <a:t>Povinností žadatele při psaní projektu je především využívat pole „komentář k nákladům“ ve formuláři žádosti o dotaci.</a:t>
            </a:r>
            <a:endParaRPr lang="cs-CZ" dirty="0"/>
          </a:p>
          <a:p>
            <a:pPr algn="just"/>
            <a:r>
              <a:rPr lang="cs-CZ" b="1" dirty="0"/>
              <a:t>V rámci DPČ lze nárokovat částku max. 250 Kč/hod.</a:t>
            </a:r>
            <a:endParaRPr lang="cs-CZ" dirty="0"/>
          </a:p>
          <a:p>
            <a:pPr algn="just"/>
            <a:r>
              <a:rPr lang="cs-CZ" dirty="0"/>
              <a:t>Platové tabulky – pro </a:t>
            </a:r>
            <a:r>
              <a:rPr lang="cs-CZ" b="1" dirty="0"/>
              <a:t>II. dotační oblast </a:t>
            </a:r>
            <a:r>
              <a:rPr lang="cs-CZ" dirty="0"/>
              <a:t>podle přílohy </a:t>
            </a:r>
            <a:r>
              <a:rPr lang="cs-CZ" b="1" dirty="0"/>
              <a:t>č. 2. dle nařízení vlády č. 341/2017 </a:t>
            </a:r>
          </a:p>
          <a:p>
            <a:pPr algn="just"/>
            <a:r>
              <a:rPr lang="cs-CZ" dirty="0"/>
              <a:t>Změny upraveného rozpočtu –</a:t>
            </a:r>
            <a:r>
              <a:rPr lang="cs-CZ" b="1" dirty="0"/>
              <a:t> písemnou formou a zároveň </a:t>
            </a:r>
            <a:br>
              <a:rPr lang="cs-CZ" b="1" dirty="0"/>
            </a:br>
            <a:r>
              <a:rPr lang="cs-CZ" b="1" dirty="0"/>
              <a:t>v OK systému do 5. prosince. 2020</a:t>
            </a:r>
            <a:endParaRPr lang="cs-CZ" dirty="0"/>
          </a:p>
          <a:p>
            <a:pPr lvl="0" algn="just"/>
            <a:endParaRPr lang="cs-CZ" dirty="0"/>
          </a:p>
          <a:p>
            <a:endParaRPr lang="cs-CZ" dirty="0"/>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933975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04722" y="116632"/>
            <a:ext cx="8229600" cy="648072"/>
          </a:xfrm>
        </p:spPr>
        <p:txBody>
          <a:bodyPr>
            <a:normAutofit fontScale="90000"/>
          </a:bodyPr>
          <a:lstStyle/>
          <a:p>
            <a:pPr eaLnBrk="1" hangingPunct="1"/>
            <a:br>
              <a:rPr lang="cs-CZ" altLang="cs-CZ" sz="2400" b="1" dirty="0">
                <a:latin typeface="Arial" charset="0"/>
                <a:cs typeface="Arial" charset="0"/>
              </a:rPr>
            </a:br>
            <a:r>
              <a:rPr lang="cs-CZ" altLang="cs-CZ" sz="3600" b="1" dirty="0">
                <a:latin typeface="Arial" charset="0"/>
                <a:cs typeface="Arial" charset="0"/>
              </a:rPr>
              <a:t>Rozpočet</a:t>
            </a:r>
          </a:p>
        </p:txBody>
      </p:sp>
      <p:sp>
        <p:nvSpPr>
          <p:cNvPr id="22531" name="Zástupný symbol pro obsah 2"/>
          <p:cNvSpPr>
            <a:spLocks noGrp="1"/>
          </p:cNvSpPr>
          <p:nvPr>
            <p:ph idx="1"/>
          </p:nvPr>
        </p:nvSpPr>
        <p:spPr>
          <a:xfrm>
            <a:off x="755576" y="881336"/>
            <a:ext cx="8066087" cy="5291848"/>
          </a:xfrm>
        </p:spPr>
        <p:txBody>
          <a:bodyPr>
            <a:normAutofit fontScale="40000" lnSpcReduction="20000"/>
          </a:bodyPr>
          <a:lstStyle/>
          <a:p>
            <a:pPr marL="0" indent="0" algn="ctr">
              <a:buNone/>
            </a:pPr>
            <a:r>
              <a:rPr lang="cs-CZ" sz="4200" b="1" dirty="0"/>
              <a:t>Rozpočet projektu musí splňovat následující požadavky:</a:t>
            </a:r>
          </a:p>
          <a:p>
            <a:pPr marL="0" indent="0" algn="ctr">
              <a:buNone/>
            </a:pPr>
            <a:endParaRPr lang="cs-CZ" sz="4200" b="1" dirty="0"/>
          </a:p>
          <a:p>
            <a:pPr lvl="0" algn="just"/>
            <a:r>
              <a:rPr lang="cs-CZ" sz="5000" dirty="0"/>
              <a:t>rozpočet projektu musí být sestaven v souladu s kritérii účelnosti, hospodárnosti a efektivnosti (3E),</a:t>
            </a:r>
          </a:p>
          <a:p>
            <a:pPr lvl="0" algn="just"/>
            <a:r>
              <a:rPr lang="cs-CZ" sz="5000" dirty="0"/>
              <a:t>požadavek na úhradu nepřímých nákladů včetně mzdových nákladů technickohospodářských zaměstnanců může tvořit </a:t>
            </a:r>
            <a:r>
              <a:rPr lang="cs-CZ" sz="5000" b="1" dirty="0"/>
              <a:t>maximálně 14 %</a:t>
            </a:r>
            <a:r>
              <a:rPr lang="cs-CZ" sz="5000" dirty="0"/>
              <a:t> celkového požadavku na dotaci,</a:t>
            </a:r>
          </a:p>
          <a:p>
            <a:pPr lvl="0" algn="just"/>
            <a:r>
              <a:rPr lang="cs-CZ" sz="5000" dirty="0"/>
              <a:t>dotaci lze poskytnout maximálně do </a:t>
            </a:r>
            <a:r>
              <a:rPr lang="cs-CZ" sz="5000" b="1" dirty="0"/>
              <a:t>výše 80 % rozpočtovaných</a:t>
            </a:r>
            <a:r>
              <a:rPr lang="cs-CZ" sz="5000" dirty="0"/>
              <a:t> </a:t>
            </a:r>
            <a:r>
              <a:rPr lang="cs-CZ" sz="5000" b="1" dirty="0"/>
              <a:t>výdajů</a:t>
            </a:r>
            <a:r>
              <a:rPr lang="cs-CZ" sz="5000" dirty="0"/>
              <a:t> na schválený projekt (včetně finančních prostředků z jiných orgánů státní správy). Úhradu zbylých 20 % celkových nákladů je příjemce povinen zajistit z jiných zdrojů než ze státního rozpočtu,</a:t>
            </a:r>
          </a:p>
          <a:p>
            <a:pPr algn="just"/>
            <a:r>
              <a:rPr lang="cs-CZ" sz="5000" dirty="0"/>
              <a:t>činnost dobrovolníků lze zahrnout </a:t>
            </a:r>
            <a:r>
              <a:rPr lang="cs-CZ" sz="5000" b="1" dirty="0"/>
              <a:t>do výše 5 % </a:t>
            </a:r>
            <a:r>
              <a:rPr lang="cs-CZ" sz="5000" dirty="0"/>
              <a:t>celkových nákladů/výdajů projektu. Pro výpočet výše hodnoty dobrovolnické činnosti se stanovuje hodinová sazba ve výši </a:t>
            </a:r>
            <a:r>
              <a:rPr lang="cs-CZ" sz="5000" b="1" dirty="0"/>
              <a:t>212 Kč/hod,</a:t>
            </a:r>
            <a:endParaRPr lang="cs-CZ" sz="5000" dirty="0"/>
          </a:p>
          <a:p>
            <a:pPr lvl="0" algn="just"/>
            <a:r>
              <a:rPr lang="cs-CZ" sz="5000" dirty="0"/>
              <a:t>schválený projekt – realizace od 1. ledna do 31. prosince 2021,</a:t>
            </a:r>
          </a:p>
          <a:p>
            <a:pPr lvl="0" algn="just"/>
            <a:r>
              <a:rPr lang="cs-CZ" sz="5000" dirty="0"/>
              <a:t>dotaci lze použít i na výdaje, které byly uskutečněny před datem vydání rozhodnutí a které prokazatelně souvisí s účelem dotace, nejdříve však </a:t>
            </a:r>
            <a:br>
              <a:rPr lang="cs-CZ" sz="5000" dirty="0"/>
            </a:br>
            <a:r>
              <a:rPr lang="cs-CZ" sz="5000" dirty="0"/>
              <a:t>od 1. ledna roku, na který je dotace poskytována.</a:t>
            </a:r>
          </a:p>
          <a:p>
            <a:pPr marL="0" indent="0">
              <a:buNone/>
            </a:pPr>
            <a:br>
              <a:rPr lang="cs-CZ" sz="3600" b="1" dirty="0"/>
            </a:br>
            <a:r>
              <a:rPr lang="cs-CZ" dirty="0"/>
              <a:t> </a:t>
            </a:r>
          </a:p>
          <a:p>
            <a:endParaRPr lang="cs-CZ" dirty="0"/>
          </a:p>
        </p:txBody>
      </p:sp>
      <p:pic>
        <p:nvPicPr>
          <p:cNvPr id="12292"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 Box 7"/>
          <p:cNvSpPr txBox="1">
            <a:spLocks noChangeArrowheads="1"/>
          </p:cNvSpPr>
          <p:nvPr/>
        </p:nvSpPr>
        <p:spPr bwMode="auto">
          <a:xfrm>
            <a:off x="1246188" y="6165850"/>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auto" hangingPunct="1">
              <a:spcBef>
                <a:spcPct val="50000"/>
              </a:spcBef>
              <a:spcAft>
                <a:spcPts val="0"/>
              </a:spcAft>
              <a:defRPr/>
            </a:pPr>
            <a:endParaRPr lang="cs-CZ" altLang="cs-CZ" sz="1400" dirty="0">
              <a:solidFill>
                <a:srgbClr val="777777"/>
              </a:solidFill>
              <a:latin typeface="Arial" charset="0"/>
              <a:cs typeface="Times New Roman" pitchFamily="18" charset="0"/>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
        <p:nvSpPr>
          <p:cNvPr id="6"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3739355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1124744"/>
            <a:ext cx="7600950" cy="5077619"/>
          </a:xfrm>
        </p:spPr>
        <p:txBody>
          <a:bodyPr>
            <a:normAutofit fontScale="70000" lnSpcReduction="20000"/>
          </a:bodyPr>
          <a:lstStyle/>
          <a:p>
            <a:pPr>
              <a:buFont typeface="Arial" panose="020B0604020202020204" pitchFamily="34" charset="0"/>
              <a:buChar char="•"/>
              <a:defRPr/>
            </a:pPr>
            <a:endParaRPr lang="cs-CZ" sz="1000" dirty="0"/>
          </a:p>
          <a:p>
            <a:pPr marL="0" indent="0" algn="ctr">
              <a:buNone/>
            </a:pPr>
            <a:r>
              <a:rPr lang="cs-CZ" b="1" dirty="0"/>
              <a:t>Struktura rozpočtu projektu</a:t>
            </a:r>
          </a:p>
          <a:p>
            <a:pPr marL="0" indent="0" algn="just">
              <a:buNone/>
            </a:pPr>
            <a:r>
              <a:rPr lang="cs-CZ" b="1" dirty="0"/>
              <a:t> </a:t>
            </a:r>
            <a:endParaRPr lang="cs-CZ" dirty="0"/>
          </a:p>
          <a:p>
            <a:pPr marL="0" indent="0" algn="just" hangingPunct="0">
              <a:buNone/>
            </a:pPr>
            <a:r>
              <a:rPr lang="cs-CZ" b="1" dirty="0"/>
              <a:t>Provozní náklady</a:t>
            </a:r>
          </a:p>
          <a:p>
            <a:pPr algn="just"/>
            <a:r>
              <a:rPr lang="cs-CZ" dirty="0"/>
              <a:t>Náklady nezbytné pro realizaci projektu, které jsou identifikovatelné, účetně evidované, ověřitelné, podložené originálními dokumenty a uvedené v rozpočtu schválené žádosti.</a:t>
            </a:r>
          </a:p>
          <a:p>
            <a:pPr marL="0" indent="0" algn="just" hangingPunct="0">
              <a:buNone/>
            </a:pPr>
            <a:endParaRPr lang="cs-CZ" b="1" dirty="0"/>
          </a:p>
          <a:p>
            <a:pPr marL="0" indent="0" algn="just" hangingPunct="0">
              <a:buNone/>
            </a:pPr>
            <a:r>
              <a:rPr lang="cs-CZ" b="1" dirty="0"/>
              <a:t>Materiálové náklady</a:t>
            </a:r>
          </a:p>
          <a:p>
            <a:pPr algn="just" hangingPunct="0"/>
            <a:r>
              <a:rPr lang="cs-CZ" dirty="0"/>
              <a:t>Vybavení, zařízení, dlouhodobý majetek (do 25 tis. Kč), </a:t>
            </a:r>
            <a:br>
              <a:rPr lang="cs-CZ" dirty="0"/>
            </a:br>
            <a:r>
              <a:rPr lang="cs-CZ" dirty="0"/>
              <a:t>PC sestava, odborné publikace, tiskoviny a výukové materiály, výdaje za PHM apod.</a:t>
            </a:r>
            <a:endParaRPr lang="cs-CZ" b="1" dirty="0"/>
          </a:p>
          <a:p>
            <a:pPr marL="0" lvl="0" indent="0" algn="just">
              <a:buNone/>
            </a:pPr>
            <a:r>
              <a:rPr lang="cs-CZ" b="1" dirty="0"/>
              <a:t>Zařízení a vybavení</a:t>
            </a:r>
            <a:endParaRPr lang="cs-CZ" dirty="0"/>
          </a:p>
          <a:p>
            <a:pPr algn="just"/>
            <a:r>
              <a:rPr lang="cs-CZ" dirty="0"/>
              <a:t>Vybavení či zařízení hmotné povahy, nehmotný majetek </a:t>
            </a:r>
            <a:br>
              <a:rPr lang="cs-CZ" dirty="0"/>
            </a:br>
            <a:r>
              <a:rPr lang="cs-CZ" dirty="0"/>
              <a:t>(do 60 tis. Kč)</a:t>
            </a:r>
          </a:p>
          <a:p>
            <a:pPr>
              <a:buFont typeface="Arial" panose="020B0604020202020204" pitchFamily="34" charset="0"/>
              <a:buChar char="•"/>
              <a:defRPr/>
            </a:pPr>
            <a:endParaRPr lang="cs-CZ" dirty="0"/>
          </a:p>
          <a:p>
            <a:pPr>
              <a:buFont typeface="Arial" panose="020B0604020202020204" pitchFamily="34" charset="0"/>
              <a:buChar char="•"/>
              <a:defRPr/>
            </a:pPr>
            <a:endParaRPr lang="cs-CZ" sz="14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1219200" y="5857875"/>
            <a:ext cx="7467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200" dirty="0">
              <a:solidFill>
                <a:schemeClr val="bg1">
                  <a:lumMod val="50000"/>
                </a:schemeClr>
              </a:solidFill>
              <a:latin typeface="+mn-lt"/>
              <a:cs typeface="+mn-cs"/>
            </a:endParaRPr>
          </a:p>
          <a:p>
            <a:pPr eaLnBrk="1" fontAlgn="auto" hangingPunct="1">
              <a:spcBef>
                <a:spcPct val="50000"/>
              </a:spcBef>
              <a:spcAft>
                <a:spcPts val="0"/>
              </a:spcAft>
              <a:defRPr/>
            </a:pPr>
            <a:endParaRPr lang="cs-CZ" altLang="cs-CZ" sz="800" dirty="0">
              <a:solidFill>
                <a:srgbClr val="777777"/>
              </a:solidFill>
              <a:latin typeface="Arial" charset="0"/>
              <a:cs typeface="Times New Roman" pitchFamily="18" charset="0"/>
            </a:endParaRPr>
          </a:p>
        </p:txBody>
      </p:sp>
      <p:sp>
        <p:nvSpPr>
          <p:cNvPr id="6"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874569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   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908720"/>
            <a:ext cx="7600950" cy="5293643"/>
          </a:xfrm>
        </p:spPr>
        <p:txBody>
          <a:bodyPr>
            <a:normAutofit fontScale="25000" lnSpcReduction="20000"/>
          </a:bodyPr>
          <a:lstStyle/>
          <a:p>
            <a:pPr>
              <a:buFont typeface="Arial" panose="020B0604020202020204" pitchFamily="34" charset="0"/>
              <a:buChar char="•"/>
              <a:defRPr/>
            </a:pPr>
            <a:endParaRPr lang="cs-CZ" sz="1000" dirty="0"/>
          </a:p>
          <a:p>
            <a:pPr marL="0" indent="0" algn="ctr" hangingPunct="0">
              <a:buNone/>
            </a:pPr>
            <a:r>
              <a:rPr lang="cs-CZ" sz="7200" b="1" dirty="0"/>
              <a:t>Nemateriálové náklady</a:t>
            </a:r>
          </a:p>
          <a:p>
            <a:pPr marL="0" indent="0">
              <a:buNone/>
            </a:pPr>
            <a:r>
              <a:rPr lang="cs-CZ" sz="7600" b="1" dirty="0"/>
              <a:t>Nákup služeb</a:t>
            </a:r>
            <a:endParaRPr lang="cs-CZ" sz="7600" dirty="0"/>
          </a:p>
          <a:p>
            <a:pPr lvl="0" algn="just"/>
            <a:r>
              <a:rPr lang="cs-CZ" sz="7600" dirty="0"/>
              <a:t>Výdaje spojené s dodáním služeb (</a:t>
            </a:r>
            <a:r>
              <a:rPr lang="cs-CZ" sz="7600" b="1" dirty="0"/>
              <a:t>musí být pro projekt nezbytné</a:t>
            </a:r>
            <a:r>
              <a:rPr lang="cs-CZ" sz="7600" dirty="0"/>
              <a:t> - výdaje plynoucí z uzavřených smluv s dodavateli nesmí u projektů převýšit 70 % způsobilých přímých výdajů projektu)</a:t>
            </a:r>
          </a:p>
          <a:p>
            <a:pPr lvl="0" algn="just"/>
            <a:r>
              <a:rPr lang="cs-CZ" sz="7600" dirty="0"/>
              <a:t>pronájem prostor a energií (vodné, stočné, elektřina, plyn)</a:t>
            </a:r>
          </a:p>
          <a:p>
            <a:pPr lvl="0" algn="just"/>
            <a:r>
              <a:rPr lang="cs-CZ" sz="7600" dirty="0"/>
              <a:t>lektorské či poradenské služby</a:t>
            </a:r>
          </a:p>
          <a:p>
            <a:pPr lvl="0" algn="just"/>
            <a:r>
              <a:rPr lang="cs-CZ" sz="7600" dirty="0"/>
              <a:t>služby právního či ekonomického rázu</a:t>
            </a:r>
          </a:p>
          <a:p>
            <a:pPr lvl="0" algn="just"/>
            <a:r>
              <a:rPr lang="cs-CZ" sz="7600" dirty="0"/>
              <a:t>proplacení telekomunikačních služeb, služeb pošt, internetového připojení, školení a kurzů apod.</a:t>
            </a:r>
          </a:p>
          <a:p>
            <a:pPr lvl="0" algn="just"/>
            <a:r>
              <a:rPr lang="cs-CZ" sz="7600" dirty="0"/>
              <a:t>NNO může do své spoluúčasti na projektu zahrnout i práci dobrovolníků</a:t>
            </a:r>
          </a:p>
          <a:p>
            <a:pPr algn="just"/>
            <a:endParaRPr lang="cs-CZ" sz="7600" dirty="0"/>
          </a:p>
          <a:p>
            <a:pPr marL="0" indent="0" algn="just">
              <a:buNone/>
            </a:pPr>
            <a:r>
              <a:rPr lang="cs-CZ" sz="7600" b="1" dirty="0"/>
              <a:t>Opravy a udržování</a:t>
            </a:r>
            <a:endParaRPr lang="cs-CZ" sz="7600" dirty="0"/>
          </a:p>
          <a:p>
            <a:pPr lvl="0" algn="just"/>
            <a:r>
              <a:rPr lang="cs-CZ" sz="7600" dirty="0"/>
              <a:t>Výdaje na rozpočtové položky opravy a udržování jsou způsobilé pouze tehdy, pokud cena všech úprav či údržby v jednom zdaňovacím období nepřesáhne v úhrnu 40 000 Kč.</a:t>
            </a:r>
          </a:p>
          <a:p>
            <a:pPr marL="0" indent="0" algn="just">
              <a:buNone/>
            </a:pPr>
            <a:r>
              <a:rPr lang="cs-CZ" sz="7600" b="1" dirty="0"/>
              <a:t> </a:t>
            </a:r>
            <a:endParaRPr lang="cs-CZ" sz="7600" dirty="0"/>
          </a:p>
          <a:p>
            <a:pPr marL="0" indent="0" algn="just">
              <a:buNone/>
            </a:pPr>
            <a:r>
              <a:rPr lang="cs-CZ" sz="7600" b="1" dirty="0"/>
              <a:t>Cestovní náhrady</a:t>
            </a:r>
            <a:endParaRPr lang="cs-CZ" sz="7600" dirty="0"/>
          </a:p>
          <a:p>
            <a:pPr lvl="0" algn="just"/>
            <a:r>
              <a:rPr lang="cs-CZ" sz="7600" dirty="0"/>
              <a:t>pracovní cesty</a:t>
            </a:r>
          </a:p>
          <a:p>
            <a:pPr>
              <a:buFont typeface="Arial" panose="020B0604020202020204" pitchFamily="34" charset="0"/>
              <a:buChar char="•"/>
              <a:defRPr/>
            </a:pPr>
            <a:endParaRPr lang="cs-CZ" sz="76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38225" y="6413252"/>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630550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836712"/>
            <a:ext cx="7600950" cy="5365651"/>
          </a:xfrm>
        </p:spPr>
        <p:txBody>
          <a:bodyPr>
            <a:normAutofit fontScale="47500" lnSpcReduction="20000"/>
          </a:bodyPr>
          <a:lstStyle/>
          <a:p>
            <a:pPr>
              <a:buFont typeface="Arial" panose="020B0604020202020204" pitchFamily="34" charset="0"/>
              <a:buChar char="•"/>
              <a:defRPr/>
            </a:pPr>
            <a:endParaRPr lang="cs-CZ" sz="1000" dirty="0"/>
          </a:p>
          <a:p>
            <a:pPr marL="0" indent="0" algn="just" hangingPunct="0">
              <a:buNone/>
            </a:pPr>
            <a:r>
              <a:rPr lang="cs-CZ" sz="4200" b="1" dirty="0"/>
              <a:t>Osobní náklady</a:t>
            </a:r>
          </a:p>
          <a:p>
            <a:pPr lvl="0" algn="just"/>
            <a:r>
              <a:rPr lang="cs-CZ" sz="4200" dirty="0"/>
              <a:t>mzdové náklady (odpovídající platovému tarifu stanovenému </a:t>
            </a:r>
            <a:br>
              <a:rPr lang="cs-CZ" sz="4200" dirty="0"/>
            </a:br>
            <a:r>
              <a:rPr lang="cs-CZ" sz="4200" dirty="0"/>
              <a:t>pro platovou třídu) včetně odvodů pojistného na sociální zabezpečení a příspěvku na státní politiku zaměstnanosti </a:t>
            </a:r>
            <a:br>
              <a:rPr lang="cs-CZ" sz="4200" dirty="0"/>
            </a:br>
            <a:r>
              <a:rPr lang="cs-CZ" sz="4200" dirty="0"/>
              <a:t>a pojistného na veřejné zdravotní pojištění</a:t>
            </a:r>
          </a:p>
          <a:p>
            <a:pPr lvl="0" algn="just"/>
            <a:r>
              <a:rPr lang="cs-CZ" sz="4200" dirty="0"/>
              <a:t>čas skutečně strávený realizací projektu </a:t>
            </a:r>
            <a:r>
              <a:rPr lang="cs-CZ" sz="4200" b="1" dirty="0"/>
              <a:t>je třeba dokladovat pracovními výkazy</a:t>
            </a:r>
            <a:r>
              <a:rPr lang="cs-CZ" sz="4200" dirty="0"/>
              <a:t> jednotlivých osob zapojených do realizace</a:t>
            </a:r>
          </a:p>
          <a:p>
            <a:pPr lvl="0" algn="just"/>
            <a:r>
              <a:rPr lang="cs-CZ" sz="4200" b="1" dirty="0"/>
              <a:t>u aktivit je nutné vyplnit prezenční listiny</a:t>
            </a:r>
            <a:r>
              <a:rPr lang="cs-CZ" sz="4200" dirty="0"/>
              <a:t> zahrnující název aktivity, jméno zaměstnance (lektora), jméno, příjmení a podpis účastníků</a:t>
            </a:r>
          </a:p>
          <a:p>
            <a:pPr lvl="0" algn="just"/>
            <a:r>
              <a:rPr lang="cs-CZ" sz="4200" dirty="0"/>
              <a:t>Rozsah práce na projektu je třeba uvést v pracovní smlouvě, dohodách a jejich změnách.</a:t>
            </a:r>
          </a:p>
          <a:p>
            <a:pPr lvl="0" algn="just"/>
            <a:r>
              <a:rPr lang="cs-CZ" sz="4200" dirty="0"/>
              <a:t>Jeden zaměstnanec nemůže být zaměstnán na projektech spolufinancovaných ze státního rozpočtu na více než </a:t>
            </a:r>
            <a:r>
              <a:rPr lang="cs-CZ" sz="4200" b="1" dirty="0"/>
              <a:t>1,2 úvazku celkem</a:t>
            </a:r>
          </a:p>
          <a:p>
            <a:pPr lvl="0" algn="just"/>
            <a:r>
              <a:rPr lang="cs-CZ" sz="4200" dirty="0"/>
              <a:t>dovolená musí být čerpána v souladu se zákoníkem práce</a:t>
            </a:r>
          </a:p>
          <a:p>
            <a:pPr lvl="0" algn="just"/>
            <a:r>
              <a:rPr lang="cs-CZ" sz="4200" dirty="0"/>
              <a:t>z dotačních prostředků lze rovněž hradit náhradu mzdy v době nemoci, kterou platí zaměstnavatel. </a:t>
            </a:r>
          </a:p>
          <a:p>
            <a:pPr>
              <a:buFont typeface="Arial" panose="020B0604020202020204" pitchFamily="34" charset="0"/>
              <a:buChar char="•"/>
              <a:defRPr/>
            </a:pPr>
            <a:endParaRPr lang="cs-CZ" sz="14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1219200" y="5857875"/>
            <a:ext cx="7467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200" dirty="0">
              <a:solidFill>
                <a:schemeClr val="bg1">
                  <a:lumMod val="50000"/>
                </a:schemeClr>
              </a:solidFill>
              <a:latin typeface="+mn-lt"/>
              <a:cs typeface="+mn-cs"/>
            </a:endParaRPr>
          </a:p>
          <a:p>
            <a:pPr eaLnBrk="1" fontAlgn="auto" hangingPunct="1">
              <a:spcBef>
                <a:spcPct val="50000"/>
              </a:spcBef>
              <a:spcAft>
                <a:spcPts val="0"/>
              </a:spcAft>
              <a:defRPr/>
            </a:pPr>
            <a:endParaRPr lang="cs-CZ" altLang="cs-CZ" sz="800" dirty="0">
              <a:solidFill>
                <a:srgbClr val="777777"/>
              </a:solidFill>
              <a:latin typeface="Arial" charset="0"/>
              <a:cs typeface="Times New Roman" pitchFamily="18" charset="0"/>
            </a:endParaRPr>
          </a:p>
        </p:txBody>
      </p:sp>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345956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1124744"/>
            <a:ext cx="7600950" cy="5077619"/>
          </a:xfrm>
        </p:spPr>
        <p:txBody>
          <a:bodyPr>
            <a:normAutofit fontScale="25000" lnSpcReduction="20000"/>
          </a:bodyPr>
          <a:lstStyle/>
          <a:p>
            <a:pPr algn="just">
              <a:buFont typeface="Arial" panose="020B0604020202020204" pitchFamily="34" charset="0"/>
              <a:buChar char="•"/>
              <a:defRPr/>
            </a:pPr>
            <a:endParaRPr lang="cs-CZ" sz="5600" dirty="0"/>
          </a:p>
          <a:p>
            <a:pPr marL="0" indent="0" algn="just" hangingPunct="0">
              <a:buNone/>
            </a:pPr>
            <a:r>
              <a:rPr lang="cs-CZ" sz="7200" b="1" dirty="0"/>
              <a:t>Nepřímé náklady</a:t>
            </a:r>
            <a:r>
              <a:rPr lang="cs-CZ" sz="7200" dirty="0"/>
              <a:t> jsou náklady projektu jsou náklady, které nejsou nebo nemohou být přímo spojené s konkrétní aktivitou daného projektu.</a:t>
            </a:r>
          </a:p>
          <a:p>
            <a:pPr lvl="0" algn="just"/>
            <a:r>
              <a:rPr lang="cs-CZ" sz="7600" dirty="0"/>
              <a:t>požadavek na úhradu nepřímých nákladů včetně mzdových nákladů technickohospodářských zaměstnanců může tvořit </a:t>
            </a:r>
            <a:r>
              <a:rPr lang="cs-CZ" sz="7600" b="1" dirty="0"/>
              <a:t>maximálně 14 %</a:t>
            </a:r>
            <a:r>
              <a:rPr lang="cs-CZ" sz="7600" dirty="0"/>
              <a:t> celkového požadavku na dotaci, po přidělení dotace se 14% podíl nepřímých nákladů stanovuje z výše přidělené dotace.</a:t>
            </a:r>
          </a:p>
          <a:p>
            <a:pPr algn="just"/>
            <a:r>
              <a:rPr lang="cs-CZ" sz="7600" b="1" dirty="0"/>
              <a:t>Za nepřímý náklad  je považována vždy jen ta část z uvedených nákladů, která nesouvisí přímo s činnostmi či aktivitami </a:t>
            </a:r>
            <a:r>
              <a:rPr lang="cs-CZ" sz="7600" dirty="0"/>
              <a:t>uvedenými </a:t>
            </a:r>
            <a:br>
              <a:rPr lang="cs-CZ" sz="7600" dirty="0"/>
            </a:br>
            <a:r>
              <a:rPr lang="cs-CZ" sz="7600" dirty="0"/>
              <a:t>v žádosti o dotaci, ale je spojena s administrací a technickoprovozním zajištěním projektu.</a:t>
            </a:r>
            <a:r>
              <a:rPr lang="cs-CZ" sz="7600" b="1" dirty="0"/>
              <a:t> </a:t>
            </a:r>
            <a:endParaRPr lang="cs-CZ" sz="7600" dirty="0"/>
          </a:p>
          <a:p>
            <a:pPr marL="0" indent="0" algn="just">
              <a:buNone/>
            </a:pPr>
            <a:br>
              <a:rPr lang="cs-CZ" sz="5600" b="1" dirty="0"/>
            </a:br>
            <a:r>
              <a:rPr lang="cs-CZ" sz="7200" b="1" dirty="0"/>
              <a:t>Nepřímé náklady</a:t>
            </a:r>
            <a:endParaRPr lang="cs-CZ" sz="7200" dirty="0"/>
          </a:p>
          <a:p>
            <a:pPr lvl="0" algn="just"/>
            <a:r>
              <a:rPr lang="cs-CZ" sz="7600" dirty="0"/>
              <a:t>kancelářské potřeby, vybavení (DHM do </a:t>
            </a:r>
            <a:r>
              <a:rPr lang="cs-CZ" sz="7600" b="1" dirty="0"/>
              <a:t>25 tis. Kč</a:t>
            </a:r>
            <a:r>
              <a:rPr lang="cs-CZ" sz="7600" dirty="0"/>
              <a:t>) nesouvisející přímo s realizací aktivit (nábytek, PC sestava apod.), telekomunikační služby, internet, právní a účetní služby, které jsou spojeny s administrací projektu, DNM</a:t>
            </a:r>
            <a:r>
              <a:rPr lang="cs-CZ" sz="7600" baseline="30000" dirty="0"/>
              <a:t> </a:t>
            </a:r>
            <a:r>
              <a:rPr lang="cs-CZ" sz="7600" dirty="0"/>
              <a:t>do 60 tis. Kč (např. software), mzdy technickohospodářských zaměstnanců (zaměstnanec, který se svou činností přímo nepodílí na realizaci schváleného projektu), zajištění tisku, propagačních materiálů pro publicitu projektu</a:t>
            </a:r>
          </a:p>
          <a:p>
            <a:pPr marL="0" indent="0">
              <a:buNone/>
            </a:pPr>
            <a:r>
              <a:rPr lang="cs-CZ" sz="5600" dirty="0"/>
              <a:t> </a:t>
            </a:r>
          </a:p>
          <a:p>
            <a:pPr>
              <a:buFont typeface="Arial" panose="020B0604020202020204" pitchFamily="34" charset="0"/>
              <a:buChar char="•"/>
              <a:defRPr/>
            </a:pPr>
            <a:endParaRPr lang="cs-CZ" sz="14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2369647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1124744"/>
            <a:ext cx="7600950" cy="5077619"/>
          </a:xfrm>
        </p:spPr>
        <p:txBody>
          <a:bodyPr>
            <a:normAutofit fontScale="25000" lnSpcReduction="20000"/>
          </a:bodyPr>
          <a:lstStyle/>
          <a:p>
            <a:pPr marL="0" indent="0">
              <a:buNone/>
              <a:defRPr/>
            </a:pPr>
            <a:endParaRPr lang="cs-CZ" sz="4500" dirty="0"/>
          </a:p>
          <a:p>
            <a:pPr marL="0" indent="0" algn="just">
              <a:buNone/>
            </a:pPr>
            <a:r>
              <a:rPr lang="cs-CZ" sz="7200" b="1" dirty="0"/>
              <a:t>Způsobilé výdaje </a:t>
            </a:r>
            <a:r>
              <a:rPr lang="cs-CZ" sz="7200" dirty="0"/>
              <a:t>- jsou způsobilé pro financování v oblasti podpory rodiny, jestliže splňují všechny následující podmínky</a:t>
            </a:r>
          </a:p>
          <a:p>
            <a:pPr marL="0" indent="0" algn="just">
              <a:buNone/>
            </a:pPr>
            <a:endParaRPr lang="cs-CZ" sz="4500" dirty="0"/>
          </a:p>
          <a:p>
            <a:pPr lvl="0" algn="just"/>
            <a:r>
              <a:rPr lang="cs-CZ" sz="8000" b="1" dirty="0"/>
              <a:t>typ výdaje: </a:t>
            </a:r>
            <a:r>
              <a:rPr lang="cs-CZ" sz="8000" dirty="0"/>
              <a:t>výdaj musí být vynaložen na činnosti v souladu s cílem příslušné dotační oblasti;</a:t>
            </a:r>
          </a:p>
          <a:p>
            <a:pPr lvl="0" algn="just"/>
            <a:r>
              <a:rPr lang="cs-CZ" sz="8000" b="1" dirty="0"/>
              <a:t>účel výdaje: </a:t>
            </a:r>
            <a:r>
              <a:rPr lang="cs-CZ" sz="8000" dirty="0"/>
              <a:t>výdaj musí být nezbytný pro realizaci projektu a musí mít přímou vazbu na projekt</a:t>
            </a:r>
          </a:p>
          <a:p>
            <a:pPr lvl="0" algn="just"/>
            <a:r>
              <a:rPr lang="cs-CZ" sz="8000" b="1" dirty="0"/>
              <a:t>datum uskutečnění výdaje: </a:t>
            </a:r>
            <a:r>
              <a:rPr lang="cs-CZ" sz="8000" dirty="0"/>
              <a:t>od 1. 1. 2021 do 31. 12. 2021</a:t>
            </a:r>
          </a:p>
          <a:p>
            <a:pPr lvl="0" algn="just"/>
            <a:r>
              <a:rPr lang="cs-CZ" sz="8000" b="1" dirty="0"/>
              <a:t>evidence a prokazování uskutečněného výdaje: </a:t>
            </a:r>
            <a:r>
              <a:rPr lang="cs-CZ" sz="8000" dirty="0"/>
              <a:t>výdaj musí skutečně vzniknout, být vynaložen, zaznamenán na bankovních účtech příjemce nebo v pokladní knize finanční podpory, být identifikovatelný a kontrolovatelný a musí být doložitelný originály účetních dokladů. Každý originál relevantního účetního dokladu je příjemce dotace povinen označit značkou „MPSV“</a:t>
            </a:r>
          </a:p>
          <a:p>
            <a:pPr lvl="0" algn="just"/>
            <a:r>
              <a:rPr lang="cs-CZ" sz="8000" b="1" dirty="0"/>
              <a:t>efektivita výdaje: </a:t>
            </a:r>
            <a:r>
              <a:rPr lang="cs-CZ" sz="8000" dirty="0"/>
              <a:t>výdaj musí být přiměřený (musí odpovídat cenám v čase a místě obvyklým)</a:t>
            </a:r>
            <a:r>
              <a:rPr lang="cs-CZ" sz="8000" baseline="30000" dirty="0"/>
              <a:t> </a:t>
            </a:r>
            <a:r>
              <a:rPr lang="cs-CZ" sz="8000" dirty="0"/>
              <a:t>a musí být vynaložen v souladu s hospodárností, účelností a efektivitou</a:t>
            </a:r>
          </a:p>
          <a:p>
            <a:pPr marL="0" indent="0" algn="just">
              <a:buNone/>
            </a:pPr>
            <a:br>
              <a:rPr lang="cs-CZ" dirty="0"/>
            </a:br>
            <a:r>
              <a:rPr lang="cs-CZ" b="1" dirty="0"/>
              <a:t> </a:t>
            </a:r>
            <a:endParaRPr lang="cs-CZ"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1219200" y="5857875"/>
            <a:ext cx="7467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200" dirty="0">
              <a:solidFill>
                <a:schemeClr val="bg1">
                  <a:lumMod val="50000"/>
                </a:schemeClr>
              </a:solidFill>
              <a:latin typeface="+mn-lt"/>
              <a:cs typeface="+mn-cs"/>
            </a:endParaRPr>
          </a:p>
          <a:p>
            <a:pPr eaLnBrk="1" fontAlgn="auto" hangingPunct="1">
              <a:spcBef>
                <a:spcPct val="50000"/>
              </a:spcBef>
              <a:spcAft>
                <a:spcPts val="0"/>
              </a:spcAft>
              <a:defRPr/>
            </a:pPr>
            <a:endParaRPr lang="cs-CZ" altLang="cs-CZ" sz="800" dirty="0">
              <a:solidFill>
                <a:srgbClr val="777777"/>
              </a:solidFill>
              <a:latin typeface="Arial" charset="0"/>
              <a:cs typeface="Times New Roman" pitchFamily="18" charset="0"/>
            </a:endParaRPr>
          </a:p>
        </p:txBody>
      </p:sp>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3282297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908720"/>
            <a:ext cx="7600950" cy="5293643"/>
          </a:xfrm>
        </p:spPr>
        <p:txBody>
          <a:bodyPr>
            <a:normAutofit fontScale="25000" lnSpcReduction="20000"/>
          </a:bodyPr>
          <a:lstStyle/>
          <a:p>
            <a:pPr marL="0" indent="0" algn="just">
              <a:buNone/>
            </a:pPr>
            <a:r>
              <a:rPr lang="cs-CZ" sz="6400" b="1" dirty="0"/>
              <a:t>Nezpůsobilé výdaje </a:t>
            </a:r>
            <a:endParaRPr lang="cs-CZ" sz="6400" dirty="0"/>
          </a:p>
          <a:p>
            <a:pPr lvl="0" algn="just"/>
            <a:r>
              <a:rPr lang="cs-CZ" sz="7200" dirty="0"/>
              <a:t>pořízení nebo technické zhodnocení dlouhodobého hmotného </a:t>
            </a:r>
            <a:br>
              <a:rPr lang="cs-CZ" sz="7200" dirty="0"/>
            </a:br>
            <a:r>
              <a:rPr lang="cs-CZ" sz="7200" dirty="0"/>
              <a:t>a nehmotného majetku</a:t>
            </a:r>
          </a:p>
          <a:p>
            <a:pPr lvl="0" algn="just"/>
            <a:r>
              <a:rPr lang="cs-CZ" sz="7200" dirty="0"/>
              <a:t>náklady spadající pod účtovou skupinu číslo 53, 54, 55 a 58</a:t>
            </a:r>
          </a:p>
          <a:p>
            <a:pPr lvl="0" algn="just"/>
            <a:r>
              <a:rPr lang="cs-CZ" sz="7200" dirty="0"/>
              <a:t>reprezentaci (tj. na pohoštění, dary a obdobná plnění)</a:t>
            </a:r>
          </a:p>
          <a:p>
            <a:pPr lvl="0" algn="just"/>
            <a:r>
              <a:rPr lang="cs-CZ" sz="7200" dirty="0"/>
              <a:t>odměny funkcionářů (např. na odměny členů statutárních orgánů a dalších orgánů právnických osob</a:t>
            </a:r>
          </a:p>
          <a:p>
            <a:pPr lvl="0" algn="just"/>
            <a:r>
              <a:rPr lang="cs-CZ" sz="7200" dirty="0"/>
              <a:t>odstupné</a:t>
            </a:r>
          </a:p>
          <a:p>
            <a:pPr lvl="0" algn="just"/>
            <a:r>
              <a:rPr lang="cs-CZ" sz="7200" dirty="0"/>
              <a:t>příspěvky na penzijní připojištění, životní pojištění, dary k životním jubileím, příspěvky na rekreaci apod.</a:t>
            </a:r>
          </a:p>
          <a:p>
            <a:pPr lvl="0" algn="just"/>
            <a:r>
              <a:rPr lang="cs-CZ" sz="7200" dirty="0"/>
              <a:t>finanční leasing</a:t>
            </a:r>
          </a:p>
          <a:p>
            <a:pPr lvl="0" algn="just"/>
            <a:r>
              <a:rPr lang="cs-CZ" sz="7200" dirty="0"/>
              <a:t>zahraniční pracovní cesty</a:t>
            </a:r>
          </a:p>
          <a:p>
            <a:pPr lvl="0" algn="just"/>
            <a:r>
              <a:rPr lang="cs-CZ" sz="7200" dirty="0"/>
              <a:t>výzkum a vývoj</a:t>
            </a:r>
          </a:p>
          <a:p>
            <a:pPr lvl="0" algn="just"/>
            <a:r>
              <a:rPr lang="cs-CZ" sz="7200" dirty="0"/>
              <a:t>rekondiční a rekreační pobyty</a:t>
            </a:r>
          </a:p>
          <a:p>
            <a:pPr lvl="0" algn="just"/>
            <a:r>
              <a:rPr lang="cs-CZ" sz="7200" dirty="0"/>
              <a:t>provedení účetního auditu</a:t>
            </a:r>
          </a:p>
          <a:p>
            <a:pPr lvl="0" algn="just"/>
            <a:r>
              <a:rPr lang="cs-CZ" sz="7200" dirty="0"/>
              <a:t>DPH, o jejíž vrácení je možné podle příslušného právního předpisu žádat</a:t>
            </a:r>
          </a:p>
          <a:p>
            <a:pPr lvl="0" algn="just"/>
            <a:r>
              <a:rPr lang="cs-CZ" sz="7200" dirty="0"/>
              <a:t>úroky z prodlení, odpisy nedobytných pohledávek, úroky, škody apod.</a:t>
            </a:r>
          </a:p>
          <a:p>
            <a:pPr lvl="0" algn="just"/>
            <a:r>
              <a:rPr lang="cs-CZ" sz="7200" dirty="0"/>
              <a:t>správní poplatky (výpis z katastru nemovitostí, výpis z obchodního rejstříku apod.)</a:t>
            </a:r>
          </a:p>
          <a:p>
            <a:pPr lvl="0" algn="just"/>
            <a:r>
              <a:rPr lang="cs-CZ" sz="7200" dirty="0"/>
              <a:t>nákupy vozidel, infrastruktury, nemovitostí a pozemků</a:t>
            </a:r>
          </a:p>
          <a:p>
            <a:pPr algn="just">
              <a:buFont typeface="Arial" panose="020B0604020202020204" pitchFamily="34" charset="0"/>
              <a:buChar char="•"/>
              <a:defRPr/>
            </a:pPr>
            <a:endParaRPr lang="cs-CZ" sz="72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735102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rtlCol="0">
            <a:normAutofit/>
          </a:bodyPr>
          <a:lstStyle/>
          <a:p>
            <a:pPr eaLnBrk="1" fontAlgn="auto" hangingPunct="1">
              <a:spcAft>
                <a:spcPts val="0"/>
              </a:spcAft>
              <a:defRPr/>
            </a:pPr>
            <a:r>
              <a:rPr lang="cs-CZ" altLang="cs-CZ" sz="3200" b="1" dirty="0">
                <a:latin typeface="Arial" panose="020B0604020202020204" pitchFamily="34" charset="0"/>
                <a:cs typeface="Arial" panose="020B0604020202020204" pitchFamily="34" charset="0"/>
              </a:rPr>
              <a:t>Rozpočet</a:t>
            </a:r>
            <a:endParaRPr lang="cs-CZ" sz="3200" b="1" dirty="0">
              <a:latin typeface="Arial" charset="0"/>
              <a:ea typeface="+mn-ea"/>
              <a:cs typeface="Arial" charset="0"/>
            </a:endParaRPr>
          </a:p>
        </p:txBody>
      </p:sp>
      <p:sp>
        <p:nvSpPr>
          <p:cNvPr id="24579" name="Zástupný symbol pro obsah 2"/>
          <p:cNvSpPr>
            <a:spLocks noGrp="1"/>
          </p:cNvSpPr>
          <p:nvPr>
            <p:ph idx="1"/>
          </p:nvPr>
        </p:nvSpPr>
        <p:spPr>
          <a:xfrm>
            <a:off x="971550" y="980728"/>
            <a:ext cx="7600950" cy="5221635"/>
          </a:xfrm>
        </p:spPr>
        <p:txBody>
          <a:bodyPr>
            <a:normAutofit fontScale="25000" lnSpcReduction="20000"/>
          </a:bodyPr>
          <a:lstStyle/>
          <a:p>
            <a:pPr lvl="0"/>
            <a:endParaRPr lang="cs-CZ" sz="8000" dirty="0"/>
          </a:p>
          <a:p>
            <a:pPr lvl="0" algn="just"/>
            <a:r>
              <a:rPr lang="cs-CZ" sz="8000" dirty="0"/>
              <a:t>výdaje na právní spory , výdaje na uhrazení soudního poplatku apod.</a:t>
            </a:r>
          </a:p>
          <a:p>
            <a:pPr lvl="0" algn="just"/>
            <a:r>
              <a:rPr lang="cs-CZ" sz="8000" dirty="0"/>
              <a:t>výdaje, které nelze účetně doložit</a:t>
            </a:r>
          </a:p>
          <a:p>
            <a:pPr lvl="0" algn="just"/>
            <a:r>
              <a:rPr lang="cs-CZ" sz="8000" dirty="0"/>
              <a:t>platby příspěvků do soukromých penzijních fondů;</a:t>
            </a:r>
          </a:p>
          <a:p>
            <a:pPr lvl="0" algn="just"/>
            <a:r>
              <a:rPr lang="cs-CZ" sz="8000" dirty="0"/>
              <a:t>mzdové náklady na zdravotní péči poskytovanou zdravotnickými pracovníky a výdaje na zdravotní materiál a výdaje za zdravotnický materiál</a:t>
            </a:r>
          </a:p>
          <a:p>
            <a:pPr lvl="0" algn="just"/>
            <a:r>
              <a:rPr lang="cs-CZ" sz="8000" dirty="0"/>
              <a:t>výdaje, které jsou součástí likvidace společnosti, preventivní lékařské prohlídky</a:t>
            </a:r>
          </a:p>
          <a:p>
            <a:pPr lvl="0" algn="just"/>
            <a:r>
              <a:rPr lang="cs-CZ" sz="8000" dirty="0"/>
              <a:t>náhrady mzdy, platu nebo odměny z dohod o pracích konaných mimo pracovní poměr</a:t>
            </a:r>
          </a:p>
          <a:p>
            <a:pPr lvl="0" algn="just"/>
            <a:r>
              <a:rPr lang="cs-CZ" sz="8000" dirty="0"/>
              <a:t>nájemné, kdy je žadatel vlastníkem nemovitosti nebo ji užívá zdarma; </a:t>
            </a:r>
          </a:p>
          <a:p>
            <a:pPr lvl="0" algn="just"/>
            <a:r>
              <a:rPr lang="cs-CZ" sz="8000" dirty="0"/>
              <a:t>pobytové akce (ubytování, doprava apod.) s výjimkou hrazení </a:t>
            </a:r>
            <a:r>
              <a:rPr lang="cs-CZ" sz="8000" dirty="0" err="1"/>
              <a:t>lektorného</a:t>
            </a:r>
            <a:r>
              <a:rPr lang="cs-CZ" sz="8000" dirty="0"/>
              <a:t> na těchto akcích</a:t>
            </a:r>
          </a:p>
          <a:p>
            <a:pPr lvl="0" algn="just"/>
            <a:r>
              <a:rPr lang="cs-CZ" sz="8000" dirty="0"/>
              <a:t>stravné</a:t>
            </a:r>
          </a:p>
          <a:p>
            <a:pPr lvl="0" algn="just"/>
            <a:r>
              <a:rPr lang="cs-CZ" sz="8000" dirty="0"/>
              <a:t>výdaje spojené s přípravou projektu (platby konzultantům, kteří pomáhají s vyplňováním žádostí o finanční podporu)</a:t>
            </a:r>
            <a:br>
              <a:rPr lang="cs-CZ" sz="8000" dirty="0"/>
            </a:br>
            <a:r>
              <a:rPr lang="cs-CZ" sz="6200" dirty="0"/>
              <a:t> </a:t>
            </a:r>
          </a:p>
          <a:p>
            <a:pPr>
              <a:buFont typeface="Arial" panose="020B0604020202020204" pitchFamily="34" charset="0"/>
              <a:buChar char="•"/>
              <a:defRPr/>
            </a:pPr>
            <a:endParaRPr lang="cs-CZ" sz="1400" dirty="0"/>
          </a:p>
          <a:p>
            <a:pPr marL="0" indent="0" eaLnBrk="1" hangingPunct="1">
              <a:spcBef>
                <a:spcPts val="250"/>
              </a:spcBef>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1331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1219200" y="5857875"/>
            <a:ext cx="7467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200" dirty="0">
              <a:solidFill>
                <a:schemeClr val="bg1">
                  <a:lumMod val="50000"/>
                </a:schemeClr>
              </a:solidFill>
              <a:latin typeface="+mn-lt"/>
              <a:cs typeface="+mn-cs"/>
            </a:endParaRPr>
          </a:p>
          <a:p>
            <a:pPr eaLnBrk="1" fontAlgn="auto" hangingPunct="1">
              <a:spcBef>
                <a:spcPct val="50000"/>
              </a:spcBef>
              <a:spcAft>
                <a:spcPts val="0"/>
              </a:spcAft>
              <a:defRPr/>
            </a:pPr>
            <a:endParaRPr lang="cs-CZ" altLang="cs-CZ" sz="800" dirty="0">
              <a:solidFill>
                <a:srgbClr val="777777"/>
              </a:solidFill>
              <a:latin typeface="Arial" charset="0"/>
              <a:cs typeface="Times New Roman" pitchFamily="18" charset="0"/>
            </a:endParaRPr>
          </a:p>
        </p:txBody>
      </p:sp>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cs-CZ" sz="1400" dirty="0">
              <a:solidFill>
                <a:schemeClr val="bg1">
                  <a:lumMod val="50000"/>
                </a:schemeClr>
              </a:solidFill>
            </a:endParaRP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262419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817BD2-C253-4187-BD53-94A6BA33B8E6}"/>
              </a:ext>
            </a:extLst>
          </p:cNvPr>
          <p:cNvSpPr>
            <a:spLocks noGrp="1"/>
          </p:cNvSpPr>
          <p:nvPr>
            <p:ph type="title"/>
          </p:nvPr>
        </p:nvSpPr>
        <p:spPr/>
        <p:txBody>
          <a:bodyPr/>
          <a:lstStyle/>
          <a:p>
            <a:r>
              <a:rPr lang="cs-CZ" dirty="0"/>
              <a:t>Dotační titul Rodina </a:t>
            </a:r>
          </a:p>
        </p:txBody>
      </p:sp>
      <p:sp>
        <p:nvSpPr>
          <p:cNvPr id="3" name="Zástupný obsah 2">
            <a:extLst>
              <a:ext uri="{FF2B5EF4-FFF2-40B4-BE49-F238E27FC236}">
                <a16:creationId xmlns:a16="http://schemas.microsoft.com/office/drawing/2014/main" id="{5BB744A8-B9F0-4959-8FB7-CD7985939DB0}"/>
              </a:ext>
            </a:extLst>
          </p:cNvPr>
          <p:cNvSpPr>
            <a:spLocks noGrp="1"/>
          </p:cNvSpPr>
          <p:nvPr>
            <p:ph idx="1"/>
          </p:nvPr>
        </p:nvSpPr>
        <p:spPr/>
        <p:txBody>
          <a:bodyPr>
            <a:normAutofit fontScale="92500" lnSpcReduction="20000"/>
          </a:bodyPr>
          <a:lstStyle/>
          <a:p>
            <a:pPr marL="0" indent="0">
              <a:buNone/>
            </a:pPr>
            <a:r>
              <a:rPr lang="cs-CZ" dirty="0"/>
              <a:t>    2020:</a:t>
            </a:r>
          </a:p>
          <a:p>
            <a:pPr>
              <a:buFont typeface="Wingdings" panose="05000000000000000000" pitchFamily="2" charset="2"/>
              <a:buChar char="Ø"/>
            </a:pPr>
            <a:r>
              <a:rPr lang="cs-CZ" dirty="0"/>
              <a:t>  Počet žádostí/ projektů: 341</a:t>
            </a:r>
          </a:p>
          <a:p>
            <a:pPr>
              <a:buFont typeface="Wingdings" panose="05000000000000000000" pitchFamily="2" charset="2"/>
              <a:buChar char="Ø"/>
            </a:pPr>
            <a:r>
              <a:rPr lang="cs-CZ" dirty="0"/>
              <a:t>  Podpořeno celkem 292 projektů</a:t>
            </a:r>
          </a:p>
          <a:p>
            <a:pPr marL="0" indent="0">
              <a:buNone/>
            </a:pPr>
            <a:r>
              <a:rPr lang="cs-CZ" dirty="0"/>
              <a:t>   2019:</a:t>
            </a:r>
          </a:p>
          <a:p>
            <a:pPr>
              <a:buFont typeface="Wingdings" panose="05000000000000000000" pitchFamily="2" charset="2"/>
              <a:buChar char="Ø"/>
            </a:pPr>
            <a:r>
              <a:rPr lang="cs-CZ" dirty="0"/>
              <a:t>  Počet žádostí/ projektů: 343</a:t>
            </a:r>
          </a:p>
          <a:p>
            <a:pPr>
              <a:buFont typeface="Wingdings" panose="05000000000000000000" pitchFamily="2" charset="2"/>
              <a:buChar char="Ø"/>
            </a:pPr>
            <a:r>
              <a:rPr lang="cs-CZ" dirty="0"/>
              <a:t>  Podpořeno celkem 250 projektů</a:t>
            </a:r>
          </a:p>
          <a:p>
            <a:pPr marL="0" indent="0">
              <a:buNone/>
            </a:pPr>
            <a:r>
              <a:rPr lang="cs-CZ" dirty="0"/>
              <a:t>   2018:</a:t>
            </a:r>
          </a:p>
          <a:p>
            <a:pPr>
              <a:buFont typeface="Wingdings" panose="05000000000000000000" pitchFamily="2" charset="2"/>
              <a:buChar char="Ø"/>
            </a:pPr>
            <a:r>
              <a:rPr lang="cs-CZ" dirty="0"/>
              <a:t>Počet žádostí/ projektů 342</a:t>
            </a:r>
          </a:p>
          <a:p>
            <a:pPr>
              <a:buFont typeface="Wingdings" panose="05000000000000000000" pitchFamily="2" charset="2"/>
              <a:buChar char="Ø"/>
            </a:pPr>
            <a:r>
              <a:rPr lang="cs-CZ" dirty="0"/>
              <a:t>Podpořeno celkem 276 projektů</a:t>
            </a:r>
          </a:p>
        </p:txBody>
      </p:sp>
      <p:pic>
        <p:nvPicPr>
          <p:cNvPr id="4" name="Picture 5" descr="C:\BARA\MPSV-manualall\pptsablona\pruh.jpg">
            <a:extLst>
              <a:ext uri="{FF2B5EF4-FFF2-40B4-BE49-F238E27FC236}">
                <a16:creationId xmlns:a16="http://schemas.microsoft.com/office/drawing/2014/main" id="{13314BFB-26A6-458D-8F2F-EDAFC8D07A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a:extLst>
              <a:ext uri="{FF2B5EF4-FFF2-40B4-BE49-F238E27FC236}">
                <a16:creationId xmlns:a16="http://schemas.microsoft.com/office/drawing/2014/main" id="{E57A5161-D673-4304-9831-13A38916167C}"/>
              </a:ext>
            </a:extLst>
          </p:cNvPr>
          <p:cNvSpPr txBox="1">
            <a:spLocks noChangeArrowheads="1"/>
          </p:cNvSpPr>
          <p:nvPr/>
        </p:nvSpPr>
        <p:spPr bwMode="auto">
          <a:xfrm>
            <a:off x="898240" y="6126163"/>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275839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dirty="0"/>
              <a:t>Proces tvorby dotačního řízení včt. hodnotícího procesu</a:t>
            </a:r>
            <a:br>
              <a:rPr lang="pl-PL" dirty="0"/>
            </a:br>
            <a:endParaRPr lang="cs-CZ" dirty="0"/>
          </a:p>
        </p:txBody>
      </p:sp>
      <p:sp>
        <p:nvSpPr>
          <p:cNvPr id="3" name="Zástupný symbol pro obsah 2"/>
          <p:cNvSpPr>
            <a:spLocks noGrp="1"/>
          </p:cNvSpPr>
          <p:nvPr>
            <p:ph idx="1"/>
          </p:nvPr>
        </p:nvSpPr>
        <p:spPr>
          <a:xfrm>
            <a:off x="899592" y="1600200"/>
            <a:ext cx="7787208" cy="4525963"/>
          </a:xfrm>
        </p:spPr>
        <p:txBody>
          <a:bodyPr/>
          <a:lstStyle/>
          <a:p>
            <a:r>
              <a:rPr lang="cs-CZ" dirty="0"/>
              <a:t>Úprava dokumentace – spolupráce napříč odborem, minimálně 1 měsíc</a:t>
            </a:r>
          </a:p>
          <a:p>
            <a:r>
              <a:rPr lang="cs-CZ" dirty="0"/>
              <a:t>Schválení v rámci sekce 7 – změny</a:t>
            </a:r>
          </a:p>
          <a:p>
            <a:r>
              <a:rPr lang="cs-CZ" dirty="0"/>
              <a:t>Vnitřní připomínkové řízení – minimálně týden, poté zapracování připomínek</a:t>
            </a:r>
          </a:p>
          <a:p>
            <a:r>
              <a:rPr lang="cs-CZ" dirty="0"/>
              <a:t>Porada vedení – minimálně 1 týden</a:t>
            </a:r>
          </a:p>
          <a:p>
            <a:r>
              <a:rPr lang="cs-CZ" dirty="0"/>
              <a:t>Podpis PM – minimálně 14 dní</a:t>
            </a:r>
          </a:p>
          <a:p>
            <a:r>
              <a:rPr lang="cs-CZ" dirty="0"/>
              <a:t>Celkem proces na cca 2,5 měsíce</a:t>
            </a:r>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0461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dirty="0"/>
              <a:t>Proces tvorby dotačního řízení včt. hodnotícího procesu</a:t>
            </a:r>
            <a:endParaRPr lang="cs-CZ" dirty="0"/>
          </a:p>
        </p:txBody>
      </p:sp>
      <p:sp>
        <p:nvSpPr>
          <p:cNvPr id="3" name="Zástupný symbol pro obsah 2"/>
          <p:cNvSpPr>
            <a:spLocks noGrp="1"/>
          </p:cNvSpPr>
          <p:nvPr>
            <p:ph idx="1"/>
          </p:nvPr>
        </p:nvSpPr>
        <p:spPr>
          <a:xfrm>
            <a:off x="827584" y="1600200"/>
            <a:ext cx="7859216" cy="4525963"/>
          </a:xfrm>
        </p:spPr>
        <p:txBody>
          <a:bodyPr>
            <a:normAutofit fontScale="62500" lnSpcReduction="20000"/>
          </a:bodyPr>
          <a:lstStyle/>
          <a:p>
            <a:r>
              <a:rPr lang="cs-CZ" dirty="0"/>
              <a:t>Předběžné výsledky – pouze škály podle celkových získaných bodů</a:t>
            </a:r>
          </a:p>
          <a:p>
            <a:pPr marL="0" indent="0">
              <a:buNone/>
            </a:pPr>
            <a:endParaRPr lang="cs-CZ" dirty="0"/>
          </a:p>
          <a:p>
            <a:r>
              <a:rPr lang="cs-CZ" dirty="0"/>
              <a:t>Návrh dotační komise, </a:t>
            </a:r>
            <a:r>
              <a:rPr lang="cs-CZ"/>
              <a:t>rozhodnutí  NM</a:t>
            </a:r>
            <a:endParaRPr lang="cs-CZ" dirty="0"/>
          </a:p>
          <a:p>
            <a:pPr marL="0" indent="0">
              <a:buNone/>
            </a:pPr>
            <a:endParaRPr lang="cs-CZ" dirty="0"/>
          </a:p>
          <a:p>
            <a:r>
              <a:rPr lang="cs-CZ" dirty="0"/>
              <a:t>Výsledky budou uveřejněny na webových stránkách MPSV v sekci Rodina, ochrana práv dětí a senioři v záložce Národní dotační tituly a v rámci internetové aplikace.</a:t>
            </a:r>
          </a:p>
          <a:p>
            <a:pPr marL="0" indent="0">
              <a:buNone/>
            </a:pPr>
            <a:endParaRPr lang="cs-CZ" dirty="0"/>
          </a:p>
          <a:p>
            <a:pPr algn="just"/>
            <a:r>
              <a:rPr lang="cs-CZ" dirty="0"/>
              <a:t>Příjemce dotace je povinen </a:t>
            </a:r>
            <a:r>
              <a:rPr lang="cs-CZ" b="1" dirty="0">
                <a:solidFill>
                  <a:srgbClr val="FF0000"/>
                </a:solidFill>
              </a:rPr>
              <a:t>do 7 dnů </a:t>
            </a:r>
            <a:r>
              <a:rPr lang="cs-CZ" dirty="0"/>
              <a:t>od vyhlášení výsledků prostřednictvím webu MPSV (</a:t>
            </a:r>
            <a:r>
              <a:rPr lang="cs-CZ" dirty="0">
                <a:hlinkClick r:id="rId2"/>
              </a:rPr>
              <a:t>https://www.mpsv.cz/web/cz/dotacni-rizeni-pro-rok-2021</a:t>
            </a:r>
            <a:r>
              <a:rPr lang="cs-CZ" dirty="0"/>
              <a:t>) a v aplikaci OK služby rodina, vyplnit v rámci internetové aplikace </a:t>
            </a:r>
            <a:r>
              <a:rPr lang="cs-CZ" b="1" dirty="0"/>
              <a:t>upravený rozpočet</a:t>
            </a:r>
            <a:r>
              <a:rPr lang="cs-CZ" dirty="0"/>
              <a:t> dle přidělené dotace. </a:t>
            </a:r>
            <a:r>
              <a:rPr lang="cs-CZ" b="1" dirty="0"/>
              <a:t>Žadatel přizpůsobí výši přidělené dotace rovněž indikátory projektu </a:t>
            </a:r>
            <a:r>
              <a:rPr lang="cs-CZ" dirty="0"/>
              <a:t>(počet přednášek atd.).</a:t>
            </a:r>
          </a:p>
          <a:p>
            <a:pPr marL="0" indent="0" algn="just">
              <a:buNone/>
            </a:pPr>
            <a:endParaRPr lang="cs-CZ" dirty="0"/>
          </a:p>
          <a:p>
            <a:pPr algn="just"/>
            <a:r>
              <a:rPr lang="cs-CZ" dirty="0">
                <a:solidFill>
                  <a:srgbClr val="FF0000"/>
                </a:solidFill>
              </a:rPr>
              <a:t>Vydání rozhodnutí a výplata dotace – do konce března</a:t>
            </a:r>
          </a:p>
          <a:p>
            <a:pPr algn="just"/>
            <a:endParaRPr lang="cs-CZ" dirty="0">
              <a:solidFill>
                <a:srgbClr val="FF0000"/>
              </a:solidFill>
            </a:endParaRPr>
          </a:p>
          <a:p>
            <a:endParaRPr lang="cs-CZ" dirty="0"/>
          </a:p>
          <a:p>
            <a:endParaRPr lang="cs-CZ" dirty="0"/>
          </a:p>
        </p:txBody>
      </p:sp>
      <p:pic>
        <p:nvPicPr>
          <p:cNvPr id="4"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3593395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Povinnosti příjemců</a:t>
            </a:r>
          </a:p>
        </p:txBody>
      </p:sp>
      <p:sp>
        <p:nvSpPr>
          <p:cNvPr id="3" name="Zástupný symbol pro obsah 2"/>
          <p:cNvSpPr>
            <a:spLocks noGrp="1"/>
          </p:cNvSpPr>
          <p:nvPr>
            <p:ph idx="1"/>
          </p:nvPr>
        </p:nvSpPr>
        <p:spPr>
          <a:xfrm>
            <a:off x="755576" y="1600200"/>
            <a:ext cx="7931224" cy="4525963"/>
          </a:xfrm>
        </p:spPr>
        <p:txBody>
          <a:bodyPr>
            <a:normAutofit/>
          </a:bodyPr>
          <a:lstStyle/>
          <a:p>
            <a:pPr algn="just"/>
            <a:r>
              <a:rPr lang="cs-CZ" dirty="0"/>
              <a:t>Změny upraveného rozpočtu – písemnou formou a zároveň v OK systému </a:t>
            </a:r>
            <a:br>
              <a:rPr lang="cs-CZ" dirty="0"/>
            </a:br>
            <a:r>
              <a:rPr lang="cs-CZ" dirty="0">
                <a:solidFill>
                  <a:srgbClr val="FF0000"/>
                </a:solidFill>
              </a:rPr>
              <a:t>do 5. prosince 2021. </a:t>
            </a:r>
          </a:p>
          <a:p>
            <a:pPr algn="just"/>
            <a:r>
              <a:rPr lang="cs-CZ" dirty="0"/>
              <a:t>Vyúčtování přidělené dotace na rok 2021 bude předloženo do </a:t>
            </a:r>
            <a:r>
              <a:rPr lang="cs-CZ" dirty="0">
                <a:solidFill>
                  <a:srgbClr val="FF0000"/>
                </a:solidFill>
              </a:rPr>
              <a:t>31. ledna 2022</a:t>
            </a:r>
          </a:p>
          <a:p>
            <a:pPr algn="just"/>
            <a:r>
              <a:rPr lang="cs-CZ" dirty="0"/>
              <a:t>Výroční zpráva bude předložena do  30.6. či 14.7.</a:t>
            </a:r>
          </a:p>
          <a:p>
            <a:r>
              <a:rPr lang="cs-CZ" dirty="0"/>
              <a:t>publicita: logo MPSV a „NDT Rodina“.</a:t>
            </a:r>
          </a:p>
          <a:p>
            <a:pPr algn="just"/>
            <a:endParaRPr lang="cs-CZ" dirty="0">
              <a:solidFill>
                <a:srgbClr val="FF0000"/>
              </a:solidFill>
            </a:endParaRPr>
          </a:p>
        </p:txBody>
      </p:sp>
      <p:pic>
        <p:nvPicPr>
          <p:cNvPr id="4" name="Picture 5" descr="C:\BARA\MPSV-manualall\pptsablona\pru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6229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Důležité kontakty:</a:t>
            </a:r>
          </a:p>
        </p:txBody>
      </p:sp>
      <p:sp>
        <p:nvSpPr>
          <p:cNvPr id="3" name="Zástupný symbol pro obsah 2"/>
          <p:cNvSpPr>
            <a:spLocks noGrp="1"/>
          </p:cNvSpPr>
          <p:nvPr>
            <p:ph idx="1"/>
          </p:nvPr>
        </p:nvSpPr>
        <p:spPr>
          <a:xfrm>
            <a:off x="971600" y="1600200"/>
            <a:ext cx="7715200" cy="4525963"/>
          </a:xfrm>
        </p:spPr>
        <p:txBody>
          <a:bodyPr>
            <a:normAutofit lnSpcReduction="10000"/>
          </a:bodyPr>
          <a:lstStyle/>
          <a:p>
            <a:r>
              <a:rPr lang="cs-CZ" b="1" dirty="0"/>
              <a:t>Ok služby rodina:</a:t>
            </a:r>
          </a:p>
          <a:p>
            <a:r>
              <a:rPr lang="cs-CZ" b="1" dirty="0"/>
              <a:t>Email:</a:t>
            </a:r>
            <a:r>
              <a:rPr lang="cs-CZ" dirty="0"/>
              <a:t> </a:t>
            </a:r>
            <a:r>
              <a:rPr lang="cs-CZ" dirty="0">
                <a:hlinkClick r:id="rId2"/>
              </a:rPr>
              <a:t>hotline.oknouze@oksystem.cz</a:t>
            </a:r>
            <a:endParaRPr lang="cs-CZ" dirty="0"/>
          </a:p>
          <a:p>
            <a:r>
              <a:rPr lang="cs-CZ" b="1" dirty="0"/>
              <a:t>Tel.: </a:t>
            </a:r>
            <a:r>
              <a:rPr lang="cs-CZ" dirty="0"/>
              <a:t>+420 236 072 280</a:t>
            </a:r>
          </a:p>
          <a:p>
            <a:pPr marL="0" indent="0">
              <a:buNone/>
            </a:pPr>
            <a:endParaRPr lang="cs-CZ" b="1" dirty="0"/>
          </a:p>
          <a:p>
            <a:r>
              <a:rPr lang="cs-CZ" b="1" dirty="0"/>
              <a:t>Kamila Krejcárková, MPSV:</a:t>
            </a:r>
          </a:p>
          <a:p>
            <a:r>
              <a:rPr lang="cs-CZ" dirty="0"/>
              <a:t>Email: </a:t>
            </a:r>
            <a:r>
              <a:rPr lang="cs-CZ" dirty="0">
                <a:hlinkClick r:id="rId3"/>
              </a:rPr>
              <a:t>rodina@mpsv.cz</a:t>
            </a:r>
            <a:endParaRPr lang="cs-CZ" dirty="0"/>
          </a:p>
          <a:p>
            <a:r>
              <a:rPr lang="cs-CZ" dirty="0">
                <a:hlinkClick r:id="rId4"/>
              </a:rPr>
              <a:t>kamila.krejcarkova@mpsv.cz</a:t>
            </a:r>
            <a:r>
              <a:rPr lang="cs-CZ" dirty="0"/>
              <a:t> </a:t>
            </a:r>
          </a:p>
          <a:p>
            <a:r>
              <a:rPr lang="cs-CZ" b="1" dirty="0"/>
              <a:t>Tel.: </a:t>
            </a:r>
            <a:r>
              <a:rPr lang="cs-CZ" dirty="0"/>
              <a:t>+420 221 922 147</a:t>
            </a:r>
          </a:p>
          <a:p>
            <a:endParaRPr lang="cs-CZ" dirty="0"/>
          </a:p>
        </p:txBody>
      </p:sp>
      <p:pic>
        <p:nvPicPr>
          <p:cNvPr id="4" name="Picture 5" descr="C:\BARA\MPSV-manualall\pptsablona\pruh.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222148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txBox="1">
            <a:spLocks/>
          </p:cNvSpPr>
          <p:nvPr/>
        </p:nvSpPr>
        <p:spPr bwMode="auto">
          <a:xfrm>
            <a:off x="827088" y="-412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cs-CZ" altLang="cs-CZ" sz="2400" b="1">
                <a:latin typeface="Arial" charset="0"/>
              </a:rPr>
              <a:t>Harmonogram dotačního řízení</a:t>
            </a:r>
          </a:p>
        </p:txBody>
      </p:sp>
      <p:sp>
        <p:nvSpPr>
          <p:cNvPr id="11267" name="Zástupný symbol pro obsah 2"/>
          <p:cNvSpPr txBox="1">
            <a:spLocks/>
          </p:cNvSpPr>
          <p:nvPr/>
        </p:nvSpPr>
        <p:spPr bwMode="auto">
          <a:xfrm>
            <a:off x="827088" y="1557338"/>
            <a:ext cx="7772400" cy="454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buFont typeface="Arial" panose="020B0604020202020204" pitchFamily="34" charset="0"/>
              <a:buChar char="•"/>
              <a:defRPr/>
            </a:pPr>
            <a:endParaRPr lang="cs-CZ" altLang="cs-CZ" sz="1600" dirty="0">
              <a:latin typeface="+mn-lt"/>
            </a:endParaRPr>
          </a:p>
        </p:txBody>
      </p:sp>
      <p:pic>
        <p:nvPicPr>
          <p:cNvPr id="25604"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7"/>
          <p:cNvSpPr txBox="1">
            <a:spLocks noChangeArrowheads="1"/>
          </p:cNvSpPr>
          <p:nvPr/>
        </p:nvSpPr>
        <p:spPr bwMode="auto">
          <a:xfrm>
            <a:off x="1203325" y="5856288"/>
            <a:ext cx="7467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200" dirty="0">
                <a:solidFill>
                  <a:schemeClr val="bg1">
                    <a:lumMod val="50000"/>
                  </a:schemeClr>
                </a:solidFill>
                <a:latin typeface="+mn-lt"/>
                <a:cs typeface="+mn-cs"/>
              </a:rPr>
              <a:t>Odbor rodinné politiky a politiky stárnutí (21), Ministerstvo práce a sociálních věcí ČR</a:t>
            </a:r>
          </a:p>
          <a:p>
            <a:pPr fontAlgn="auto">
              <a:spcBef>
                <a:spcPts val="0"/>
              </a:spcBef>
              <a:spcAft>
                <a:spcPts val="0"/>
              </a:spcAft>
              <a:defRPr/>
            </a:pPr>
            <a:r>
              <a:rPr lang="cs-CZ" sz="1200" dirty="0">
                <a:solidFill>
                  <a:schemeClr val="bg1">
                    <a:lumMod val="50000"/>
                  </a:schemeClr>
                </a:solidFill>
                <a:latin typeface="+mn-lt"/>
                <a:cs typeface="+mn-cs"/>
              </a:rPr>
              <a:t>Připraveno: 23. května 2016</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graphicFrame>
        <p:nvGraphicFramePr>
          <p:cNvPr id="2" name="Tabulka 1"/>
          <p:cNvGraphicFramePr>
            <a:graphicFrameLocks noGrp="1"/>
          </p:cNvGraphicFramePr>
          <p:nvPr>
            <p:extLst>
              <p:ext uri="{D42A27DB-BD31-4B8C-83A1-F6EECF244321}">
                <p14:modId xmlns:p14="http://schemas.microsoft.com/office/powerpoint/2010/main" val="3121538539"/>
              </p:ext>
            </p:extLst>
          </p:nvPr>
        </p:nvGraphicFramePr>
        <p:xfrm>
          <a:off x="1203325" y="1254126"/>
          <a:ext cx="7537450" cy="5199209"/>
        </p:xfrm>
        <a:graphic>
          <a:graphicData uri="http://schemas.openxmlformats.org/drawingml/2006/table">
            <a:tbl>
              <a:tblPr firstRow="1" bandRow="1">
                <a:tableStyleId>{5C22544A-7EE6-4342-B048-85BDC9FD1C3A}</a:tableStyleId>
              </a:tblPr>
              <a:tblGrid>
                <a:gridCol w="3768725">
                  <a:extLst>
                    <a:ext uri="{9D8B030D-6E8A-4147-A177-3AD203B41FA5}">
                      <a16:colId xmlns:a16="http://schemas.microsoft.com/office/drawing/2014/main" val="20000"/>
                    </a:ext>
                  </a:extLst>
                </a:gridCol>
                <a:gridCol w="3768725">
                  <a:extLst>
                    <a:ext uri="{9D8B030D-6E8A-4147-A177-3AD203B41FA5}">
                      <a16:colId xmlns:a16="http://schemas.microsoft.com/office/drawing/2014/main" val="20001"/>
                    </a:ext>
                  </a:extLst>
                </a:gridCol>
              </a:tblGrid>
              <a:tr h="385120">
                <a:tc>
                  <a:txBody>
                    <a:bodyPr/>
                    <a:lstStyle/>
                    <a:p>
                      <a:r>
                        <a:rPr lang="cs-CZ" sz="1800" dirty="0"/>
                        <a:t>Termín</a:t>
                      </a:r>
                    </a:p>
                  </a:txBody>
                  <a:tcPr marL="91430" marR="91430" marT="45711" marB="45711"/>
                </a:tc>
                <a:tc>
                  <a:txBody>
                    <a:bodyPr/>
                    <a:lstStyle/>
                    <a:p>
                      <a:r>
                        <a:rPr lang="cs-CZ" sz="1800" dirty="0"/>
                        <a:t>Událost</a:t>
                      </a:r>
                    </a:p>
                  </a:txBody>
                  <a:tcPr marL="91430" marR="91430" marT="45711" marB="45711"/>
                </a:tc>
                <a:extLst>
                  <a:ext uri="{0D108BD9-81ED-4DB2-BD59-A6C34878D82A}">
                    <a16:rowId xmlns:a16="http://schemas.microsoft.com/office/drawing/2014/main" val="10000"/>
                  </a:ext>
                </a:extLst>
              </a:tr>
              <a:tr h="385120">
                <a:tc>
                  <a:txBody>
                    <a:bodyPr/>
                    <a:lstStyle/>
                    <a:p>
                      <a:r>
                        <a:rPr lang="cs-CZ" sz="1800" b="1" dirty="0"/>
                        <a:t>Do tří týdnů od vyhlášení</a:t>
                      </a:r>
                      <a:r>
                        <a:rPr lang="cs-CZ" sz="1800" b="1" baseline="0" dirty="0"/>
                        <a:t> </a:t>
                      </a:r>
                      <a:endParaRPr lang="cs-CZ" sz="1800" b="1" dirty="0"/>
                    </a:p>
                  </a:txBody>
                  <a:tcPr marL="91430" marR="91430" marT="45711" marB="45711"/>
                </a:tc>
                <a:tc>
                  <a:txBody>
                    <a:bodyPr/>
                    <a:lstStyle/>
                    <a:p>
                      <a:r>
                        <a:rPr lang="cs-CZ" sz="1800" dirty="0"/>
                        <a:t>Podávání žádostí o dotaci</a:t>
                      </a:r>
                    </a:p>
                  </a:txBody>
                  <a:tcPr marL="91430" marR="91430" marT="45711" marB="45711"/>
                </a:tc>
                <a:extLst>
                  <a:ext uri="{0D108BD9-81ED-4DB2-BD59-A6C34878D82A}">
                    <a16:rowId xmlns:a16="http://schemas.microsoft.com/office/drawing/2014/main" val="10001"/>
                  </a:ext>
                </a:extLst>
              </a:tr>
              <a:tr h="385120">
                <a:tc>
                  <a:txBody>
                    <a:bodyPr/>
                    <a:lstStyle/>
                    <a:p>
                      <a:r>
                        <a:rPr lang="cs-CZ" sz="1800" b="1" dirty="0"/>
                        <a:t>prosinec</a:t>
                      </a:r>
                    </a:p>
                  </a:txBody>
                  <a:tcPr marL="91430" marR="91430" marT="45711" marB="45711"/>
                </a:tc>
                <a:tc>
                  <a:txBody>
                    <a:bodyPr/>
                    <a:lstStyle/>
                    <a:p>
                      <a:r>
                        <a:rPr lang="cs-CZ" sz="1800" dirty="0"/>
                        <a:t>Zveřejnění předběžného hodnocení</a:t>
                      </a:r>
                    </a:p>
                  </a:txBody>
                  <a:tcPr marL="91430" marR="91430" marT="45711" marB="45711"/>
                </a:tc>
                <a:extLst>
                  <a:ext uri="{0D108BD9-81ED-4DB2-BD59-A6C34878D82A}">
                    <a16:rowId xmlns:a16="http://schemas.microsoft.com/office/drawing/2014/main" val="10002"/>
                  </a:ext>
                </a:extLst>
              </a:tr>
              <a:tr h="385120">
                <a:tc>
                  <a:txBody>
                    <a:bodyPr/>
                    <a:lstStyle/>
                    <a:p>
                      <a:r>
                        <a:rPr lang="cs-CZ" sz="1800" b="1" dirty="0"/>
                        <a:t>Do</a:t>
                      </a:r>
                      <a:r>
                        <a:rPr lang="cs-CZ" sz="1800" b="1" baseline="0" dirty="0"/>
                        <a:t> 31. 1.</a:t>
                      </a:r>
                      <a:endParaRPr lang="cs-CZ" sz="1800" b="1" dirty="0"/>
                    </a:p>
                  </a:txBody>
                  <a:tcPr marL="91430" marR="91430" marT="45711" marB="45711"/>
                </a:tc>
                <a:tc>
                  <a:txBody>
                    <a:bodyPr/>
                    <a:lstStyle/>
                    <a:p>
                      <a:r>
                        <a:rPr lang="cs-CZ" sz="1800" dirty="0"/>
                        <a:t>Podání</a:t>
                      </a:r>
                      <a:r>
                        <a:rPr lang="cs-CZ" sz="1800" baseline="0" dirty="0"/>
                        <a:t> Vyúčtování za předchozí rok</a:t>
                      </a:r>
                      <a:endParaRPr lang="cs-CZ" sz="1800" dirty="0"/>
                    </a:p>
                  </a:txBody>
                  <a:tcPr marL="91430" marR="91430" marT="45711" marB="45711"/>
                </a:tc>
                <a:extLst>
                  <a:ext uri="{0D108BD9-81ED-4DB2-BD59-A6C34878D82A}">
                    <a16:rowId xmlns:a16="http://schemas.microsoft.com/office/drawing/2014/main" val="10003"/>
                  </a:ext>
                </a:extLst>
              </a:tr>
              <a:tr h="1251684">
                <a:tc>
                  <a:txBody>
                    <a:bodyPr/>
                    <a:lstStyle/>
                    <a:p>
                      <a:r>
                        <a:rPr lang="cs-CZ" sz="1800" b="1" dirty="0"/>
                        <a:t>Březen </a:t>
                      </a:r>
                    </a:p>
                  </a:txBody>
                  <a:tcPr marL="91430" marR="91430" marT="45711" marB="45711"/>
                </a:tc>
                <a:tc>
                  <a:txBody>
                    <a:bodyPr/>
                    <a:lstStyle/>
                    <a:p>
                      <a:r>
                        <a:rPr lang="cs-CZ" sz="1800" dirty="0"/>
                        <a:t>Zveřejnění výsledků na webu</a:t>
                      </a:r>
                      <a:r>
                        <a:rPr lang="cs-CZ" sz="1800" baseline="0" dirty="0"/>
                        <a:t> </a:t>
                      </a:r>
                      <a:r>
                        <a:rPr lang="cs-CZ" sz="1800" u="sng" kern="1200" dirty="0">
                          <a:solidFill>
                            <a:schemeClr val="dk1"/>
                          </a:solidFill>
                          <a:effectLst/>
                          <a:latin typeface="+mn-lt"/>
                          <a:ea typeface="+mn-ea"/>
                          <a:cs typeface="+mn-cs"/>
                          <a:hlinkClick r:id="rId4"/>
                        </a:rPr>
                        <a:t>www.mpsv.cz</a:t>
                      </a:r>
                      <a:r>
                        <a:rPr lang="cs-CZ" sz="1800" kern="1200" dirty="0">
                          <a:solidFill>
                            <a:schemeClr val="dk1"/>
                          </a:solidFill>
                          <a:effectLst/>
                          <a:latin typeface="+mn-lt"/>
                          <a:ea typeface="+mn-ea"/>
                          <a:cs typeface="+mn-cs"/>
                        </a:rPr>
                        <a:t> v sekci Rodina a ochrana práv dětí, národní dotační</a:t>
                      </a:r>
                      <a:r>
                        <a:rPr lang="cs-CZ" sz="1800" kern="1200" baseline="0" dirty="0">
                          <a:solidFill>
                            <a:schemeClr val="dk1"/>
                          </a:solidFill>
                          <a:effectLst/>
                          <a:latin typeface="+mn-lt"/>
                          <a:ea typeface="+mn-ea"/>
                          <a:cs typeface="+mn-cs"/>
                        </a:rPr>
                        <a:t> tituly, Rodina, dotační rok</a:t>
                      </a:r>
                      <a:endParaRPr lang="cs-CZ" sz="1800" dirty="0"/>
                    </a:p>
                  </a:txBody>
                  <a:tcPr marL="91430" marR="91430" marT="45711" marB="45711"/>
                </a:tc>
                <a:extLst>
                  <a:ext uri="{0D108BD9-81ED-4DB2-BD59-A6C34878D82A}">
                    <a16:rowId xmlns:a16="http://schemas.microsoft.com/office/drawing/2014/main" val="10004"/>
                  </a:ext>
                </a:extLst>
              </a:tr>
              <a:tr h="673975">
                <a:tc>
                  <a:txBody>
                    <a:bodyPr/>
                    <a:lstStyle/>
                    <a:p>
                      <a:r>
                        <a:rPr lang="cs-CZ" sz="1800" b="1" dirty="0"/>
                        <a:t>Do 7</a:t>
                      </a:r>
                      <a:r>
                        <a:rPr lang="cs-CZ" sz="1800" b="1" baseline="0" dirty="0"/>
                        <a:t> dnů </a:t>
                      </a:r>
                      <a:r>
                        <a:rPr lang="cs-CZ" sz="1800" b="1" dirty="0"/>
                        <a:t>od zveřejnění výsledků na webu</a:t>
                      </a:r>
                    </a:p>
                  </a:txBody>
                  <a:tcPr marL="91430" marR="91430" marT="45711" marB="45711"/>
                </a:tc>
                <a:tc>
                  <a:txBody>
                    <a:bodyPr/>
                    <a:lstStyle/>
                    <a:p>
                      <a:r>
                        <a:rPr lang="cs-CZ" sz="1800" dirty="0"/>
                        <a:t>Podání Upraveného rozpočtu</a:t>
                      </a:r>
                    </a:p>
                  </a:txBody>
                  <a:tcPr marL="91430" marR="91430" marT="45711" marB="45711"/>
                </a:tc>
                <a:extLst>
                  <a:ext uri="{0D108BD9-81ED-4DB2-BD59-A6C34878D82A}">
                    <a16:rowId xmlns:a16="http://schemas.microsoft.com/office/drawing/2014/main" val="10005"/>
                  </a:ext>
                </a:extLst>
              </a:tr>
              <a:tr h="673975">
                <a:tc>
                  <a:txBody>
                    <a:bodyPr/>
                    <a:lstStyle/>
                    <a:p>
                      <a:r>
                        <a:rPr lang="cs-CZ" sz="1800" b="1" dirty="0"/>
                        <a:t>Po přijetí upravených rozpočtů</a:t>
                      </a:r>
                    </a:p>
                  </a:txBody>
                  <a:tcPr marL="91430" marR="91430" marT="45711" marB="45711"/>
                </a:tc>
                <a:tc>
                  <a:txBody>
                    <a:bodyPr/>
                    <a:lstStyle/>
                    <a:p>
                      <a:r>
                        <a:rPr lang="cs-CZ" sz="1800" dirty="0"/>
                        <a:t>Vystavení Rozhodnutí </a:t>
                      </a:r>
                    </a:p>
                    <a:p>
                      <a:r>
                        <a:rPr lang="cs-CZ" sz="1800" dirty="0"/>
                        <a:t>Vyplacení</a:t>
                      </a:r>
                      <a:r>
                        <a:rPr lang="cs-CZ" sz="1800" baseline="0" dirty="0"/>
                        <a:t> dotace</a:t>
                      </a:r>
                      <a:endParaRPr lang="cs-CZ" sz="1800" dirty="0"/>
                    </a:p>
                  </a:txBody>
                  <a:tcPr marL="91430" marR="91430" marT="45711" marB="45711"/>
                </a:tc>
                <a:extLst>
                  <a:ext uri="{0D108BD9-81ED-4DB2-BD59-A6C34878D82A}">
                    <a16:rowId xmlns:a16="http://schemas.microsoft.com/office/drawing/2014/main" val="10006"/>
                  </a:ext>
                </a:extLst>
              </a:tr>
              <a:tr h="385120">
                <a:tc>
                  <a:txBody>
                    <a:bodyPr/>
                    <a:lstStyle/>
                    <a:p>
                      <a:r>
                        <a:rPr lang="cs-CZ" sz="1800" b="1" dirty="0"/>
                        <a:t>Do 30. 6.</a:t>
                      </a:r>
                      <a:r>
                        <a:rPr lang="cs-CZ" sz="1800" b="1" baseline="0" dirty="0"/>
                        <a:t> případně  14. 7.</a:t>
                      </a:r>
                      <a:endParaRPr lang="cs-CZ" sz="1800" b="1" dirty="0"/>
                    </a:p>
                  </a:txBody>
                  <a:tcPr marL="91430" marR="91430" marT="45711" marB="45711"/>
                </a:tc>
                <a:tc>
                  <a:txBody>
                    <a:bodyPr/>
                    <a:lstStyle/>
                    <a:p>
                      <a:r>
                        <a:rPr lang="cs-CZ" sz="1800" dirty="0"/>
                        <a:t>Výroční zpráva za předchozí rok</a:t>
                      </a:r>
                    </a:p>
                  </a:txBody>
                  <a:tcPr marL="91430" marR="91430" marT="45711" marB="45711"/>
                </a:tc>
                <a:extLst>
                  <a:ext uri="{0D108BD9-81ED-4DB2-BD59-A6C34878D82A}">
                    <a16:rowId xmlns:a16="http://schemas.microsoft.com/office/drawing/2014/main" val="10007"/>
                  </a:ext>
                </a:extLst>
              </a:tr>
              <a:tr h="673975">
                <a:tc>
                  <a:txBody>
                    <a:bodyPr/>
                    <a:lstStyle/>
                    <a:p>
                      <a:r>
                        <a:rPr lang="cs-CZ" sz="1800" b="1" dirty="0"/>
                        <a:t>Průběžně do 14 dnů</a:t>
                      </a:r>
                    </a:p>
                  </a:txBody>
                  <a:tcPr marL="91430" marR="91430" marT="45711" marB="45711"/>
                </a:tc>
                <a:tc>
                  <a:txBody>
                    <a:bodyPr/>
                    <a:lstStyle/>
                    <a:p>
                      <a:r>
                        <a:rPr lang="cs-CZ" sz="1800" dirty="0"/>
                        <a:t>Aktualizace identifikačních</a:t>
                      </a:r>
                      <a:r>
                        <a:rPr lang="cs-CZ" sz="1800" baseline="0" dirty="0"/>
                        <a:t> údajů</a:t>
                      </a:r>
                      <a:r>
                        <a:rPr lang="cs-CZ" sz="1800" dirty="0"/>
                        <a:t> a informování o kofinancování</a:t>
                      </a:r>
                    </a:p>
                  </a:txBody>
                  <a:tcPr marL="91430" marR="91430" marT="45711" marB="45711"/>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58380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685800" y="328613"/>
            <a:ext cx="7772400" cy="1143000"/>
          </a:xfrm>
        </p:spPr>
        <p:txBody>
          <a:bodyPr/>
          <a:lstStyle/>
          <a:p>
            <a:pPr eaLnBrk="1" hangingPunct="1"/>
            <a:r>
              <a:rPr lang="cs-CZ" altLang="cs-CZ" sz="2400" b="1" dirty="0">
                <a:latin typeface="Arial" charset="0"/>
                <a:cs typeface="Arial" charset="0"/>
              </a:rPr>
              <a:t>Diskuze</a:t>
            </a:r>
          </a:p>
        </p:txBody>
      </p:sp>
      <p:sp>
        <p:nvSpPr>
          <p:cNvPr id="26627" name="Zástupný symbol pro obsah 2"/>
          <p:cNvSpPr>
            <a:spLocks noGrp="1"/>
          </p:cNvSpPr>
          <p:nvPr>
            <p:ph idx="1"/>
          </p:nvPr>
        </p:nvSpPr>
        <p:spPr>
          <a:xfrm>
            <a:off x="827088" y="1268413"/>
            <a:ext cx="7859712" cy="4835525"/>
          </a:xfrm>
        </p:spPr>
        <p:txBody>
          <a:bodyPr/>
          <a:lstStyle/>
          <a:p>
            <a:pPr marL="0" indent="0" algn="ctr" eaLnBrk="1" hangingPunct="1">
              <a:buFont typeface="Arial" charset="0"/>
              <a:buNone/>
            </a:pPr>
            <a:endParaRPr lang="cs-CZ" altLang="cs-CZ" sz="9600" dirty="0">
              <a:latin typeface="Arial" charset="0"/>
              <a:cs typeface="Arial" charset="0"/>
            </a:endParaRPr>
          </a:p>
          <a:p>
            <a:pPr marL="0" indent="0" algn="ctr" eaLnBrk="1" hangingPunct="1">
              <a:buFont typeface="Arial" charset="0"/>
              <a:buNone/>
            </a:pPr>
            <a:r>
              <a:rPr lang="cs-CZ" altLang="cs-CZ" sz="9600" dirty="0">
                <a:latin typeface="Arial" charset="0"/>
                <a:cs typeface="Arial" charset="0"/>
              </a:rPr>
              <a:t>???</a:t>
            </a:r>
          </a:p>
        </p:txBody>
      </p:sp>
      <p:pic>
        <p:nvPicPr>
          <p:cNvPr id="26628"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556100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sah 2"/>
          <p:cNvSpPr>
            <a:spLocks noGrp="1"/>
          </p:cNvSpPr>
          <p:nvPr>
            <p:ph idx="1"/>
          </p:nvPr>
        </p:nvSpPr>
        <p:spPr/>
        <p:txBody>
          <a:bodyPr/>
          <a:lstStyle/>
          <a:p>
            <a:pPr marL="0" indent="0" algn="ctr" eaLnBrk="1" hangingPunct="1">
              <a:buFontTx/>
              <a:buNone/>
            </a:pPr>
            <a:endParaRPr lang="cs-CZ" altLang="cs-CZ" sz="4000" dirty="0">
              <a:latin typeface="Arial" charset="0"/>
              <a:cs typeface="Arial" charset="0"/>
            </a:endParaRPr>
          </a:p>
          <a:p>
            <a:pPr marL="0" indent="0" algn="ctr" eaLnBrk="1" hangingPunct="1">
              <a:buFontTx/>
              <a:buNone/>
            </a:pPr>
            <a:r>
              <a:rPr lang="cs-CZ" altLang="cs-CZ" sz="4000" b="1" dirty="0">
                <a:cs typeface="Arial" charset="0"/>
              </a:rPr>
              <a:t>Děkujeme za pozornost.</a:t>
            </a:r>
          </a:p>
          <a:p>
            <a:pPr marL="0" indent="0" algn="ctr" eaLnBrk="1" hangingPunct="1">
              <a:buFontTx/>
              <a:buNone/>
            </a:pPr>
            <a:endParaRPr lang="cs-CZ" altLang="cs-CZ" sz="4000" b="1" dirty="0">
              <a:cs typeface="Arial" charset="0"/>
            </a:endParaRPr>
          </a:p>
          <a:p>
            <a:pPr marL="0" indent="0" algn="ctr">
              <a:buNone/>
            </a:pPr>
            <a:r>
              <a:rPr lang="cs-CZ" altLang="cs-CZ" sz="2000" u="sng" dirty="0">
                <a:cs typeface="Arial" charset="0"/>
                <a:hlinkClick r:id="rId3"/>
              </a:rPr>
              <a:t>kamila.krejcarkova@mpsv.cz</a:t>
            </a:r>
            <a:r>
              <a:rPr lang="cs-CZ" altLang="cs-CZ" sz="2000" u="sng" dirty="0">
                <a:cs typeface="Arial" charset="0"/>
              </a:rPr>
              <a:t> </a:t>
            </a:r>
          </a:p>
          <a:p>
            <a:pPr marL="0" indent="0" algn="ctr">
              <a:buNone/>
            </a:pPr>
            <a:r>
              <a:rPr lang="cs-CZ" altLang="cs-CZ" sz="2000" u="sng" dirty="0">
                <a:cs typeface="Arial" charset="0"/>
                <a:hlinkClick r:id="rId4"/>
              </a:rPr>
              <a:t>kristyna.kotalova@mpsv.cz</a:t>
            </a:r>
            <a:r>
              <a:rPr lang="cs-CZ" altLang="cs-CZ" sz="2000" u="sng" dirty="0">
                <a:cs typeface="Arial" charset="0"/>
              </a:rPr>
              <a:t> </a:t>
            </a:r>
          </a:p>
          <a:p>
            <a:pPr marL="0" indent="0" algn="ctr">
              <a:buNone/>
            </a:pPr>
            <a:r>
              <a:rPr lang="cs-CZ" altLang="cs-CZ" sz="2000" u="sng" dirty="0">
                <a:cs typeface="Arial" charset="0"/>
                <a:hlinkClick r:id="rId5"/>
              </a:rPr>
              <a:t>michal.spacek</a:t>
            </a:r>
            <a:r>
              <a:rPr lang="cs-CZ" sz="2000" dirty="0">
                <a:hlinkClick r:id="rId5"/>
              </a:rPr>
              <a:t>@mpsv.cz</a:t>
            </a:r>
            <a:r>
              <a:rPr lang="cs-CZ" sz="2000" dirty="0"/>
              <a:t> </a:t>
            </a:r>
            <a:endParaRPr lang="cs-CZ" altLang="cs-CZ" sz="2000" u="sng" dirty="0">
              <a:cs typeface="Arial" charset="0"/>
            </a:endParaRPr>
          </a:p>
          <a:p>
            <a:pPr marL="0" indent="0" algn="ctr" eaLnBrk="1" hangingPunct="1">
              <a:buFont typeface="Arial" charset="0"/>
              <a:buNone/>
            </a:pPr>
            <a:r>
              <a:rPr lang="cs-CZ" altLang="cs-CZ" sz="2000" u="sng" dirty="0">
                <a:cs typeface="Arial" charset="0"/>
                <a:hlinkClick r:id="rId6"/>
              </a:rPr>
              <a:t>rodina@mpsv.cz</a:t>
            </a:r>
            <a:r>
              <a:rPr lang="cs-CZ" altLang="cs-CZ" sz="2000" u="sng" dirty="0">
                <a:cs typeface="Arial" charset="0"/>
              </a:rPr>
              <a:t> </a:t>
            </a:r>
          </a:p>
        </p:txBody>
      </p:sp>
      <p:pic>
        <p:nvPicPr>
          <p:cNvPr id="27651" name="Picture 5" descr="C:\BARA\MPSV-manualall\pptsablona\pruh.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1097626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pPr eaLnBrk="1" hangingPunct="1"/>
            <a:r>
              <a:rPr lang="cs-CZ" altLang="cs-CZ" sz="2400" b="1" dirty="0">
                <a:latin typeface="Arial" charset="0"/>
                <a:cs typeface="Arial" charset="0"/>
              </a:rPr>
              <a:t>Cíl a účel</a:t>
            </a:r>
          </a:p>
        </p:txBody>
      </p:sp>
      <p:sp>
        <p:nvSpPr>
          <p:cNvPr id="4099" name="Zástupný symbol pro obsah 2"/>
          <p:cNvSpPr>
            <a:spLocks noGrp="1"/>
          </p:cNvSpPr>
          <p:nvPr>
            <p:ph idx="1"/>
          </p:nvPr>
        </p:nvSpPr>
        <p:spPr>
          <a:xfrm>
            <a:off x="827088" y="1341438"/>
            <a:ext cx="7859712" cy="4784725"/>
          </a:xfrm>
        </p:spPr>
        <p:txBody>
          <a:bodyPr>
            <a:normAutofit fontScale="92500" lnSpcReduction="10000"/>
          </a:bodyPr>
          <a:lstStyle/>
          <a:p>
            <a:pPr algn="just">
              <a:defRPr/>
            </a:pPr>
            <a:r>
              <a:rPr lang="cs-CZ" sz="1700" b="1" dirty="0">
                <a:cs typeface="Arial" panose="020B0604020202020204" pitchFamily="34" charset="0"/>
              </a:rPr>
              <a:t>Cílem dotačního programu je podpora služeb pro rodiny, které mají preventivní </a:t>
            </a:r>
            <a:br>
              <a:rPr lang="cs-CZ" sz="1700" b="1" dirty="0">
                <a:cs typeface="Arial" panose="020B0604020202020204" pitchFamily="34" charset="0"/>
              </a:rPr>
            </a:br>
            <a:r>
              <a:rPr lang="cs-CZ" sz="1700" b="1" dirty="0">
                <a:cs typeface="Arial" panose="020B0604020202020204" pitchFamily="34" charset="0"/>
              </a:rPr>
              <a:t>a  podpůrný charakter. </a:t>
            </a:r>
          </a:p>
          <a:p>
            <a:pPr>
              <a:defRPr/>
            </a:pPr>
            <a:endParaRPr lang="cs-CZ" sz="1700" b="1" dirty="0">
              <a:cs typeface="Arial" panose="020B0604020202020204" pitchFamily="34" charset="0"/>
            </a:endParaRPr>
          </a:p>
          <a:p>
            <a:pPr algn="just">
              <a:defRPr/>
            </a:pPr>
            <a:r>
              <a:rPr lang="cs-CZ" sz="1700" dirty="0">
                <a:cs typeface="Arial" panose="020B0604020202020204" pitchFamily="34" charset="0"/>
              </a:rPr>
              <a:t>Služby mají posilovat rodičovské kompetence, zkvalitňovat rodinné vztahy, podporovat rodiny v péči o děti, jejich výchově a při slaďování práce a rodiny, a napomáhat při předcházení a řešení krizových situací v rodině.</a:t>
            </a:r>
          </a:p>
          <a:p>
            <a:pPr>
              <a:defRPr/>
            </a:pPr>
            <a:endParaRPr lang="cs-CZ" sz="1700" dirty="0">
              <a:cs typeface="Arial" panose="020B0604020202020204" pitchFamily="34" charset="0"/>
            </a:endParaRPr>
          </a:p>
          <a:p>
            <a:pPr algn="just"/>
            <a:r>
              <a:rPr lang="cs-CZ" sz="1700" dirty="0">
                <a:cs typeface="Arial" panose="020B0604020202020204" pitchFamily="34" charset="0"/>
              </a:rPr>
              <a:t>Žadatel do tohoto dotačního programu nesmí žádat o financování takových aktivit, které jsou financovány ze strukturálních fondů EU/EHP nebo jiných existujících programů, které jsou financované ze státního rozpočtu resp. nesmí z více veřejných zdrojů financovat stejnou činnost vícekrát. </a:t>
            </a:r>
          </a:p>
          <a:p>
            <a:pPr>
              <a:defRPr/>
            </a:pPr>
            <a:endParaRPr lang="cs-CZ" sz="1700" dirty="0">
              <a:cs typeface="Arial" panose="020B0604020202020204" pitchFamily="34" charset="0"/>
            </a:endParaRPr>
          </a:p>
          <a:p>
            <a:pPr>
              <a:defRPr/>
            </a:pPr>
            <a:r>
              <a:rPr lang="cs-CZ" sz="1700" b="1" dirty="0">
                <a:cs typeface="Arial" panose="020B0604020202020204" pitchFamily="34" charset="0"/>
              </a:rPr>
              <a:t>2 podporované oblasti v roce 2021:</a:t>
            </a:r>
          </a:p>
          <a:p>
            <a:pPr marL="0" indent="0">
              <a:buNone/>
              <a:defRPr/>
            </a:pPr>
            <a:r>
              <a:rPr lang="cs-CZ" sz="1700" b="1" dirty="0">
                <a:cs typeface="Arial" panose="020B0604020202020204" pitchFamily="34" charset="0"/>
              </a:rPr>
              <a:t>I.               Preventivní aktivity na podporu rodiny, partnerství </a:t>
            </a:r>
            <a:br>
              <a:rPr lang="cs-CZ" sz="1700" b="1" dirty="0">
                <a:cs typeface="Arial" panose="020B0604020202020204" pitchFamily="34" charset="0"/>
              </a:rPr>
            </a:br>
            <a:r>
              <a:rPr lang="cs-CZ" sz="1700" b="1" dirty="0">
                <a:cs typeface="Arial" panose="020B0604020202020204" pitchFamily="34" charset="0"/>
              </a:rPr>
              <a:t>                  a      rodičovství</a:t>
            </a:r>
          </a:p>
          <a:p>
            <a:pPr marL="0" indent="0">
              <a:buNone/>
              <a:defRPr/>
            </a:pPr>
            <a:r>
              <a:rPr lang="cs-CZ" sz="1700" b="1" dirty="0">
                <a:cs typeface="Arial" panose="020B0604020202020204" pitchFamily="34" charset="0"/>
              </a:rPr>
              <a:t>II.	Podpora rodin v oblasti sociálně právní ochrany dětí </a:t>
            </a:r>
            <a:br>
              <a:rPr lang="cs-CZ" sz="1700" b="1" dirty="0">
                <a:cs typeface="Arial" panose="020B0604020202020204" pitchFamily="34" charset="0"/>
              </a:rPr>
            </a:br>
            <a:r>
              <a:rPr lang="cs-CZ" sz="1700" b="1" dirty="0">
                <a:cs typeface="Arial" panose="020B0604020202020204" pitchFamily="34" charset="0"/>
              </a:rPr>
              <a:t>                  (dále jen SPOD) </a:t>
            </a:r>
          </a:p>
          <a:p>
            <a:pPr algn="just">
              <a:defRPr/>
            </a:pPr>
            <a:r>
              <a:rPr lang="cs-CZ" sz="1700" dirty="0"/>
              <a:t>Podpora pro zastřešující organizace, které metodicky podporují či vedou NNO poskytující služby v oblasti podpory rodiny</a:t>
            </a:r>
          </a:p>
          <a:p>
            <a:pPr marL="457200" lvl="1" indent="0" eaLnBrk="1" hangingPunct="1">
              <a:buFont typeface="Arial" panose="020B0604020202020204" pitchFamily="34" charset="0"/>
              <a:buNone/>
              <a:defRPr/>
            </a:pPr>
            <a:endParaRPr lang="cs-CZ" altLang="cs-CZ" sz="2000" dirty="0">
              <a:latin typeface="Arial" panose="020B0604020202020204" pitchFamily="34" charset="0"/>
              <a:cs typeface="Arial" panose="020B0604020202020204" pitchFamily="34" charset="0"/>
            </a:endParaRPr>
          </a:p>
        </p:txBody>
      </p:sp>
      <p:pic>
        <p:nvPicPr>
          <p:cNvPr id="4100"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400" dirty="0">
              <a:solidFill>
                <a:schemeClr val="bg1">
                  <a:lumMod val="50000"/>
                </a:schemeClr>
              </a:solidFill>
            </a:endParaRPr>
          </a:p>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261549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457200" y="274638"/>
            <a:ext cx="8229600" cy="850106"/>
          </a:xfrm>
        </p:spPr>
        <p:txBody>
          <a:bodyPr>
            <a:normAutofit/>
          </a:bodyPr>
          <a:lstStyle/>
          <a:p>
            <a:r>
              <a:rPr lang="cs-CZ" altLang="cs-CZ" sz="2400" b="1" dirty="0">
                <a:latin typeface="Arial" charset="0"/>
                <a:cs typeface="Arial" charset="0"/>
              </a:rPr>
              <a:t>I.</a:t>
            </a:r>
            <a:r>
              <a:rPr lang="cs-CZ" sz="2400" b="1" dirty="0">
                <a:latin typeface="Arial" panose="020B0604020202020204" pitchFamily="34" charset="0"/>
                <a:cs typeface="Arial" panose="020B0604020202020204" pitchFamily="34" charset="0"/>
              </a:rPr>
              <a:t> Preventivní aktivity na podporu rodiny, partnerství </a:t>
            </a:r>
            <a:br>
              <a:rPr lang="cs-CZ" sz="2400" b="1" dirty="0">
                <a:latin typeface="Arial" panose="020B0604020202020204" pitchFamily="34" charset="0"/>
                <a:cs typeface="Arial" panose="020B0604020202020204" pitchFamily="34" charset="0"/>
              </a:rPr>
            </a:br>
            <a:r>
              <a:rPr lang="cs-CZ" sz="2400" b="1" dirty="0">
                <a:latin typeface="Arial" panose="020B0604020202020204" pitchFamily="34" charset="0"/>
                <a:cs typeface="Arial" panose="020B0604020202020204" pitchFamily="34" charset="0"/>
              </a:rPr>
              <a:t>                a      rodičovství</a:t>
            </a:r>
            <a:endParaRPr lang="cs-CZ" altLang="cs-CZ" sz="2400" b="1" dirty="0">
              <a:latin typeface="Arial" charset="0"/>
              <a:cs typeface="Arial" charset="0"/>
            </a:endParaRPr>
          </a:p>
        </p:txBody>
      </p:sp>
      <p:sp>
        <p:nvSpPr>
          <p:cNvPr id="14339" name="Zástupný symbol pro obsah 2"/>
          <p:cNvSpPr>
            <a:spLocks noGrp="1"/>
          </p:cNvSpPr>
          <p:nvPr>
            <p:ph idx="1"/>
          </p:nvPr>
        </p:nvSpPr>
        <p:spPr>
          <a:xfrm>
            <a:off x="827088" y="1341438"/>
            <a:ext cx="7859712" cy="5153890"/>
          </a:xfrm>
        </p:spPr>
        <p:txBody>
          <a:bodyPr rtlCol="0">
            <a:normAutofit fontScale="32500" lnSpcReduction="20000"/>
          </a:bodyPr>
          <a:lstStyle/>
          <a:p>
            <a:pPr eaLnBrk="1" fontAlgn="auto" hangingPunct="1">
              <a:spcAft>
                <a:spcPts val="0"/>
              </a:spcAft>
              <a:buFont typeface="Arial" panose="020B0604020202020204" pitchFamily="34" charset="0"/>
              <a:buChar char="•"/>
              <a:defRPr/>
            </a:pPr>
            <a:r>
              <a:rPr lang="cs-CZ" sz="6400" b="1" dirty="0"/>
              <a:t>Cílem této dotační oblasti je:</a:t>
            </a:r>
          </a:p>
          <a:p>
            <a:pPr lvl="1" eaLnBrk="1" fontAlgn="auto" hangingPunct="1">
              <a:spcAft>
                <a:spcPts val="0"/>
              </a:spcAft>
              <a:buFont typeface="Courier New" panose="02070309020205020404" pitchFamily="49" charset="0"/>
              <a:buChar char="o"/>
              <a:defRPr/>
            </a:pPr>
            <a:r>
              <a:rPr lang="cs-CZ" sz="6400" dirty="0"/>
              <a:t>posilovat rodičovské kompetence;</a:t>
            </a:r>
          </a:p>
          <a:p>
            <a:pPr lvl="1" eaLnBrk="1" fontAlgn="auto" hangingPunct="1">
              <a:spcAft>
                <a:spcPts val="0"/>
              </a:spcAft>
              <a:buFont typeface="Courier New" panose="02070309020205020404" pitchFamily="49" charset="0"/>
              <a:buChar char="o"/>
              <a:defRPr/>
            </a:pPr>
            <a:r>
              <a:rPr lang="cs-CZ" sz="6400" dirty="0"/>
              <a:t>zkvalitňovat rodinné vztahy; </a:t>
            </a:r>
          </a:p>
          <a:p>
            <a:pPr lvl="1" eaLnBrk="1" fontAlgn="auto" hangingPunct="1">
              <a:spcAft>
                <a:spcPts val="0"/>
              </a:spcAft>
              <a:buFont typeface="Courier New" panose="02070309020205020404" pitchFamily="49" charset="0"/>
              <a:buChar char="o"/>
              <a:defRPr/>
            </a:pPr>
            <a:r>
              <a:rPr lang="cs-CZ" sz="6400" dirty="0"/>
              <a:t>poskytnout  nebo zprostředkovat komplexní pomoc rodinám </a:t>
            </a:r>
            <a:br>
              <a:rPr lang="cs-CZ" sz="6400" dirty="0"/>
            </a:br>
            <a:r>
              <a:rPr lang="cs-CZ" sz="6400" dirty="0"/>
              <a:t>s dětmi, které se mohou ocitnout  v ohrožení a předcházet vzniku tohoto ohrožení nebo </a:t>
            </a:r>
            <a:r>
              <a:rPr lang="cs-CZ" sz="6400" dirty="0" err="1"/>
              <a:t>dysfunkčnosti</a:t>
            </a:r>
            <a:r>
              <a:rPr lang="cs-CZ" sz="6400" dirty="0"/>
              <a:t>/nestabilitě rodin;</a:t>
            </a:r>
          </a:p>
          <a:p>
            <a:pPr lvl="1" eaLnBrk="1" fontAlgn="auto" hangingPunct="1">
              <a:spcAft>
                <a:spcPts val="0"/>
              </a:spcAft>
              <a:buFont typeface="Courier New" panose="02070309020205020404" pitchFamily="49" charset="0"/>
              <a:buChar char="o"/>
              <a:defRPr/>
            </a:pPr>
            <a:r>
              <a:rPr lang="cs-CZ" sz="6400" dirty="0"/>
              <a:t>podpora projektů zaměřených na poskytování služeb rodinám dle potřeb konkrétního kraje a potřeb cílové skupiny.</a:t>
            </a:r>
          </a:p>
          <a:p>
            <a:pPr eaLnBrk="1" fontAlgn="auto" hangingPunct="1">
              <a:spcAft>
                <a:spcPts val="0"/>
              </a:spcAft>
              <a:buFont typeface="Arial" panose="020B0604020202020204" pitchFamily="34" charset="0"/>
              <a:buChar char="•"/>
              <a:defRPr/>
            </a:pPr>
            <a:endParaRPr lang="cs-CZ" sz="6400" b="1" dirty="0"/>
          </a:p>
          <a:p>
            <a:pPr algn="just">
              <a:defRPr/>
            </a:pPr>
            <a:r>
              <a:rPr lang="cs-CZ" sz="6400" b="1" dirty="0"/>
              <a:t>Cílovou skupinu </a:t>
            </a:r>
            <a:r>
              <a:rPr lang="cs-CZ" sz="6400" dirty="0"/>
              <a:t>tvoří rodiny s dětmi, partneři, matky/otcové na mateřské/rodičovské dovolené, těhotné ženy a jejich partneři, širší rodina, sendvičové generace , rodiny v krizi, rodiny se specifickými potřebami  - především neúplné rodiny.</a:t>
            </a:r>
          </a:p>
          <a:p>
            <a:pPr>
              <a:defRPr/>
            </a:pPr>
            <a:endParaRPr lang="cs-CZ" sz="6400" dirty="0"/>
          </a:p>
          <a:p>
            <a:pPr eaLnBrk="1" fontAlgn="auto" hangingPunct="1">
              <a:spcAft>
                <a:spcPts val="0"/>
              </a:spcAft>
              <a:buFont typeface="Arial" panose="020B0604020202020204" pitchFamily="34" charset="0"/>
              <a:buChar char="•"/>
              <a:defRPr/>
            </a:pPr>
            <a:endParaRPr lang="cs-CZ" sz="6400" dirty="0"/>
          </a:p>
          <a:p>
            <a:pPr lvl="1" eaLnBrk="1" fontAlgn="auto" hangingPunct="1">
              <a:spcAft>
                <a:spcPts val="0"/>
              </a:spcAft>
              <a:buFont typeface="Arial" panose="020B0604020202020204" pitchFamily="34" charset="0"/>
              <a:buChar char="–"/>
              <a:defRPr/>
            </a:pPr>
            <a:endParaRPr lang="cs-CZ" altLang="cs-CZ" sz="2000" dirty="0">
              <a:latin typeface="Arial" charset="0"/>
              <a:cs typeface="Arial" charset="0"/>
            </a:endParaRPr>
          </a:p>
        </p:txBody>
      </p:sp>
      <p:pic>
        <p:nvPicPr>
          <p:cNvPr id="5124"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400" dirty="0">
              <a:solidFill>
                <a:schemeClr val="bg1">
                  <a:lumMod val="50000"/>
                </a:schemeClr>
              </a:solidFill>
            </a:endParaRPr>
          </a:p>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eaLnBrk="1" fontAlgn="auto" hangingPunct="1">
              <a:spcBef>
                <a:spcPct val="5000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24956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Nadpis 1"/>
          <p:cNvSpPr>
            <a:spLocks noGrp="1"/>
          </p:cNvSpPr>
          <p:nvPr>
            <p:ph type="title"/>
          </p:nvPr>
        </p:nvSpPr>
        <p:spPr/>
        <p:txBody>
          <a:bodyPr>
            <a:normAutofit fontScale="90000"/>
          </a:bodyPr>
          <a:lstStyle/>
          <a:p>
            <a:r>
              <a:rPr lang="cs-CZ" altLang="cs-CZ" sz="2400" b="1" dirty="0">
                <a:latin typeface="Arial" charset="0"/>
                <a:cs typeface="Arial" charset="0"/>
              </a:rPr>
              <a:t>I.</a:t>
            </a:r>
            <a:r>
              <a:rPr lang="cs-CZ" sz="2400" b="1" dirty="0">
                <a:latin typeface="Arial" panose="020B0604020202020204" pitchFamily="34" charset="0"/>
                <a:cs typeface="Arial" panose="020B0604020202020204" pitchFamily="34" charset="0"/>
              </a:rPr>
              <a:t> Preventivní aktivity na podporu rodiny, </a:t>
            </a:r>
            <a:br>
              <a:rPr lang="cs-CZ" sz="2400" b="1" dirty="0">
                <a:latin typeface="Arial" panose="020B0604020202020204" pitchFamily="34" charset="0"/>
                <a:cs typeface="Arial" panose="020B0604020202020204" pitchFamily="34" charset="0"/>
              </a:rPr>
            </a:br>
            <a:r>
              <a:rPr lang="cs-CZ" sz="2400" b="1" dirty="0">
                <a:latin typeface="Arial" panose="020B0604020202020204" pitchFamily="34" charset="0"/>
                <a:cs typeface="Arial" panose="020B0604020202020204" pitchFamily="34" charset="0"/>
              </a:rPr>
              <a:t>partnerství a rodičovství – příklady podporovaných aktivit</a:t>
            </a:r>
            <a:endParaRPr lang="cs-CZ" altLang="cs-CZ" sz="2400" b="1" dirty="0">
              <a:latin typeface="Arial" charset="0"/>
              <a:cs typeface="Arial" charset="0"/>
            </a:endParaRPr>
          </a:p>
        </p:txBody>
      </p:sp>
      <p:sp>
        <p:nvSpPr>
          <p:cNvPr id="3078" name="Zástupný symbol pro obsah 2"/>
          <p:cNvSpPr>
            <a:spLocks noGrp="1"/>
          </p:cNvSpPr>
          <p:nvPr>
            <p:ph idx="1"/>
          </p:nvPr>
        </p:nvSpPr>
        <p:spPr>
          <a:xfrm>
            <a:off x="755650" y="1341438"/>
            <a:ext cx="8280400" cy="4895850"/>
          </a:xfrm>
        </p:spPr>
        <p:txBody>
          <a:bodyPr rtlCol="0">
            <a:normAutofit lnSpcReduction="10000"/>
          </a:bodyPr>
          <a:lstStyle/>
          <a:p>
            <a:pPr marL="0" indent="0" eaLnBrk="1" fontAlgn="auto" hangingPunct="1">
              <a:spcAft>
                <a:spcPts val="0"/>
              </a:spcAft>
              <a:buFont typeface="Arial" panose="020B0604020202020204" pitchFamily="34" charset="0"/>
              <a:buNone/>
              <a:defRPr/>
            </a:pPr>
            <a:endParaRPr lang="cs-CZ" sz="1600" dirty="0"/>
          </a:p>
          <a:p>
            <a:pPr>
              <a:defRPr/>
            </a:pPr>
            <a:r>
              <a:rPr lang="cs-CZ" sz="1600" b="1" dirty="0"/>
              <a:t>Poskytování základního individuálního odborné poradenství </a:t>
            </a:r>
            <a:r>
              <a:rPr lang="cs-CZ" sz="1600" dirty="0"/>
              <a:t>na téma vztahy mezi rodiči a dětmi, mezi dětmi navzájem, mezi manželi/partnery, vztahy s prarodiči apod.;</a:t>
            </a:r>
          </a:p>
          <a:p>
            <a:pPr>
              <a:defRPr/>
            </a:pPr>
            <a:r>
              <a:rPr lang="cs-CZ" sz="1600" b="1" dirty="0"/>
              <a:t>Zprostředkování odborných poradenských aktivit pro rodiny s dětmi a pro rodiny s dětmi se specifickými potřebami</a:t>
            </a:r>
            <a:r>
              <a:rPr lang="cs-CZ" sz="1600" dirty="0"/>
              <a:t>;</a:t>
            </a:r>
          </a:p>
          <a:p>
            <a:pPr eaLnBrk="1" fontAlgn="auto" hangingPunct="1">
              <a:spcAft>
                <a:spcPts val="0"/>
              </a:spcAft>
              <a:buFont typeface="Arial" panose="020B0604020202020204" pitchFamily="34" charset="0"/>
              <a:buChar char="•"/>
              <a:defRPr/>
            </a:pPr>
            <a:r>
              <a:rPr lang="cs-CZ" sz="1600" b="1" dirty="0"/>
              <a:t>Interaktivní semináře, kurzy, workshopy, besedy, diskusní skupiny</a:t>
            </a:r>
            <a:r>
              <a:rPr lang="cs-CZ" sz="1600" dirty="0"/>
              <a:t> apod.; </a:t>
            </a:r>
          </a:p>
          <a:p>
            <a:pPr eaLnBrk="1" fontAlgn="auto" hangingPunct="1">
              <a:spcAft>
                <a:spcPts val="0"/>
              </a:spcAft>
              <a:buFont typeface="Arial" panose="020B0604020202020204" pitchFamily="34" charset="0"/>
              <a:buChar char="•"/>
              <a:defRPr/>
            </a:pPr>
            <a:r>
              <a:rPr lang="cs-CZ" sz="1600" b="1" dirty="0"/>
              <a:t>Aktivity zaměřené na posilování rodičovských kompetencích </a:t>
            </a:r>
            <a:r>
              <a:rPr lang="cs-CZ" sz="1600" dirty="0"/>
              <a:t>(např. </a:t>
            </a:r>
            <a:r>
              <a:rPr lang="cs-CZ" sz="1600" dirty="0" err="1"/>
              <a:t>kyberšikana</a:t>
            </a:r>
            <a:r>
              <a:rPr lang="cs-CZ" sz="1600" dirty="0"/>
              <a:t>, další odborná témata zaměřená na rizikové situace/chování pro děti, apod.); </a:t>
            </a:r>
          </a:p>
          <a:p>
            <a:pPr eaLnBrk="1" fontAlgn="auto" hangingPunct="1">
              <a:spcAft>
                <a:spcPts val="0"/>
              </a:spcAft>
              <a:buFont typeface="Arial" panose="020B0604020202020204" pitchFamily="34" charset="0"/>
              <a:buChar char="•"/>
              <a:defRPr/>
            </a:pPr>
            <a:r>
              <a:rPr lang="cs-CZ" sz="1600" b="1" dirty="0"/>
              <a:t>Aktivity zaměřené na osvětu ohledně péče o závislé členy v rodině; </a:t>
            </a:r>
          </a:p>
          <a:p>
            <a:pPr>
              <a:defRPr/>
            </a:pPr>
            <a:r>
              <a:rPr lang="cs-CZ" sz="1600" b="1" dirty="0"/>
              <a:t>Aktivity zaměřené na neúplné rodiny (samoživitelky a samoživitele);</a:t>
            </a:r>
          </a:p>
          <a:p>
            <a:pPr>
              <a:defRPr/>
            </a:pPr>
            <a:r>
              <a:rPr lang="cs-CZ" sz="1600" b="1" dirty="0">
                <a:solidFill>
                  <a:srgbClr val="FF0000"/>
                </a:solidFill>
              </a:rPr>
              <a:t>Aktivity zahrnující práci s agresory v rodinách, mezi partnery jako prevenci fyzického </a:t>
            </a:r>
          </a:p>
          <a:p>
            <a:pPr marL="0" indent="0">
              <a:buNone/>
              <a:defRPr/>
            </a:pPr>
            <a:r>
              <a:rPr lang="cs-CZ" sz="1600" b="1" dirty="0">
                <a:solidFill>
                  <a:srgbClr val="FF0000"/>
                </a:solidFill>
              </a:rPr>
              <a:t>        i psychického násilí (z pozice obětí i agresora) – nutné vždy dodržet Minimální standardy</a:t>
            </a:r>
            <a:br>
              <a:rPr lang="cs-CZ" sz="1600" b="1" dirty="0">
                <a:solidFill>
                  <a:srgbClr val="FF0000"/>
                </a:solidFill>
              </a:rPr>
            </a:br>
            <a:r>
              <a:rPr lang="cs-CZ" sz="1600" b="1" dirty="0">
                <a:solidFill>
                  <a:srgbClr val="FF0000"/>
                </a:solidFill>
              </a:rPr>
              <a:t>       práce s původci a původkyněmi násilí v blízkých vztazích v České republice;</a:t>
            </a:r>
          </a:p>
          <a:p>
            <a:pPr>
              <a:defRPr/>
            </a:pPr>
            <a:r>
              <a:rPr lang="cs-CZ" sz="1600" b="1" dirty="0">
                <a:solidFill>
                  <a:srgbClr val="FF0000"/>
                </a:solidFill>
              </a:rPr>
              <a:t>Aktivity zaměřené na prevenci patologického vztahu mezi sourozenci, jak připravit starší dítě na příchod nového člena rodiny</a:t>
            </a:r>
          </a:p>
          <a:p>
            <a:pPr eaLnBrk="1" fontAlgn="auto" hangingPunct="1">
              <a:spcAft>
                <a:spcPts val="0"/>
              </a:spcAft>
              <a:buFont typeface="Arial" panose="020B0604020202020204" pitchFamily="34" charset="0"/>
              <a:buChar char="•"/>
              <a:defRPr/>
            </a:pPr>
            <a:r>
              <a:rPr lang="cs-CZ" sz="1600" b="1" dirty="0"/>
              <a:t>Aktivity na podporu vztahů mezi partnery, v rodině, mezi generacemi, mezigenerační spolupráce; </a:t>
            </a:r>
          </a:p>
          <a:p>
            <a:pPr>
              <a:defRPr/>
            </a:pPr>
            <a:r>
              <a:rPr lang="cs-CZ" sz="1600" b="1" dirty="0"/>
              <a:t>Svépomocné skupiny pod vedením moderátora (např. pracovníka organizace); </a:t>
            </a:r>
          </a:p>
        </p:txBody>
      </p:sp>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2968443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7"/>
          <p:cNvSpPr txBox="1">
            <a:spLocks noChangeArrowheads="1"/>
          </p:cNvSpPr>
          <p:nvPr/>
        </p:nvSpPr>
        <p:spPr bwMode="auto">
          <a:xfrm>
            <a:off x="1219200" y="6321425"/>
            <a:ext cx="7467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endParaRPr lang="cs-CZ" sz="1200" dirty="0">
              <a:solidFill>
                <a:schemeClr val="bg1">
                  <a:lumMod val="50000"/>
                </a:schemeClr>
              </a:solidFill>
              <a:latin typeface="+mn-lt"/>
              <a:cs typeface="+mn-cs"/>
            </a:endParaRPr>
          </a:p>
        </p:txBody>
      </p:sp>
      <p:sp>
        <p:nvSpPr>
          <p:cNvPr id="7172" name="Nadpis 1"/>
          <p:cNvSpPr>
            <a:spLocks noGrp="1"/>
          </p:cNvSpPr>
          <p:nvPr>
            <p:ph type="title"/>
          </p:nvPr>
        </p:nvSpPr>
        <p:spPr>
          <a:xfrm>
            <a:off x="827088" y="260350"/>
            <a:ext cx="7921625" cy="864394"/>
          </a:xfrm>
        </p:spPr>
        <p:txBody>
          <a:bodyPr/>
          <a:lstStyle/>
          <a:p>
            <a:pPr eaLnBrk="1" hangingPunct="1"/>
            <a:r>
              <a:rPr lang="cs-CZ" altLang="cs-CZ" sz="2400" b="1" dirty="0">
                <a:latin typeface="Arial" charset="0"/>
                <a:cs typeface="Arial" charset="0"/>
              </a:rPr>
              <a:t>Příklady podporovaných témat</a:t>
            </a:r>
            <a:endParaRPr lang="cs-CZ" altLang="cs-CZ" sz="2400" dirty="0">
              <a:latin typeface="Arial" charset="0"/>
              <a:cs typeface="Arial" charset="0"/>
            </a:endParaRPr>
          </a:p>
        </p:txBody>
      </p:sp>
      <p:sp>
        <p:nvSpPr>
          <p:cNvPr id="4102" name="Zástupný symbol pro obsah 2"/>
          <p:cNvSpPr>
            <a:spLocks noGrp="1"/>
          </p:cNvSpPr>
          <p:nvPr>
            <p:ph idx="1"/>
          </p:nvPr>
        </p:nvSpPr>
        <p:spPr>
          <a:xfrm>
            <a:off x="791331" y="1148335"/>
            <a:ext cx="7993137" cy="4913313"/>
          </a:xfrm>
        </p:spPr>
        <p:txBody>
          <a:bodyPr rtlCol="0">
            <a:noAutofit/>
          </a:bodyPr>
          <a:lstStyle/>
          <a:p>
            <a:pPr algn="just">
              <a:defRPr/>
            </a:pPr>
            <a:r>
              <a:rPr lang="cs-CZ" sz="1800" b="1" dirty="0"/>
              <a:t>Rodiny se specifickými potřebami - podpora, programy pro rodiny se specifickou potřebou </a:t>
            </a:r>
            <a:r>
              <a:rPr lang="cs-CZ" sz="1800" dirty="0"/>
              <a:t>(nejčastěji neúplné rodiny).</a:t>
            </a:r>
            <a:endParaRPr lang="cs-CZ" sz="1800" b="1" dirty="0"/>
          </a:p>
          <a:p>
            <a:pPr algn="just">
              <a:defRPr/>
            </a:pPr>
            <a:r>
              <a:rPr lang="cs-CZ" sz="1800" b="1" dirty="0"/>
              <a:t>Konflikty v rodině </a:t>
            </a:r>
            <a:r>
              <a:rPr lang="cs-CZ" sz="1800" dirty="0"/>
              <a:t>- řešení sporů v rodině, rozvodové a porozvodové situace. </a:t>
            </a:r>
          </a:p>
          <a:p>
            <a:pPr algn="just">
              <a:defRPr/>
            </a:pPr>
            <a:r>
              <a:rPr lang="cs-CZ" sz="1800" b="1" dirty="0"/>
              <a:t>Zvyšování finanční gramotnosti. </a:t>
            </a:r>
          </a:p>
          <a:p>
            <a:pPr algn="just">
              <a:defRPr/>
            </a:pPr>
            <a:r>
              <a:rPr lang="cs-CZ" sz="1800" b="1" dirty="0"/>
              <a:t>Partnerství, rodičovství a jeho rozvoj.</a:t>
            </a:r>
          </a:p>
          <a:p>
            <a:pPr algn="just">
              <a:defRPr/>
            </a:pPr>
            <a:r>
              <a:rPr lang="cs-CZ" sz="1800" b="1" dirty="0"/>
              <a:t>Důležitost komunikace mezi partnery/rodiči a v rodině.</a:t>
            </a:r>
          </a:p>
          <a:p>
            <a:pPr algn="just">
              <a:defRPr/>
            </a:pPr>
            <a:r>
              <a:rPr lang="cs-CZ" sz="1800" b="1" dirty="0"/>
              <a:t>Agresivita v rodinách, mezi partnery, </a:t>
            </a:r>
            <a:r>
              <a:rPr lang="cs-CZ" sz="1800" b="1" dirty="0">
                <a:solidFill>
                  <a:srgbClr val="FF0000"/>
                </a:solidFill>
              </a:rPr>
              <a:t>mezigenerační násilí</a:t>
            </a:r>
          </a:p>
          <a:p>
            <a:pPr algn="just">
              <a:defRPr/>
            </a:pPr>
            <a:r>
              <a:rPr lang="cs-CZ" sz="1800" b="1" dirty="0"/>
              <a:t>Sladění zaměstnání a rodiny.</a:t>
            </a:r>
          </a:p>
          <a:p>
            <a:pPr algn="just" eaLnBrk="1" fontAlgn="auto" hangingPunct="1">
              <a:spcAft>
                <a:spcPts val="0"/>
              </a:spcAft>
              <a:buFont typeface="Arial" panose="020B0604020202020204" pitchFamily="34" charset="0"/>
              <a:buChar char="•"/>
              <a:defRPr/>
            </a:pPr>
            <a:r>
              <a:rPr lang="cs-CZ" sz="1800" b="1" dirty="0"/>
              <a:t>Rovné příležitosti žen/matek a mužů/otců .</a:t>
            </a:r>
          </a:p>
          <a:p>
            <a:pPr algn="just" eaLnBrk="1" fontAlgn="auto" hangingPunct="1">
              <a:spcAft>
                <a:spcPts val="0"/>
              </a:spcAft>
              <a:buFont typeface="Arial" panose="020B0604020202020204" pitchFamily="34" charset="0"/>
              <a:buChar char="•"/>
              <a:defRPr/>
            </a:pPr>
            <a:r>
              <a:rPr lang="cs-CZ" sz="1800" b="1" dirty="0"/>
              <a:t>Poradenství a vzdělávání v oblasti právního minima pro rodiče, zdravotní gramotnosti, státní sociální podpory apod.</a:t>
            </a:r>
          </a:p>
          <a:p>
            <a:pPr algn="just" eaLnBrk="1" fontAlgn="auto" hangingPunct="1">
              <a:spcAft>
                <a:spcPts val="0"/>
              </a:spcAft>
              <a:buFont typeface="Arial" panose="020B0604020202020204" pitchFamily="34" charset="0"/>
              <a:buChar char="•"/>
              <a:defRPr/>
            </a:pPr>
            <a:r>
              <a:rPr lang="cs-CZ" sz="1800" b="1" dirty="0"/>
              <a:t>Vývoj dítěte a péče o ně.</a:t>
            </a:r>
            <a:endParaRPr lang="cs-CZ" sz="1800" dirty="0"/>
          </a:p>
          <a:p>
            <a:pPr algn="just" eaLnBrk="1" fontAlgn="auto" hangingPunct="1">
              <a:spcAft>
                <a:spcPts val="0"/>
              </a:spcAft>
              <a:buFont typeface="Arial" panose="020B0604020202020204" pitchFamily="34" charset="0"/>
              <a:buChar char="•"/>
              <a:defRPr/>
            </a:pPr>
            <a:r>
              <a:rPr lang="cs-CZ" sz="1800" b="1" dirty="0"/>
              <a:t>Rodičovství a výchova.</a:t>
            </a:r>
            <a:r>
              <a:rPr lang="cs-CZ" sz="1800" dirty="0"/>
              <a:t> </a:t>
            </a:r>
          </a:p>
          <a:p>
            <a:pPr algn="just" eaLnBrk="1" fontAlgn="auto" hangingPunct="1">
              <a:spcAft>
                <a:spcPts val="0"/>
              </a:spcAft>
              <a:buFont typeface="Arial" panose="020B0604020202020204" pitchFamily="34" charset="0"/>
              <a:buChar char="•"/>
              <a:defRPr/>
            </a:pPr>
            <a:r>
              <a:rPr lang="cs-CZ" sz="1800" b="1" dirty="0"/>
              <a:t>Bezpečnost dětí a prevence.</a:t>
            </a:r>
            <a:endParaRPr lang="cs-CZ" sz="1800" dirty="0"/>
          </a:p>
          <a:p>
            <a:pPr algn="just" eaLnBrk="1" fontAlgn="auto" hangingPunct="1">
              <a:spcAft>
                <a:spcPts val="0"/>
              </a:spcAft>
              <a:buFont typeface="Arial" panose="020B0604020202020204" pitchFamily="34" charset="0"/>
              <a:buChar char="•"/>
              <a:defRPr/>
            </a:pPr>
            <a:r>
              <a:rPr lang="cs-CZ" sz="1800" b="1" dirty="0"/>
              <a:t>Obtížné situace v rodině.</a:t>
            </a:r>
            <a:endParaRPr lang="cs-CZ" sz="1800" dirty="0"/>
          </a:p>
        </p:txBody>
      </p:sp>
      <p:sp>
        <p:nvSpPr>
          <p:cNvPr id="8"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3672404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457200" y="274638"/>
            <a:ext cx="8229600" cy="850106"/>
          </a:xfrm>
        </p:spPr>
        <p:txBody>
          <a:bodyPr>
            <a:normAutofit/>
          </a:bodyPr>
          <a:lstStyle/>
          <a:p>
            <a:r>
              <a:rPr lang="cs-CZ" altLang="cs-CZ" sz="2400" b="1" dirty="0">
                <a:latin typeface="Arial" charset="0"/>
                <a:cs typeface="Arial" charset="0"/>
              </a:rPr>
              <a:t>Nepodporované aktivity</a:t>
            </a:r>
          </a:p>
        </p:txBody>
      </p:sp>
      <p:sp>
        <p:nvSpPr>
          <p:cNvPr id="14339" name="Zástupný symbol pro obsah 2"/>
          <p:cNvSpPr>
            <a:spLocks noGrp="1"/>
          </p:cNvSpPr>
          <p:nvPr>
            <p:ph idx="1"/>
          </p:nvPr>
        </p:nvSpPr>
        <p:spPr>
          <a:xfrm>
            <a:off x="827088" y="1341438"/>
            <a:ext cx="7859712" cy="5153890"/>
          </a:xfrm>
        </p:spPr>
        <p:txBody>
          <a:bodyPr rtlCol="0">
            <a:normAutofit fontScale="40000" lnSpcReduction="20000"/>
          </a:bodyPr>
          <a:lstStyle/>
          <a:p>
            <a:pPr marL="0" indent="0">
              <a:buNone/>
              <a:defRPr/>
            </a:pPr>
            <a:endParaRPr lang="cs-CZ" sz="5000" dirty="0"/>
          </a:p>
          <a:p>
            <a:pPr algn="just">
              <a:defRPr/>
            </a:pPr>
            <a:r>
              <a:rPr lang="cs-CZ" sz="5000" b="1" dirty="0"/>
              <a:t>Podporovány nebudou aktivity typu volnočasových</a:t>
            </a:r>
            <a:r>
              <a:rPr lang="cs-CZ" sz="5000" dirty="0"/>
              <a:t>, volná herna, pobytové akce (s výjimkou </a:t>
            </a:r>
            <a:r>
              <a:rPr lang="cs-CZ" sz="5000" dirty="0" err="1"/>
              <a:t>lektorného</a:t>
            </a:r>
            <a:r>
              <a:rPr lang="cs-CZ" sz="5000" dirty="0"/>
              <a:t> na těchto akcích), seznamovací akce, zájmové kroužky a </a:t>
            </a:r>
            <a:r>
              <a:rPr lang="cs-CZ" sz="5000" dirty="0" err="1"/>
              <a:t>artterapeutická</a:t>
            </a:r>
            <a:r>
              <a:rPr lang="cs-CZ" sz="5000" dirty="0"/>
              <a:t> činnost apod. Podporovány nebudou rovněž aktivity, které jsou jinak dostupné na komerčním základě (s výjimkou prokázané nedostupnosti nebo obtížné dostupnosti pro některé cílové skupiny), dále logopedie, laktační poradenství (zde je možná pouze přednáška na toto téma, nikoliv dlouhodobé odborné poradenství). </a:t>
            </a:r>
          </a:p>
          <a:p>
            <a:pPr marL="0" indent="0" algn="just">
              <a:buNone/>
              <a:defRPr/>
            </a:pPr>
            <a:r>
              <a:rPr lang="cs-CZ" sz="5000" dirty="0"/>
              <a:t> </a:t>
            </a:r>
          </a:p>
          <a:p>
            <a:pPr algn="just">
              <a:defRPr/>
            </a:pPr>
            <a:r>
              <a:rPr lang="cs-CZ" sz="5000" dirty="0"/>
              <a:t>Nejsou také podporovány služby pro rodiny a děti obsahově shodné </a:t>
            </a:r>
            <a:br>
              <a:rPr lang="cs-CZ" sz="5000" dirty="0"/>
            </a:br>
            <a:r>
              <a:rPr lang="cs-CZ" sz="5000" dirty="0"/>
              <a:t>se službami dle zákona č. 108/2006 Sb., o sociálních službách. </a:t>
            </a:r>
            <a:r>
              <a:rPr lang="cs-CZ" sz="5000" b="1" dirty="0"/>
              <a:t>V dotační žádosti je třeba jednoznačně vymezit odlišení aktivit projektu vůči aktivitám sociálních služeb</a:t>
            </a:r>
            <a:r>
              <a:rPr lang="cs-CZ" sz="5000" dirty="0"/>
              <a:t>.</a:t>
            </a:r>
          </a:p>
          <a:p>
            <a:pPr>
              <a:defRPr/>
            </a:pPr>
            <a:endParaRPr lang="cs-CZ" sz="5000" dirty="0"/>
          </a:p>
          <a:p>
            <a:pPr eaLnBrk="1" fontAlgn="auto" hangingPunct="1">
              <a:spcAft>
                <a:spcPts val="0"/>
              </a:spcAft>
              <a:buFont typeface="Arial" panose="020B0604020202020204" pitchFamily="34" charset="0"/>
              <a:buChar char="•"/>
              <a:defRPr/>
            </a:pPr>
            <a:r>
              <a:rPr lang="cs-CZ" sz="5000" dirty="0"/>
              <a:t>Nejsou podporovány jednodenní akce typu „Den dětí“ </a:t>
            </a:r>
            <a:br>
              <a:rPr lang="cs-CZ" sz="5000" dirty="0"/>
            </a:br>
            <a:r>
              <a:rPr lang="cs-CZ" sz="5000" dirty="0"/>
              <a:t>či „Sportovní den“ apod.</a:t>
            </a:r>
          </a:p>
          <a:p>
            <a:pPr eaLnBrk="1" fontAlgn="auto" hangingPunct="1">
              <a:spcAft>
                <a:spcPts val="0"/>
              </a:spcAft>
              <a:buFont typeface="Arial" panose="020B0604020202020204" pitchFamily="34" charset="0"/>
              <a:buChar char="•"/>
              <a:defRPr/>
            </a:pPr>
            <a:endParaRPr lang="cs-CZ" sz="6400" dirty="0"/>
          </a:p>
          <a:p>
            <a:pPr lvl="1" eaLnBrk="1" fontAlgn="auto" hangingPunct="1">
              <a:spcAft>
                <a:spcPts val="0"/>
              </a:spcAft>
              <a:buFont typeface="Arial" panose="020B0604020202020204" pitchFamily="34" charset="0"/>
              <a:buChar char="–"/>
              <a:defRPr/>
            </a:pPr>
            <a:endParaRPr lang="cs-CZ" altLang="cs-CZ" sz="2000" dirty="0">
              <a:latin typeface="Arial" charset="0"/>
              <a:cs typeface="Arial" charset="0"/>
            </a:endParaRPr>
          </a:p>
        </p:txBody>
      </p:sp>
      <p:pic>
        <p:nvPicPr>
          <p:cNvPr id="5124"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91790" y="6103216"/>
            <a:ext cx="7467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a:p>
            <a:pPr fontAlgn="auto">
              <a:spcBef>
                <a:spcPts val="0"/>
              </a:spcBef>
              <a:spcAft>
                <a:spcPts val="0"/>
              </a:spcAft>
              <a:defRPr/>
            </a:pPr>
            <a:endParaRPr lang="en-US" altLang="cs-CZ" sz="1400" dirty="0">
              <a:solidFill>
                <a:srgbClr val="777777"/>
              </a:solidFill>
              <a:latin typeface="Arial" charset="0"/>
              <a:cs typeface="+mn-cs"/>
            </a:endParaRPr>
          </a:p>
        </p:txBody>
      </p:sp>
    </p:spTree>
    <p:extLst>
      <p:ext uri="{BB962C8B-B14F-4D97-AF65-F5344CB8AC3E}">
        <p14:creationId xmlns:p14="http://schemas.microsoft.com/office/powerpoint/2010/main" val="155017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C:\BARA\MPSV-manualall\pptsablona\pru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Nadpis 1"/>
          <p:cNvSpPr>
            <a:spLocks noGrp="1"/>
          </p:cNvSpPr>
          <p:nvPr>
            <p:ph type="title"/>
          </p:nvPr>
        </p:nvSpPr>
        <p:spPr>
          <a:xfrm>
            <a:off x="827088" y="274638"/>
            <a:ext cx="7859712" cy="504279"/>
          </a:xfrm>
        </p:spPr>
        <p:txBody>
          <a:bodyPr>
            <a:normAutofit fontScale="90000"/>
          </a:bodyPr>
          <a:lstStyle/>
          <a:p>
            <a:r>
              <a:rPr lang="cs-CZ" altLang="cs-CZ" sz="2400" b="1" dirty="0">
                <a:latin typeface="Arial" charset="0"/>
                <a:cs typeface="Arial" charset="0"/>
              </a:rPr>
              <a:t>II. Podpora rodin v agendě sociálně právní ochrany dětí</a:t>
            </a:r>
            <a:br>
              <a:rPr lang="cs-CZ" altLang="cs-CZ" sz="2400" b="1" dirty="0">
                <a:latin typeface="Arial" charset="0"/>
                <a:cs typeface="Arial" charset="0"/>
              </a:rPr>
            </a:br>
            <a:endParaRPr lang="cs-CZ" altLang="cs-CZ" sz="2400" dirty="0">
              <a:solidFill>
                <a:srgbClr val="00B050"/>
              </a:solidFill>
              <a:latin typeface="Arial" charset="0"/>
              <a:cs typeface="Arial" charset="0"/>
            </a:endParaRPr>
          </a:p>
        </p:txBody>
      </p:sp>
      <p:sp>
        <p:nvSpPr>
          <p:cNvPr id="8197" name="Zástupný symbol pro obsah 2"/>
          <p:cNvSpPr>
            <a:spLocks noGrp="1"/>
          </p:cNvSpPr>
          <p:nvPr>
            <p:ph idx="1"/>
          </p:nvPr>
        </p:nvSpPr>
        <p:spPr>
          <a:xfrm>
            <a:off x="1042988" y="778917"/>
            <a:ext cx="7415212" cy="5393283"/>
          </a:xfrm>
        </p:spPr>
        <p:txBody>
          <a:bodyPr>
            <a:normAutofit fontScale="70000" lnSpcReduction="20000"/>
          </a:bodyPr>
          <a:lstStyle/>
          <a:p>
            <a:pPr algn="just"/>
            <a:r>
              <a:rPr lang="cs-CZ" dirty="0"/>
              <a:t>Cílem dotační oblasti je podporovat přímou práci s ohroženými dětmi a rodinami. </a:t>
            </a:r>
          </a:p>
          <a:p>
            <a:pPr algn="just"/>
            <a:r>
              <a:rPr lang="cs-CZ" dirty="0"/>
              <a:t>Aktivity jsou zaměřené především na rozvoj metod přímé práce s ohroženými dětmi a jejich rodinami. </a:t>
            </a:r>
          </a:p>
          <a:p>
            <a:pPr algn="just"/>
            <a:r>
              <a:rPr lang="cs-CZ" dirty="0"/>
              <a:t>Jedná se o děti a rodiny, </a:t>
            </a:r>
            <a:r>
              <a:rPr lang="cs-CZ" b="1" dirty="0">
                <a:solidFill>
                  <a:srgbClr val="FF0000"/>
                </a:solidFill>
              </a:rPr>
              <a:t>jimž je poskytována sociálně-právní ochrana dětí dle §6, případně §10 nebo §11 zákona </a:t>
            </a:r>
            <a:br>
              <a:rPr lang="cs-CZ" b="1" dirty="0">
                <a:solidFill>
                  <a:srgbClr val="FF0000"/>
                </a:solidFill>
              </a:rPr>
            </a:br>
            <a:r>
              <a:rPr lang="cs-CZ" b="1" dirty="0">
                <a:solidFill>
                  <a:srgbClr val="FF0000"/>
                </a:solidFill>
              </a:rPr>
              <a:t>č. 359/1999 Sb., o sociálně-právní ochraně dětí</a:t>
            </a:r>
            <a:r>
              <a:rPr lang="cs-CZ" dirty="0"/>
              <a:t>, ve znění pozdějších předpisů (dále jen „zákon o SPOD“).  Veškeré aktivity v této oblasti musí probíhat ve spolupráci s příslušným orgánem SPOD (výjimku tvoří aktivity pro osvojitelské rodiny a biologické děti pěstounů). Jedná se o aktivity navazující na činnost orgánů sociálně-právní ochrany dětí a poskytovatelů sociálních služeb.</a:t>
            </a:r>
          </a:p>
          <a:p>
            <a:endParaRPr lang="cs-CZ" dirty="0"/>
          </a:p>
          <a:p>
            <a:r>
              <a:rPr lang="cs-CZ" dirty="0"/>
              <a:t> Aktivity vztahující se k dětem ohroženým dle §6 zákona o SPOD by měly být vřazeny do individuálního plánu ochrany dítěte (dále jen „IPOD“). </a:t>
            </a:r>
          </a:p>
          <a:p>
            <a:endParaRPr lang="cs-CZ" altLang="cs-CZ" sz="1800" dirty="0">
              <a:latin typeface="Arial" charset="0"/>
              <a:cs typeface="Arial" charset="0"/>
            </a:endParaRPr>
          </a:p>
        </p:txBody>
      </p:sp>
      <p:sp>
        <p:nvSpPr>
          <p:cNvPr id="6" name="Text Box 7"/>
          <p:cNvSpPr txBox="1">
            <a:spLocks noChangeArrowheads="1"/>
          </p:cNvSpPr>
          <p:nvPr/>
        </p:nvSpPr>
        <p:spPr bwMode="auto">
          <a:xfrm>
            <a:off x="1091790" y="6103216"/>
            <a:ext cx="74676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auto">
              <a:spcBef>
                <a:spcPts val="0"/>
              </a:spcBef>
              <a:spcAft>
                <a:spcPts val="0"/>
              </a:spcAft>
              <a:defRPr/>
            </a:pPr>
            <a:r>
              <a:rPr lang="cs-CZ" sz="1400" dirty="0">
                <a:solidFill>
                  <a:schemeClr val="bg1">
                    <a:lumMod val="50000"/>
                  </a:schemeClr>
                </a:solidFill>
              </a:rPr>
              <a:t>Odbor rodinné politiky a ochrany práv dětí(25), Ministerstvo práce a sociálních věcí ČR</a:t>
            </a:r>
          </a:p>
        </p:txBody>
      </p:sp>
    </p:spTree>
    <p:extLst>
      <p:ext uri="{BB962C8B-B14F-4D97-AF65-F5344CB8AC3E}">
        <p14:creationId xmlns:p14="http://schemas.microsoft.com/office/powerpoint/2010/main" val="166263890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1994</TotalTime>
  <Words>2174</Words>
  <Application>Microsoft Office PowerPoint</Application>
  <PresentationFormat>Předvádění na obrazovce (4:3)</PresentationFormat>
  <Paragraphs>458</Paragraphs>
  <Slides>36</Slides>
  <Notes>22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Calibri</vt:lpstr>
      <vt:lpstr>Courier New</vt:lpstr>
      <vt:lpstr>Symbol</vt:lpstr>
      <vt:lpstr>Times New Roman</vt:lpstr>
      <vt:lpstr>Wingdings</vt:lpstr>
      <vt:lpstr>Motiv systému Office</vt:lpstr>
      <vt:lpstr>Prezentace aplikace PowerPoint</vt:lpstr>
      <vt:lpstr>Program Semináře k dotačnímu titulu „Rodina“</vt:lpstr>
      <vt:lpstr>Dotační titul Rodina </vt:lpstr>
      <vt:lpstr>Cíl a účel</vt:lpstr>
      <vt:lpstr>I. Preventivní aktivity na podporu rodiny, partnerství                  a      rodičovství</vt:lpstr>
      <vt:lpstr>I. Preventivní aktivity na podporu rodiny,  partnerství a rodičovství – příklady podporovaných aktivit</vt:lpstr>
      <vt:lpstr>Příklady podporovaných témat</vt:lpstr>
      <vt:lpstr>Nepodporované aktivity</vt:lpstr>
      <vt:lpstr>II. Podpora rodin v agendě sociálně právní ochrany dětí </vt:lpstr>
      <vt:lpstr>II. Podpora rodin v agendě sociálně právní ochrany dětí </vt:lpstr>
      <vt:lpstr>II. Podpora rodin v agendě sociálně právní ochrany dětí </vt:lpstr>
      <vt:lpstr>Diskuze</vt:lpstr>
      <vt:lpstr>Dotační titul Rodina – žádost o dotaci</vt:lpstr>
      <vt:lpstr>Dotační titul Rodina – žádost o dotaci</vt:lpstr>
      <vt:lpstr>Dotační titul Rodina – žádost o dotaci</vt:lpstr>
      <vt:lpstr>Dotační titul Rodina – žádost o dotaci NOVÁ POVINNÁ PŘÍLOHA</vt:lpstr>
      <vt:lpstr>Dotační titul Rodina – žádost o dotaci</vt:lpstr>
      <vt:lpstr>Dotační titul Rodina – žádost o dotaci</vt:lpstr>
      <vt:lpstr>Dotační titul Rodina – žádost o dotaci</vt:lpstr>
      <vt:lpstr>Rozpočet změny pro dotační rok 2021 </vt:lpstr>
      <vt:lpstr>Rozpočet</vt:lpstr>
      <vt:lpstr> Rozpočet</vt:lpstr>
      <vt:lpstr>Rozpočet</vt:lpstr>
      <vt:lpstr>   Rozpočet</vt:lpstr>
      <vt:lpstr>Rozpočet</vt:lpstr>
      <vt:lpstr>Rozpočet</vt:lpstr>
      <vt:lpstr>Rozpočet</vt:lpstr>
      <vt:lpstr>Rozpočet</vt:lpstr>
      <vt:lpstr>Rozpočet</vt:lpstr>
      <vt:lpstr>Proces tvorby dotačního řízení včt. hodnotícího procesu </vt:lpstr>
      <vt:lpstr>Proces tvorby dotačního řízení včt. hodnotícího procesu</vt:lpstr>
      <vt:lpstr>Povinnosti příjemců</vt:lpstr>
      <vt:lpstr>Důležité kontakty:</vt:lpstr>
      <vt:lpstr>Prezentace aplikace PowerPoint</vt:lpstr>
      <vt:lpstr>Diskuze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Valová Kristýna Bc. (MPSV)</dc:creator>
  <cp:lastModifiedBy>Krejcárková Kamila Mgr. (MPSV)</cp:lastModifiedBy>
  <cp:revision>129</cp:revision>
  <cp:lastPrinted>2020-08-31T13:17:40Z</cp:lastPrinted>
  <dcterms:created xsi:type="dcterms:W3CDTF">2017-05-16T16:02:29Z</dcterms:created>
  <dcterms:modified xsi:type="dcterms:W3CDTF">2020-09-08T13:22:07Z</dcterms:modified>
</cp:coreProperties>
</file>