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7" r:id="rId3"/>
    <p:sldId id="259" r:id="rId4"/>
    <p:sldId id="262" r:id="rId5"/>
    <p:sldId id="263" r:id="rId6"/>
    <p:sldId id="264" r:id="rId7"/>
    <p:sldId id="260" r:id="rId8"/>
    <p:sldId id="261"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7" d="100"/>
          <a:sy n="107" d="100"/>
        </p:scale>
        <p:origin x="-6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70FDFB-394A-1047-98D1-FD0B21F731B9}" type="datetimeFigureOut">
              <a:rPr lang="en-US" smtClean="0"/>
              <a:t>2014.11.01.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762341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0FDFB-394A-1047-98D1-FD0B21F731B9}" type="datetimeFigureOut">
              <a:rPr lang="en-US" smtClean="0"/>
              <a:t>2014.11.01.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67619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0FDFB-394A-1047-98D1-FD0B21F731B9}" type="datetimeFigureOut">
              <a:rPr lang="en-US" smtClean="0"/>
              <a:t>2014.11.01.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356288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0FDFB-394A-1047-98D1-FD0B21F731B9}" type="datetimeFigureOut">
              <a:rPr lang="en-US" smtClean="0"/>
              <a:t>2014.11.01.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664597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70FDFB-394A-1047-98D1-FD0B21F731B9}" type="datetimeFigureOut">
              <a:rPr lang="en-US" smtClean="0"/>
              <a:t>2014.11.01.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98240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70FDFB-394A-1047-98D1-FD0B21F731B9}" type="datetimeFigureOut">
              <a:rPr lang="en-US" smtClean="0"/>
              <a:t>2014.11.01.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3935168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70FDFB-394A-1047-98D1-FD0B21F731B9}" type="datetimeFigureOut">
              <a:rPr lang="en-US" smtClean="0"/>
              <a:t>2014.11.01.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305659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70FDFB-394A-1047-98D1-FD0B21F731B9}" type="datetimeFigureOut">
              <a:rPr lang="en-US" smtClean="0"/>
              <a:t>2014.11.01.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205579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0FDFB-394A-1047-98D1-FD0B21F731B9}" type="datetimeFigureOut">
              <a:rPr lang="en-US" smtClean="0"/>
              <a:t>2014.11.01.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1242902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0FDFB-394A-1047-98D1-FD0B21F731B9}" type="datetimeFigureOut">
              <a:rPr lang="en-US" smtClean="0"/>
              <a:t>2014.11.01.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32338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0FDFB-394A-1047-98D1-FD0B21F731B9}" type="datetimeFigureOut">
              <a:rPr lang="en-US" smtClean="0"/>
              <a:t>2014.11.01.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2052A2-B610-8545-A118-BDAF0261C8D2}" type="slidenum">
              <a:rPr lang="en-US" smtClean="0"/>
              <a:t>‹#›</a:t>
            </a:fld>
            <a:endParaRPr lang="en-US"/>
          </a:p>
        </p:txBody>
      </p:sp>
    </p:spTree>
    <p:extLst>
      <p:ext uri="{BB962C8B-B14F-4D97-AF65-F5344CB8AC3E}">
        <p14:creationId xmlns:p14="http://schemas.microsoft.com/office/powerpoint/2010/main" val="6154874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0FDFB-394A-1047-98D1-FD0B21F731B9}" type="datetimeFigureOut">
              <a:rPr lang="en-US" smtClean="0"/>
              <a:t>2014.11.01.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2052A2-B610-8545-A118-BDAF0261C8D2}" type="slidenum">
              <a:rPr lang="en-US" smtClean="0"/>
              <a:t>‹#›</a:t>
            </a:fld>
            <a:endParaRPr lang="en-US"/>
          </a:p>
        </p:txBody>
      </p:sp>
    </p:spTree>
    <p:extLst>
      <p:ext uri="{BB962C8B-B14F-4D97-AF65-F5344CB8AC3E}">
        <p14:creationId xmlns:p14="http://schemas.microsoft.com/office/powerpoint/2010/main" val="239860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3774"/>
            <a:ext cx="7772400" cy="1922970"/>
          </a:xfrm>
        </p:spPr>
        <p:txBody>
          <a:bodyPr>
            <a:normAutofit fontScale="90000"/>
          </a:bodyPr>
          <a:lstStyle/>
          <a:p>
            <a:r>
              <a:rPr lang="en-US" dirty="0">
                <a:latin typeface="Arial"/>
                <a:cs typeface="Arial"/>
              </a:rPr>
              <a:t>B</a:t>
            </a:r>
            <a:r>
              <a:rPr lang="en-US" dirty="0" smtClean="0">
                <a:latin typeface="Arial"/>
                <a:cs typeface="Arial"/>
              </a:rPr>
              <a:t>est interests of the child</a:t>
            </a:r>
            <a:br>
              <a:rPr lang="en-US" dirty="0" smtClean="0">
                <a:latin typeface="Arial"/>
                <a:cs typeface="Arial"/>
              </a:rPr>
            </a:br>
            <a:r>
              <a:rPr lang="en-US" dirty="0" smtClean="0">
                <a:latin typeface="Arial"/>
                <a:cs typeface="Arial"/>
              </a:rPr>
              <a:t>25</a:t>
            </a:r>
            <a:r>
              <a:rPr lang="en-US" baseline="30000" dirty="0" smtClean="0">
                <a:latin typeface="Arial"/>
                <a:cs typeface="Arial"/>
              </a:rPr>
              <a:t>th</a:t>
            </a:r>
            <a:r>
              <a:rPr lang="en-US" dirty="0" smtClean="0">
                <a:latin typeface="Arial"/>
                <a:cs typeface="Arial"/>
              </a:rPr>
              <a:t> Anniversary of the UNCRC</a:t>
            </a:r>
            <a:endParaRPr lang="en-US" dirty="0">
              <a:latin typeface="Arial"/>
              <a:cs typeface="Arial"/>
            </a:endParaRPr>
          </a:p>
        </p:txBody>
      </p:sp>
      <p:sp>
        <p:nvSpPr>
          <p:cNvPr id="3" name="Content Placeholder 2"/>
          <p:cNvSpPr>
            <a:spLocks noGrp="1"/>
          </p:cNvSpPr>
          <p:nvPr>
            <p:ph type="subTitle" idx="1"/>
          </p:nvPr>
        </p:nvSpPr>
        <p:spPr/>
        <p:txBody>
          <a:bodyPr>
            <a:noAutofit/>
          </a:bodyPr>
          <a:lstStyle/>
          <a:p>
            <a:r>
              <a:rPr lang="hu-HU" sz="2000" b="1" dirty="0" smtClean="0">
                <a:solidFill>
                  <a:schemeClr val="tx1"/>
                </a:solidFill>
                <a:latin typeface="Arial"/>
                <a:cs typeface="Arial"/>
              </a:rPr>
              <a:t>Dr. (habil) Maria Herczog</a:t>
            </a:r>
          </a:p>
          <a:p>
            <a:r>
              <a:rPr lang="hu-HU" sz="2000" b="1" dirty="0" smtClean="0">
                <a:solidFill>
                  <a:schemeClr val="tx1"/>
                </a:solidFill>
                <a:latin typeface="Arial"/>
                <a:cs typeface="Arial"/>
              </a:rPr>
              <a:t>Member and Rapporteur of the UN Committee on the Rights of the Child</a:t>
            </a:r>
          </a:p>
          <a:p>
            <a:r>
              <a:rPr lang="hu-HU" sz="2000" b="1" dirty="0" smtClean="0">
                <a:solidFill>
                  <a:schemeClr val="tx1"/>
                </a:solidFill>
                <a:latin typeface="Arial"/>
                <a:cs typeface="Arial"/>
              </a:rPr>
              <a:t>President of EUROCHILD</a:t>
            </a:r>
          </a:p>
          <a:p>
            <a:r>
              <a:rPr lang="hu-HU" sz="2000" b="1" dirty="0" smtClean="0">
                <a:solidFill>
                  <a:schemeClr val="tx1"/>
                </a:solidFill>
                <a:latin typeface="Arial"/>
                <a:cs typeface="Arial"/>
              </a:rPr>
              <a:t>Prague, 4 November 2014</a:t>
            </a:r>
            <a:r>
              <a:rPr lang="hu-HU" sz="2000" b="1" dirty="0">
                <a:solidFill>
                  <a:schemeClr val="tx1"/>
                </a:solidFill>
                <a:latin typeface="Arial"/>
                <a:cs typeface="Arial"/>
              </a:rPr>
              <a:t> </a:t>
            </a:r>
          </a:p>
          <a:p>
            <a:endParaRPr lang="en-US" sz="2000" b="1" dirty="0">
              <a:solidFill>
                <a:schemeClr val="tx1"/>
              </a:solidFill>
            </a:endParaRPr>
          </a:p>
        </p:txBody>
      </p:sp>
    </p:spTree>
    <p:extLst>
      <p:ext uri="{BB962C8B-B14F-4D97-AF65-F5344CB8AC3E}">
        <p14:creationId xmlns:p14="http://schemas.microsoft.com/office/powerpoint/2010/main" val="2547202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4-11-01 at 11.00.42 PM.png"/>
          <p:cNvPicPr>
            <a:picLocks noGrp="1" noChangeAspect="1"/>
          </p:cNvPicPr>
          <p:nvPr>
            <p:ph idx="1"/>
          </p:nvPr>
        </p:nvPicPr>
        <p:blipFill>
          <a:blip r:embed="rId2">
            <a:extLst>
              <a:ext uri="{28A0092B-C50C-407E-A947-70E740481C1C}">
                <a14:useLocalDpi xmlns:a14="http://schemas.microsoft.com/office/drawing/2010/main" val="0"/>
              </a:ext>
            </a:extLst>
          </a:blip>
          <a:srcRect l="-28109" r="-28109"/>
          <a:stretch>
            <a:fillRect/>
          </a:stretch>
        </p:blipFill>
        <p:spPr>
          <a:xfrm>
            <a:off x="465414" y="0"/>
            <a:ext cx="9212715" cy="6858000"/>
          </a:xfrm>
        </p:spPr>
      </p:pic>
    </p:spTree>
    <p:extLst>
      <p:ext uri="{BB962C8B-B14F-4D97-AF65-F5344CB8AC3E}">
        <p14:creationId xmlns:p14="http://schemas.microsoft.com/office/powerpoint/2010/main" val="34496672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interests of the child</a:t>
            </a:r>
            <a:endParaRPr lang="en-US" dirty="0"/>
          </a:p>
        </p:txBody>
      </p:sp>
      <p:sp>
        <p:nvSpPr>
          <p:cNvPr id="3" name="Content Placeholder 2"/>
          <p:cNvSpPr>
            <a:spLocks noGrp="1"/>
          </p:cNvSpPr>
          <p:nvPr>
            <p:ph idx="1"/>
          </p:nvPr>
        </p:nvSpPr>
        <p:spPr/>
        <p:txBody>
          <a:bodyPr>
            <a:normAutofit fontScale="77500" lnSpcReduction="20000"/>
          </a:bodyPr>
          <a:lstStyle/>
          <a:p>
            <a:r>
              <a:rPr lang="hu-HU" dirty="0">
                <a:latin typeface="Arial"/>
                <a:cs typeface="Arial"/>
              </a:rPr>
              <a:t> </a:t>
            </a:r>
            <a:r>
              <a:rPr lang="en-US" dirty="0">
                <a:latin typeface="Arial"/>
                <a:cs typeface="Arial"/>
              </a:rPr>
              <a:t>“To reform the world means to reform the methods of bringing up children”. “The child lives </a:t>
            </a:r>
            <a:r>
              <a:rPr lang="en-US" dirty="0" smtClean="0">
                <a:latin typeface="Arial"/>
                <a:cs typeface="Arial"/>
              </a:rPr>
              <a:t>today, </a:t>
            </a:r>
            <a:r>
              <a:rPr lang="en-US" dirty="0">
                <a:latin typeface="Arial"/>
                <a:cs typeface="Arial"/>
              </a:rPr>
              <a:t>deserves and has right to respect </a:t>
            </a:r>
            <a:r>
              <a:rPr lang="en-US" dirty="0" smtClean="0">
                <a:latin typeface="Arial"/>
                <a:cs typeface="Arial"/>
              </a:rPr>
              <a:t>today” </a:t>
            </a:r>
            <a:r>
              <a:rPr lang="en-US" dirty="0">
                <a:latin typeface="Arial"/>
                <a:cs typeface="Arial"/>
              </a:rPr>
              <a:t>(</a:t>
            </a:r>
            <a:r>
              <a:rPr lang="en-US" dirty="0" err="1">
                <a:latin typeface="Arial"/>
                <a:cs typeface="Arial"/>
              </a:rPr>
              <a:t>Janusz</a:t>
            </a:r>
            <a:r>
              <a:rPr lang="en-US" dirty="0">
                <a:latin typeface="Arial"/>
                <a:cs typeface="Arial"/>
              </a:rPr>
              <a:t> </a:t>
            </a:r>
            <a:r>
              <a:rPr lang="en-US" dirty="0" err="1">
                <a:latin typeface="Arial"/>
                <a:cs typeface="Arial"/>
              </a:rPr>
              <a:t>Korczak</a:t>
            </a:r>
            <a:r>
              <a:rPr lang="en-US" dirty="0" smtClean="0">
                <a:latin typeface="Arial"/>
                <a:cs typeface="Arial"/>
              </a:rPr>
              <a:t>)</a:t>
            </a:r>
          </a:p>
          <a:p>
            <a:pPr marL="0" indent="0">
              <a:buNone/>
            </a:pPr>
            <a:endParaRPr lang="en-US" dirty="0" smtClean="0">
              <a:latin typeface="Arial"/>
              <a:cs typeface="Arial"/>
            </a:endParaRPr>
          </a:p>
          <a:p>
            <a:r>
              <a:rPr lang="en-US" dirty="0" smtClean="0">
                <a:latin typeface="Arial"/>
                <a:cs typeface="Arial"/>
              </a:rPr>
              <a:t>Best </a:t>
            </a:r>
            <a:r>
              <a:rPr lang="en-US" dirty="0">
                <a:latin typeface="Arial"/>
                <a:cs typeface="Arial"/>
              </a:rPr>
              <a:t>interest principle can be conceptualized </a:t>
            </a:r>
            <a:r>
              <a:rPr lang="en-US" dirty="0" smtClean="0">
                <a:latin typeface="Arial"/>
                <a:cs typeface="Arial"/>
              </a:rPr>
              <a:t>by </a:t>
            </a:r>
            <a:r>
              <a:rPr lang="en-US" dirty="0">
                <a:latin typeface="Arial"/>
                <a:cs typeface="Arial"/>
              </a:rPr>
              <a:t>systems theory and </a:t>
            </a:r>
            <a:r>
              <a:rPr lang="en-US" dirty="0" err="1">
                <a:latin typeface="Arial"/>
                <a:cs typeface="Arial"/>
              </a:rPr>
              <a:t>Bronfenbrenner’s</a:t>
            </a:r>
            <a:r>
              <a:rPr lang="en-US" dirty="0">
                <a:latin typeface="Arial"/>
                <a:cs typeface="Arial"/>
              </a:rPr>
              <a:t>  ecological model of human development. “person in environment” </a:t>
            </a:r>
            <a:r>
              <a:rPr lang="en-US" dirty="0" smtClean="0">
                <a:latin typeface="Arial"/>
                <a:cs typeface="Arial"/>
              </a:rPr>
              <a:t> -  </a:t>
            </a:r>
            <a:r>
              <a:rPr lang="en-US" dirty="0">
                <a:latin typeface="Arial"/>
                <a:cs typeface="Arial"/>
              </a:rPr>
              <a:t>social </a:t>
            </a:r>
            <a:r>
              <a:rPr lang="en-US" dirty="0" smtClean="0">
                <a:latin typeface="Arial"/>
                <a:cs typeface="Arial"/>
              </a:rPr>
              <a:t>support, interaction </a:t>
            </a:r>
            <a:r>
              <a:rPr lang="en-US" dirty="0">
                <a:latin typeface="Arial"/>
                <a:cs typeface="Arial"/>
              </a:rPr>
              <a:t>and </a:t>
            </a:r>
            <a:r>
              <a:rPr lang="en-US" dirty="0" smtClean="0">
                <a:latin typeface="Arial"/>
                <a:cs typeface="Arial"/>
              </a:rPr>
              <a:t>interrelation</a:t>
            </a:r>
          </a:p>
          <a:p>
            <a:pPr marL="0" indent="0">
              <a:buNone/>
            </a:pPr>
            <a:endParaRPr lang="hu-HU" dirty="0">
              <a:latin typeface="Arial"/>
              <a:cs typeface="Arial"/>
            </a:endParaRPr>
          </a:p>
          <a:p>
            <a:r>
              <a:rPr lang="en-US" dirty="0">
                <a:latin typeface="Arial"/>
                <a:cs typeface="Arial"/>
              </a:rPr>
              <a:t> “It takes a village to raise a child” – roles and responsibilities of the family, community, institutions, policy </a:t>
            </a:r>
            <a:r>
              <a:rPr lang="en-US" dirty="0" smtClean="0">
                <a:latin typeface="Arial"/>
                <a:cs typeface="Arial"/>
              </a:rPr>
              <a:t>implications ensuring the best interest</a:t>
            </a:r>
            <a:endParaRPr lang="hu-HU" dirty="0">
              <a:latin typeface="Arial"/>
              <a:cs typeface="Arial"/>
            </a:endParaRPr>
          </a:p>
          <a:p>
            <a:endParaRPr lang="hu-HU" dirty="0">
              <a:latin typeface="Arial"/>
              <a:cs typeface="Arial"/>
            </a:endParaRPr>
          </a:p>
          <a:p>
            <a:endParaRPr lang="en-US" dirty="0"/>
          </a:p>
        </p:txBody>
      </p:sp>
    </p:spTree>
    <p:extLst>
      <p:ext uri="{BB962C8B-B14F-4D97-AF65-F5344CB8AC3E}">
        <p14:creationId xmlns:p14="http://schemas.microsoft.com/office/powerpoint/2010/main" val="4057663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Comment 14(2013) </a:t>
            </a:r>
            <a:endParaRPr lang="en-US" dirty="0"/>
          </a:p>
        </p:txBody>
      </p:sp>
      <p:sp>
        <p:nvSpPr>
          <p:cNvPr id="3" name="Content Placeholder 2"/>
          <p:cNvSpPr>
            <a:spLocks noGrp="1"/>
          </p:cNvSpPr>
          <p:nvPr>
            <p:ph idx="1"/>
          </p:nvPr>
        </p:nvSpPr>
        <p:spPr/>
        <p:txBody>
          <a:bodyPr>
            <a:normAutofit fontScale="85000" lnSpcReduction="10000"/>
          </a:bodyPr>
          <a:lstStyle/>
          <a:p>
            <a:r>
              <a:rPr lang="en-US" b="1" dirty="0"/>
              <a:t>“There is no hierarchy of rights in the Convention; all the rights provided for therein are in the “child's best interests” and no right could be compromised by a negative interpretation of the child's best interests.”</a:t>
            </a:r>
            <a:endParaRPr lang="hu-HU" dirty="0"/>
          </a:p>
          <a:p>
            <a:pPr marL="0" indent="0">
              <a:buNone/>
            </a:pPr>
            <a:endParaRPr lang="hu-HU" dirty="0"/>
          </a:p>
          <a:p>
            <a:r>
              <a:rPr lang="en-US" b="1" dirty="0"/>
              <a:t>“The full application of the concept of the child's best interests requires the development of a rights-based approach, engaging all actors, to secure the holistic physical, psychological, moral and spiritual integrity of the child and promote his or her human dignity.”</a:t>
            </a:r>
            <a:endParaRPr lang="hu-HU" dirty="0"/>
          </a:p>
          <a:p>
            <a:endParaRPr lang="en-US" dirty="0"/>
          </a:p>
        </p:txBody>
      </p:sp>
    </p:spTree>
    <p:extLst>
      <p:ext uri="{BB962C8B-B14F-4D97-AF65-F5344CB8AC3E}">
        <p14:creationId xmlns:p14="http://schemas.microsoft.com/office/powerpoint/2010/main" val="2592158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Comment 14 (2013)</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“A fundamental, interpretative legal principle: If a legal provision is open to more than one interpretation, the interpretation which most effectively serves the child’s best interests should be chosen. The rights enshrined in the Convention and its Optional Protocols provide the framework for interpretation.” </a:t>
            </a:r>
            <a:endParaRPr lang="hu-HU" dirty="0"/>
          </a:p>
          <a:p>
            <a:pPr marL="0" indent="0">
              <a:buNone/>
            </a:pPr>
            <a:endParaRPr lang="hu-HU" dirty="0"/>
          </a:p>
          <a:p>
            <a:r>
              <a:rPr lang="en-US" b="1" dirty="0"/>
              <a:t>“The concept of the child's best interests is complex and its content must be determined on a case-by-case basis. Accordingly, the concept of the child’s best interests is flexible and adaptable. It should be adjusted and defined on an individual basis, according to the specific situation of the child or children concerned, taking into consideration their personal context, situation and needs. For individual decisions, the child's best interests must be assessed and determined in light of the specific circumstances of the particular child.”</a:t>
            </a:r>
            <a:endParaRPr lang="hu-HU" dirty="0"/>
          </a:p>
          <a:p>
            <a:endParaRPr lang="en-US" dirty="0"/>
          </a:p>
        </p:txBody>
      </p:sp>
    </p:spTree>
    <p:extLst>
      <p:ext uri="{BB962C8B-B14F-4D97-AF65-F5344CB8AC3E}">
        <p14:creationId xmlns:p14="http://schemas.microsoft.com/office/powerpoint/2010/main" val="3232501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Elements to be taken into </a:t>
            </a:r>
            <a:r>
              <a:rPr lang="en-US" b="1" dirty="0" smtClean="0"/>
              <a:t>account</a:t>
            </a:r>
            <a:r>
              <a:rPr lang="hu-HU" dirty="0"/>
              <a:t/>
            </a:r>
            <a:br>
              <a:rPr lang="hu-HU"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hu-HU" dirty="0"/>
          </a:p>
          <a:p>
            <a:r>
              <a:rPr lang="en-US" b="1" dirty="0"/>
              <a:t>The </a:t>
            </a:r>
            <a:r>
              <a:rPr lang="en-US" b="1" dirty="0" smtClean="0"/>
              <a:t>right of the child </a:t>
            </a:r>
            <a:r>
              <a:rPr lang="en-US" b="1" dirty="0"/>
              <a:t>to be heard and listened to </a:t>
            </a:r>
            <a:endParaRPr lang="hu-HU" dirty="0"/>
          </a:p>
          <a:p>
            <a:r>
              <a:rPr lang="en-US" b="1" dirty="0"/>
              <a:t>The right </a:t>
            </a:r>
            <a:r>
              <a:rPr lang="en-US" b="1" dirty="0" smtClean="0"/>
              <a:t> of the child to </a:t>
            </a:r>
            <a:r>
              <a:rPr lang="en-US" b="1" dirty="0"/>
              <a:t>identity</a:t>
            </a:r>
            <a:endParaRPr lang="hu-HU" dirty="0"/>
          </a:p>
          <a:p>
            <a:r>
              <a:rPr lang="en-US" b="1" dirty="0"/>
              <a:t>Right </a:t>
            </a:r>
            <a:r>
              <a:rPr lang="en-US" b="1" dirty="0" smtClean="0"/>
              <a:t>of the child to </a:t>
            </a:r>
            <a:r>
              <a:rPr lang="en-US" b="1" dirty="0"/>
              <a:t>be brought up in their family or in a </a:t>
            </a:r>
            <a:r>
              <a:rPr lang="en-US" b="1" dirty="0" smtClean="0"/>
              <a:t>community/family environment </a:t>
            </a:r>
            <a:r>
              <a:rPr lang="en-US" b="1" dirty="0"/>
              <a:t>and maintaining relationships</a:t>
            </a:r>
            <a:endParaRPr lang="hu-HU" dirty="0"/>
          </a:p>
          <a:p>
            <a:r>
              <a:rPr lang="en-US" b="1" dirty="0"/>
              <a:t>Care, protection and safety of the child </a:t>
            </a:r>
            <a:endParaRPr lang="hu-HU" dirty="0"/>
          </a:p>
          <a:p>
            <a:r>
              <a:rPr lang="en-US" b="1" dirty="0"/>
              <a:t>Vulnerability </a:t>
            </a:r>
            <a:endParaRPr lang="hu-HU" dirty="0"/>
          </a:p>
          <a:p>
            <a:r>
              <a:rPr lang="en-US" b="1" dirty="0"/>
              <a:t>Right to education and information</a:t>
            </a:r>
            <a:endParaRPr lang="hu-HU" dirty="0"/>
          </a:p>
          <a:p>
            <a:endParaRPr lang="en-US" dirty="0"/>
          </a:p>
        </p:txBody>
      </p:sp>
    </p:spTree>
    <p:extLst>
      <p:ext uri="{BB962C8B-B14F-4D97-AF65-F5344CB8AC3E}">
        <p14:creationId xmlns:p14="http://schemas.microsoft.com/office/powerpoint/2010/main" val="1555182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apply the principle of the best interests?</a:t>
            </a:r>
            <a:endParaRPr lang="en-US" dirty="0"/>
          </a:p>
        </p:txBody>
      </p:sp>
      <p:sp>
        <p:nvSpPr>
          <p:cNvPr id="3" name="Content Placeholder 2"/>
          <p:cNvSpPr>
            <a:spLocks noGrp="1"/>
          </p:cNvSpPr>
          <p:nvPr>
            <p:ph idx="1"/>
          </p:nvPr>
        </p:nvSpPr>
        <p:spPr/>
        <p:txBody>
          <a:bodyPr>
            <a:normAutofit fontScale="32500" lnSpcReduction="20000"/>
          </a:bodyPr>
          <a:lstStyle/>
          <a:p>
            <a:r>
              <a:rPr lang="en-US" sz="5500" b="1" dirty="0">
                <a:latin typeface="Arial"/>
                <a:cs typeface="Arial"/>
              </a:rPr>
              <a:t>The principle is a useful tool when laws or policies are to be evaluated. </a:t>
            </a:r>
            <a:endParaRPr lang="hu-HU" sz="5500" b="1" dirty="0">
              <a:latin typeface="Arial"/>
              <a:cs typeface="Arial"/>
            </a:endParaRPr>
          </a:p>
          <a:p>
            <a:pPr marL="0" indent="0">
              <a:buNone/>
            </a:pPr>
            <a:endParaRPr lang="hu-HU" sz="5500" b="1" dirty="0">
              <a:latin typeface="Arial"/>
              <a:cs typeface="Arial"/>
            </a:endParaRPr>
          </a:p>
          <a:p>
            <a:r>
              <a:rPr lang="en-US" sz="5500" b="1" dirty="0">
                <a:latin typeface="Arial"/>
                <a:cs typeface="Arial"/>
              </a:rPr>
              <a:t>How is this principle reflected in the legislation? </a:t>
            </a:r>
            <a:endParaRPr lang="hu-HU" sz="5500" b="1" dirty="0">
              <a:latin typeface="Arial"/>
              <a:cs typeface="Arial"/>
            </a:endParaRPr>
          </a:p>
          <a:p>
            <a:pPr marL="0" indent="0">
              <a:buNone/>
            </a:pPr>
            <a:r>
              <a:rPr lang="en-US" sz="5500" b="1" dirty="0">
                <a:latin typeface="Arial"/>
                <a:cs typeface="Arial"/>
              </a:rPr>
              <a:t> </a:t>
            </a:r>
            <a:endParaRPr lang="hu-HU" sz="5500" b="1" dirty="0">
              <a:latin typeface="Arial"/>
              <a:cs typeface="Arial"/>
            </a:endParaRPr>
          </a:p>
          <a:p>
            <a:r>
              <a:rPr lang="en-US" sz="5500" b="1" dirty="0">
                <a:latin typeface="Arial"/>
                <a:cs typeface="Arial"/>
              </a:rPr>
              <a:t>Are there policy documents reflecting the principle? </a:t>
            </a:r>
            <a:endParaRPr lang="hu-HU" sz="5500" b="1" dirty="0">
              <a:latin typeface="Arial"/>
              <a:cs typeface="Arial"/>
            </a:endParaRPr>
          </a:p>
          <a:p>
            <a:pPr marL="0" indent="0">
              <a:buNone/>
            </a:pPr>
            <a:r>
              <a:rPr lang="en-US" sz="5500" b="1" dirty="0">
                <a:latin typeface="Arial"/>
                <a:cs typeface="Arial"/>
              </a:rPr>
              <a:t> </a:t>
            </a:r>
            <a:endParaRPr lang="hu-HU" sz="5500" b="1" dirty="0">
              <a:latin typeface="Arial"/>
              <a:cs typeface="Arial"/>
            </a:endParaRPr>
          </a:p>
          <a:p>
            <a:r>
              <a:rPr lang="en-US" sz="5500" b="1" dirty="0">
                <a:latin typeface="Arial"/>
                <a:cs typeface="Arial"/>
              </a:rPr>
              <a:t>Are there routine procedures ensuring that the best interests of the child are considered in decision-making</a:t>
            </a:r>
            <a:r>
              <a:rPr lang="en-US" sz="5500" b="1" dirty="0" smtClean="0">
                <a:latin typeface="Arial"/>
                <a:cs typeface="Arial"/>
              </a:rPr>
              <a:t>?</a:t>
            </a:r>
          </a:p>
          <a:p>
            <a:pPr marL="0" indent="0">
              <a:buNone/>
            </a:pPr>
            <a:endParaRPr lang="en-US" sz="5500" b="1" dirty="0" smtClean="0">
              <a:latin typeface="Arial"/>
              <a:cs typeface="Arial"/>
            </a:endParaRPr>
          </a:p>
          <a:p>
            <a:r>
              <a:rPr lang="en-US" sz="5500" b="1" dirty="0" smtClean="0">
                <a:latin typeface="Arial"/>
                <a:cs typeface="Arial"/>
              </a:rPr>
              <a:t>How is it implemented? Are children asked and listened to? </a:t>
            </a:r>
          </a:p>
          <a:p>
            <a:pPr marL="0" indent="0">
              <a:buNone/>
            </a:pPr>
            <a:endParaRPr lang="en-US" sz="5500" b="1" dirty="0" smtClean="0">
              <a:latin typeface="Arial"/>
              <a:cs typeface="Arial"/>
            </a:endParaRPr>
          </a:p>
          <a:p>
            <a:r>
              <a:rPr lang="en-US" sz="5500" b="1" dirty="0" smtClean="0">
                <a:latin typeface="Arial"/>
                <a:cs typeface="Arial"/>
              </a:rPr>
              <a:t>Are there professional and public debates on the issues related to it?</a:t>
            </a:r>
          </a:p>
          <a:p>
            <a:endParaRPr lang="en-US" sz="5500" b="1" dirty="0" smtClean="0">
              <a:latin typeface="Arial"/>
              <a:cs typeface="Arial"/>
            </a:endParaRPr>
          </a:p>
          <a:p>
            <a:endParaRPr lang="hu-HU" sz="5500" b="1" dirty="0">
              <a:latin typeface="Arial"/>
              <a:cs typeface="Arial"/>
            </a:endParaRPr>
          </a:p>
          <a:p>
            <a:pPr marL="0" indent="0">
              <a:buNone/>
            </a:pPr>
            <a:r>
              <a:rPr lang="en-US" sz="5500" b="1" dirty="0">
                <a:latin typeface="Arial"/>
                <a:cs typeface="Arial"/>
              </a:rPr>
              <a:t> </a:t>
            </a:r>
            <a:endParaRPr lang="hu-HU" sz="5500" b="1" dirty="0">
              <a:latin typeface="Arial"/>
              <a:cs typeface="Arial"/>
            </a:endParaRPr>
          </a:p>
          <a:p>
            <a:endParaRPr lang="en-US" b="1" dirty="0"/>
          </a:p>
        </p:txBody>
      </p:sp>
    </p:spTree>
    <p:extLst>
      <p:ext uri="{BB962C8B-B14F-4D97-AF65-F5344CB8AC3E}">
        <p14:creationId xmlns:p14="http://schemas.microsoft.com/office/powerpoint/2010/main" val="2582054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issues to be discussed </a:t>
            </a:r>
            <a:endParaRPr lang="en-US" dirty="0"/>
          </a:p>
        </p:txBody>
      </p:sp>
      <p:sp>
        <p:nvSpPr>
          <p:cNvPr id="3" name="Content Placeholder 2"/>
          <p:cNvSpPr>
            <a:spLocks noGrp="1"/>
          </p:cNvSpPr>
          <p:nvPr>
            <p:ph idx="1"/>
          </p:nvPr>
        </p:nvSpPr>
        <p:spPr/>
        <p:txBody>
          <a:bodyPr>
            <a:normAutofit fontScale="77500" lnSpcReduction="20000"/>
          </a:bodyPr>
          <a:lstStyle/>
          <a:p>
            <a:r>
              <a:rPr lang="en-US" dirty="0"/>
              <a:t>Adopted children have been prevented from knowing their biological family ‘in their own interests</a:t>
            </a:r>
            <a:r>
              <a:rPr lang="en-US" dirty="0" smtClean="0"/>
              <a:t>’ </a:t>
            </a:r>
            <a:endParaRPr lang="hu-HU" dirty="0"/>
          </a:p>
          <a:p>
            <a:r>
              <a:rPr lang="en-US" dirty="0"/>
              <a:t> Roma and other poor children are often forcefully removed from their families and placed in residential facilities so that they could be introduced to </a:t>
            </a:r>
            <a:r>
              <a:rPr lang="en-US" dirty="0" smtClean="0"/>
              <a:t>‘normal, mainstream values’</a:t>
            </a:r>
            <a:r>
              <a:rPr lang="en-US" dirty="0"/>
              <a:t>, </a:t>
            </a:r>
            <a:r>
              <a:rPr lang="en-US" dirty="0" smtClean="0"/>
              <a:t>in </a:t>
            </a:r>
            <a:r>
              <a:rPr lang="en-US" dirty="0"/>
              <a:t>the name of their ‘best interests</a:t>
            </a:r>
            <a:r>
              <a:rPr lang="en-US" dirty="0" smtClean="0"/>
              <a:t>’</a:t>
            </a:r>
            <a:endParaRPr lang="en-US" dirty="0"/>
          </a:p>
          <a:p>
            <a:r>
              <a:rPr lang="en-US" dirty="0" smtClean="0"/>
              <a:t>Segregation and </a:t>
            </a:r>
            <a:r>
              <a:rPr lang="en-US" dirty="0" err="1" smtClean="0"/>
              <a:t>institutionalisation</a:t>
            </a:r>
            <a:r>
              <a:rPr lang="en-US" dirty="0" smtClean="0"/>
              <a:t> of Roma and disabled children – </a:t>
            </a:r>
            <a:r>
              <a:rPr lang="en-US" dirty="0"/>
              <a:t>whose best </a:t>
            </a:r>
            <a:r>
              <a:rPr lang="en-US" dirty="0" smtClean="0"/>
              <a:t>interest </a:t>
            </a:r>
            <a:r>
              <a:rPr lang="en-US" dirty="0"/>
              <a:t>is it?</a:t>
            </a:r>
            <a:endParaRPr lang="hu-HU" dirty="0"/>
          </a:p>
          <a:p>
            <a:r>
              <a:rPr lang="en-US" dirty="0" smtClean="0"/>
              <a:t>Limiting access to digital media  - access and protection</a:t>
            </a:r>
          </a:p>
          <a:p>
            <a:r>
              <a:rPr lang="hu-HU" dirty="0" smtClean="0"/>
              <a:t>Discriminating „non-traditional” family formations – whose interest is it?</a:t>
            </a:r>
          </a:p>
          <a:p>
            <a:r>
              <a:rPr lang="hu-HU" dirty="0" smtClean="0"/>
              <a:t>Custody disputes over children, limiting/blocking visitation rights – whode interest is it?</a:t>
            </a:r>
            <a:endParaRPr lang="hu-HU" dirty="0"/>
          </a:p>
          <a:p>
            <a:endParaRPr lang="hu-HU" dirty="0"/>
          </a:p>
          <a:p>
            <a:endParaRPr lang="hu-HU" dirty="0"/>
          </a:p>
          <a:p>
            <a:endParaRPr lang="en-US" dirty="0"/>
          </a:p>
        </p:txBody>
      </p:sp>
    </p:spTree>
    <p:extLst>
      <p:ext uri="{BB962C8B-B14F-4D97-AF65-F5344CB8AC3E}">
        <p14:creationId xmlns:p14="http://schemas.microsoft.com/office/powerpoint/2010/main" val="741445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your attention!</a:t>
            </a:r>
            <a:endParaRPr lang="en-US" dirty="0"/>
          </a:p>
        </p:txBody>
      </p:sp>
      <p:sp>
        <p:nvSpPr>
          <p:cNvPr id="3" name="Content Placeholder 2"/>
          <p:cNvSpPr>
            <a:spLocks noGrp="1"/>
          </p:cNvSpPr>
          <p:nvPr>
            <p:ph idx="1"/>
          </p:nvPr>
        </p:nvSpPr>
        <p:spPr>
          <a:xfrm>
            <a:off x="457200" y="1417638"/>
            <a:ext cx="8229600" cy="4992262"/>
          </a:xfrm>
        </p:spPr>
        <p:txBody>
          <a:bodyPr/>
          <a:lstStyle/>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863518" y="2058863"/>
            <a:ext cx="5139513" cy="3543865"/>
          </a:xfrm>
          <a:prstGeom prst="rect">
            <a:avLst/>
          </a:prstGeom>
          <a:noFill/>
          <a:ln>
            <a:noFill/>
          </a:ln>
        </p:spPr>
      </p:pic>
    </p:spTree>
    <p:extLst>
      <p:ext uri="{BB962C8B-B14F-4D97-AF65-F5344CB8AC3E}">
        <p14:creationId xmlns:p14="http://schemas.microsoft.com/office/powerpoint/2010/main" val="1191841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505</Words>
  <Application>Microsoft Macintosh PowerPoint</Application>
  <PresentationFormat>On-screen Show (4:3)</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Best interests of the child 25th Anniversary of the UNCRC</vt:lpstr>
      <vt:lpstr>PowerPoint Presentation</vt:lpstr>
      <vt:lpstr>Best interests of the child</vt:lpstr>
      <vt:lpstr>General Comment 14(2013) </vt:lpstr>
      <vt:lpstr>General Comment 14 (2013)</vt:lpstr>
      <vt:lpstr>Elements to be taken into account </vt:lpstr>
      <vt:lpstr>How to apply the principle of the best interests?</vt:lpstr>
      <vt:lpstr>Examples of issues to be discussed </vt:lpstr>
      <vt:lpstr>Thank you for your attention!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Kovacs Szilvia</dc:creator>
  <cp:lastModifiedBy>Maria</cp:lastModifiedBy>
  <cp:revision>11</cp:revision>
  <dcterms:created xsi:type="dcterms:W3CDTF">2014-11-01T12:01:31Z</dcterms:created>
  <dcterms:modified xsi:type="dcterms:W3CDTF">2014-11-01T18:58:51Z</dcterms:modified>
</cp:coreProperties>
</file>