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17" r:id="rId5"/>
    <p:sldId id="323" r:id="rId6"/>
    <p:sldId id="257" r:id="rId7"/>
    <p:sldId id="299" r:id="rId8"/>
    <p:sldId id="319" r:id="rId9"/>
    <p:sldId id="315" r:id="rId10"/>
    <p:sldId id="260" r:id="rId11"/>
    <p:sldId id="312" r:id="rId12"/>
    <p:sldId id="322" r:id="rId13"/>
    <p:sldId id="264" r:id="rId14"/>
    <p:sldId id="325" r:id="rId15"/>
  </p:sldIdLst>
  <p:sldSz cx="12192000" cy="6858000"/>
  <p:notesSz cx="9906000" cy="67849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řupková Kristýna Ing. (MPSV)" initials="KKI(" lastIdx="10" clrIdx="0">
    <p:extLst>
      <p:ext uri="{19B8F6BF-5375-455C-9EA6-DF929625EA0E}">
        <p15:presenceInfo xmlns:p15="http://schemas.microsoft.com/office/powerpoint/2012/main" userId="S::kristyna.krupkova@mpsv.cz::db1ce16b-f1d5-4567-b0c2-560fc86be6f6" providerId="AD"/>
      </p:ext>
    </p:extLst>
  </p:cmAuthor>
  <p:cmAuthor id="2" name="Satava Jiri" initials="SJ" lastIdx="2" clrIdx="1">
    <p:extLst>
      <p:ext uri="{19B8F6BF-5375-455C-9EA6-DF929625EA0E}">
        <p15:presenceInfo xmlns:p15="http://schemas.microsoft.com/office/powerpoint/2012/main" userId="Satava Jiri" providerId="None"/>
      </p:ext>
    </p:extLst>
  </p:cmAuthor>
  <p:cmAuthor id="3" name="Kůt Filip DiS. (MPSV)" initials="KFD(" lastIdx="2" clrIdx="2">
    <p:extLst>
      <p:ext uri="{19B8F6BF-5375-455C-9EA6-DF929625EA0E}">
        <p15:presenceInfo xmlns:p15="http://schemas.microsoft.com/office/powerpoint/2012/main" userId="S::filip.kut@mpsv.cz::c3b7f1db-663a-42ac-8b37-6fd830043992" providerId="AD"/>
      </p:ext>
    </p:extLst>
  </p:cmAuthor>
  <p:cmAuthor id="4" name="Šnajdrová Lenka (MPSV)" initials="ŠL(" lastIdx="5" clrIdx="3">
    <p:extLst>
      <p:ext uri="{19B8F6BF-5375-455C-9EA6-DF929625EA0E}">
        <p15:presenceInfo xmlns:p15="http://schemas.microsoft.com/office/powerpoint/2012/main" userId="S::lenka.snajdrova@mpsv.cz::f3d5111f-1051-48cf-8b23-fcc7f44475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9CB"/>
    <a:srgbClr val="FBB03B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61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Důchodci - muži</c:v>
          </c:tx>
          <c:spPr>
            <a:ln w="28575" cap="rnd">
              <a:solidFill>
                <a:srgbClr val="3CB9CB"/>
              </a:solidFill>
              <a:round/>
            </a:ln>
            <a:effectLst/>
          </c:spPr>
          <c:marker>
            <c:symbol val="none"/>
          </c:marker>
          <c:cat>
            <c:numRef>
              <c:f>chudoba!$A$9:$A$57</c:f>
              <c:numCache>
                <c:formatCode>General</c:formatCode>
                <c:ptCount val="4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  <c:pt idx="39">
                  <c:v>2061</c:v>
                </c:pt>
                <c:pt idx="40">
                  <c:v>2062</c:v>
                </c:pt>
                <c:pt idx="41">
                  <c:v>2063</c:v>
                </c:pt>
                <c:pt idx="42">
                  <c:v>2064</c:v>
                </c:pt>
                <c:pt idx="43">
                  <c:v>2065</c:v>
                </c:pt>
                <c:pt idx="44">
                  <c:v>2066</c:v>
                </c:pt>
                <c:pt idx="45">
                  <c:v>2067</c:v>
                </c:pt>
                <c:pt idx="46">
                  <c:v>2068</c:v>
                </c:pt>
                <c:pt idx="47">
                  <c:v>2069</c:v>
                </c:pt>
                <c:pt idx="48">
                  <c:v>2070</c:v>
                </c:pt>
              </c:numCache>
            </c:numRef>
          </c:cat>
          <c:val>
            <c:numRef>
              <c:f>chudoba!$F$9:$F$57</c:f>
              <c:numCache>
                <c:formatCode>0.0%</c:formatCode>
                <c:ptCount val="49"/>
                <c:pt idx="0">
                  <c:v>0.16544246496906589</c:v>
                </c:pt>
                <c:pt idx="1">
                  <c:v>0.13058000834372618</c:v>
                </c:pt>
                <c:pt idx="2">
                  <c:v>0.13777381006577749</c:v>
                </c:pt>
                <c:pt idx="3">
                  <c:v>0.14837152606956616</c:v>
                </c:pt>
                <c:pt idx="4">
                  <c:v>0.16046542270497255</c:v>
                </c:pt>
                <c:pt idx="5">
                  <c:v>0.17226995988481786</c:v>
                </c:pt>
                <c:pt idx="6">
                  <c:v>0.18460781987903396</c:v>
                </c:pt>
                <c:pt idx="7">
                  <c:v>0.19645329166636127</c:v>
                </c:pt>
                <c:pt idx="8">
                  <c:v>0.2014763768008847</c:v>
                </c:pt>
                <c:pt idx="9">
                  <c:v>0.21888576734229437</c:v>
                </c:pt>
                <c:pt idx="10">
                  <c:v>0.22278240909759661</c:v>
                </c:pt>
                <c:pt idx="11">
                  <c:v>0.2326108707877933</c:v>
                </c:pt>
                <c:pt idx="12">
                  <c:v>0.23910314636845242</c:v>
                </c:pt>
                <c:pt idx="13">
                  <c:v>0.24146224390972904</c:v>
                </c:pt>
                <c:pt idx="14">
                  <c:v>0.24604889863613322</c:v>
                </c:pt>
                <c:pt idx="15">
                  <c:v>0.2510487733858433</c:v>
                </c:pt>
                <c:pt idx="16">
                  <c:v>0.25064595871131379</c:v>
                </c:pt>
                <c:pt idx="17">
                  <c:v>0.24929492690573873</c:v>
                </c:pt>
                <c:pt idx="18">
                  <c:v>0.24975454278832887</c:v>
                </c:pt>
                <c:pt idx="19">
                  <c:v>0.24827533797434898</c:v>
                </c:pt>
                <c:pt idx="20">
                  <c:v>0.24784231696246317</c:v>
                </c:pt>
                <c:pt idx="21">
                  <c:v>0.2463356098646351</c:v>
                </c:pt>
                <c:pt idx="22">
                  <c:v>0.24074641003110042</c:v>
                </c:pt>
                <c:pt idx="23">
                  <c:v>0.23772586980047705</c:v>
                </c:pt>
                <c:pt idx="24">
                  <c:v>0.23606767351008384</c:v>
                </c:pt>
                <c:pt idx="25">
                  <c:v>0.23076217637409469</c:v>
                </c:pt>
                <c:pt idx="26">
                  <c:v>0.22847774755258232</c:v>
                </c:pt>
                <c:pt idx="27">
                  <c:v>0.22484388889630524</c:v>
                </c:pt>
                <c:pt idx="28">
                  <c:v>0.22786641869607815</c:v>
                </c:pt>
                <c:pt idx="29">
                  <c:v>0.22724019787594874</c:v>
                </c:pt>
                <c:pt idx="30">
                  <c:v>0.22865908378908228</c:v>
                </c:pt>
                <c:pt idx="31">
                  <c:v>0.2293620293651798</c:v>
                </c:pt>
                <c:pt idx="32">
                  <c:v>0.23131838019756834</c:v>
                </c:pt>
                <c:pt idx="33">
                  <c:v>0.23527191367686506</c:v>
                </c:pt>
                <c:pt idx="34">
                  <c:v>0.2377179919245308</c:v>
                </c:pt>
                <c:pt idx="35">
                  <c:v>0.24034259773373357</c:v>
                </c:pt>
                <c:pt idx="36">
                  <c:v>0.2454378607522345</c:v>
                </c:pt>
                <c:pt idx="37">
                  <c:v>0.25400926524005385</c:v>
                </c:pt>
                <c:pt idx="38">
                  <c:v>0.25857180430088522</c:v>
                </c:pt>
                <c:pt idx="39">
                  <c:v>0.2661235940441854</c:v>
                </c:pt>
                <c:pt idx="40">
                  <c:v>0.2717614119089532</c:v>
                </c:pt>
                <c:pt idx="41">
                  <c:v>0.27862196991469923</c:v>
                </c:pt>
                <c:pt idx="42">
                  <c:v>0.28655148625830895</c:v>
                </c:pt>
                <c:pt idx="43">
                  <c:v>0.29192935819753907</c:v>
                </c:pt>
                <c:pt idx="44">
                  <c:v>0.29990366937865209</c:v>
                </c:pt>
                <c:pt idx="45">
                  <c:v>0.3046079292713556</c:v>
                </c:pt>
                <c:pt idx="46">
                  <c:v>0.30938148354641415</c:v>
                </c:pt>
                <c:pt idx="47">
                  <c:v>0.31127334150043573</c:v>
                </c:pt>
                <c:pt idx="48">
                  <c:v>0.31353748485839017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C5-4F54-9E51-F864926589AE}"/>
            </c:ext>
          </c:extLst>
        </c:ser>
        <c:ser>
          <c:idx val="1"/>
          <c:order val="1"/>
          <c:tx>
            <c:v>Důchodkyně - ženy</c:v>
          </c:tx>
          <c:spPr>
            <a:ln w="28575" cap="rnd">
              <a:solidFill>
                <a:srgbClr val="FBB03B"/>
              </a:solidFill>
              <a:round/>
            </a:ln>
            <a:effectLst/>
          </c:spPr>
          <c:marker>
            <c:symbol val="none"/>
          </c:marker>
          <c:cat>
            <c:numRef>
              <c:f>chudoba!$A$9:$A$57</c:f>
              <c:numCache>
                <c:formatCode>General</c:formatCode>
                <c:ptCount val="4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  <c:pt idx="39">
                  <c:v>2061</c:v>
                </c:pt>
                <c:pt idx="40">
                  <c:v>2062</c:v>
                </c:pt>
                <c:pt idx="41">
                  <c:v>2063</c:v>
                </c:pt>
                <c:pt idx="42">
                  <c:v>2064</c:v>
                </c:pt>
                <c:pt idx="43">
                  <c:v>2065</c:v>
                </c:pt>
                <c:pt idx="44">
                  <c:v>2066</c:v>
                </c:pt>
                <c:pt idx="45">
                  <c:v>2067</c:v>
                </c:pt>
                <c:pt idx="46">
                  <c:v>2068</c:v>
                </c:pt>
                <c:pt idx="47">
                  <c:v>2069</c:v>
                </c:pt>
                <c:pt idx="48">
                  <c:v>2070</c:v>
                </c:pt>
              </c:numCache>
            </c:numRef>
          </c:cat>
          <c:val>
            <c:numRef>
              <c:f>chudoba!$M$9:$M$57</c:f>
              <c:numCache>
                <c:formatCode>0.0%</c:formatCode>
                <c:ptCount val="49"/>
                <c:pt idx="0">
                  <c:v>3.7098184418390967E-2</c:v>
                </c:pt>
                <c:pt idx="1">
                  <c:v>0.32109778763547892</c:v>
                </c:pt>
                <c:pt idx="2">
                  <c:v>0.3239948067344447</c:v>
                </c:pt>
                <c:pt idx="3">
                  <c:v>0.32905702421862582</c:v>
                </c:pt>
                <c:pt idx="4">
                  <c:v>0.34336133337950669</c:v>
                </c:pt>
                <c:pt idx="5">
                  <c:v>0.35267563642338884</c:v>
                </c:pt>
                <c:pt idx="6">
                  <c:v>0.36136052813642661</c:v>
                </c:pt>
                <c:pt idx="7">
                  <c:v>0.37478579395353906</c:v>
                </c:pt>
                <c:pt idx="8">
                  <c:v>0.38274307901433235</c:v>
                </c:pt>
                <c:pt idx="9">
                  <c:v>0.39285094991900538</c:v>
                </c:pt>
                <c:pt idx="10">
                  <c:v>0.40440345859188198</c:v>
                </c:pt>
                <c:pt idx="11">
                  <c:v>0.41427247413830093</c:v>
                </c:pt>
                <c:pt idx="12">
                  <c:v>0.42281008153445576</c:v>
                </c:pt>
                <c:pt idx="13">
                  <c:v>0.43224500328601734</c:v>
                </c:pt>
                <c:pt idx="14">
                  <c:v>0.44272439349621207</c:v>
                </c:pt>
                <c:pt idx="15">
                  <c:v>0.45364756653910077</c:v>
                </c:pt>
                <c:pt idx="16">
                  <c:v>0.46243365609619513</c:v>
                </c:pt>
                <c:pt idx="17">
                  <c:v>0.47019960117673221</c:v>
                </c:pt>
                <c:pt idx="18">
                  <c:v>0.48292573865669264</c:v>
                </c:pt>
                <c:pt idx="19">
                  <c:v>0.49415276698585997</c:v>
                </c:pt>
                <c:pt idx="20">
                  <c:v>0.50559172602491265</c:v>
                </c:pt>
                <c:pt idx="21">
                  <c:v>0.5141462177954137</c:v>
                </c:pt>
                <c:pt idx="22">
                  <c:v>0.52149086724905613</c:v>
                </c:pt>
                <c:pt idx="23">
                  <c:v>0.53009081750588938</c:v>
                </c:pt>
                <c:pt idx="24">
                  <c:v>0.53479056779821321</c:v>
                </c:pt>
                <c:pt idx="25">
                  <c:v>0.53808001082120049</c:v>
                </c:pt>
                <c:pt idx="26">
                  <c:v>0.54051852031081549</c:v>
                </c:pt>
                <c:pt idx="27">
                  <c:v>0.54059301302881102</c:v>
                </c:pt>
                <c:pt idx="28">
                  <c:v>0.54179862836455817</c:v>
                </c:pt>
                <c:pt idx="29">
                  <c:v>0.5383122448235711</c:v>
                </c:pt>
                <c:pt idx="30">
                  <c:v>0.53556804582738782</c:v>
                </c:pt>
                <c:pt idx="31">
                  <c:v>0.53105573601261069</c:v>
                </c:pt>
                <c:pt idx="32">
                  <c:v>0.52494904599338787</c:v>
                </c:pt>
                <c:pt idx="33">
                  <c:v>0.51860600340242646</c:v>
                </c:pt>
                <c:pt idx="34">
                  <c:v>0.51021107040981528</c:v>
                </c:pt>
                <c:pt idx="35">
                  <c:v>0.5015399041737677</c:v>
                </c:pt>
                <c:pt idx="36">
                  <c:v>0.49383511949912995</c:v>
                </c:pt>
                <c:pt idx="37">
                  <c:v>0.48853957724650299</c:v>
                </c:pt>
                <c:pt idx="38">
                  <c:v>0.48204785135603001</c:v>
                </c:pt>
                <c:pt idx="39">
                  <c:v>0.47795969577091957</c:v>
                </c:pt>
                <c:pt idx="40">
                  <c:v>0.47082568990501505</c:v>
                </c:pt>
                <c:pt idx="41">
                  <c:v>0.46366066712463205</c:v>
                </c:pt>
                <c:pt idx="42">
                  <c:v>0.45803504037242149</c:v>
                </c:pt>
                <c:pt idx="43">
                  <c:v>0.45271157315223987</c:v>
                </c:pt>
                <c:pt idx="44">
                  <c:v>0.44568101436877361</c:v>
                </c:pt>
                <c:pt idx="45">
                  <c:v>0.44036013864024615</c:v>
                </c:pt>
                <c:pt idx="46">
                  <c:v>0.43389395668449637</c:v>
                </c:pt>
                <c:pt idx="47">
                  <c:v>0.42951899413240369</c:v>
                </c:pt>
                <c:pt idx="48">
                  <c:v>0.42125613761700631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C5-4F54-9E51-F864926589AE}"/>
            </c:ext>
          </c:extLst>
        </c:ser>
        <c:ser>
          <c:idx val="2"/>
          <c:order val="2"/>
          <c:tx>
            <c:v>Důchodci - celkem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chudoba!$A$9:$A$57</c:f>
              <c:numCache>
                <c:formatCode>General</c:formatCode>
                <c:ptCount val="4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  <c:pt idx="39">
                  <c:v>2061</c:v>
                </c:pt>
                <c:pt idx="40">
                  <c:v>2062</c:v>
                </c:pt>
                <c:pt idx="41">
                  <c:v>2063</c:v>
                </c:pt>
                <c:pt idx="42">
                  <c:v>2064</c:v>
                </c:pt>
                <c:pt idx="43">
                  <c:v>2065</c:v>
                </c:pt>
                <c:pt idx="44">
                  <c:v>2066</c:v>
                </c:pt>
                <c:pt idx="45">
                  <c:v>2067</c:v>
                </c:pt>
                <c:pt idx="46">
                  <c:v>2068</c:v>
                </c:pt>
                <c:pt idx="47">
                  <c:v>2069</c:v>
                </c:pt>
                <c:pt idx="48">
                  <c:v>2070</c:v>
                </c:pt>
              </c:numCache>
            </c:numRef>
          </c:cat>
          <c:val>
            <c:numRef>
              <c:f>chudoba!$T$9:$T$57</c:f>
              <c:numCache>
                <c:formatCode>0.0%</c:formatCode>
                <c:ptCount val="49"/>
                <c:pt idx="0">
                  <c:v>6.0999307875698294E-2</c:v>
                </c:pt>
                <c:pt idx="1">
                  <c:v>0.28354710415119866</c:v>
                </c:pt>
                <c:pt idx="2">
                  <c:v>0.28630581019623025</c:v>
                </c:pt>
                <c:pt idx="3">
                  <c:v>0.29143325083524607</c:v>
                </c:pt>
                <c:pt idx="4">
                  <c:v>0.30418249404127273</c:v>
                </c:pt>
                <c:pt idx="5">
                  <c:v>0.31341151908317522</c:v>
                </c:pt>
                <c:pt idx="6">
                  <c:v>0.32147153743954127</c:v>
                </c:pt>
                <c:pt idx="7">
                  <c:v>0.33308887812183963</c:v>
                </c:pt>
                <c:pt idx="8">
                  <c:v>0.33864480890011261</c:v>
                </c:pt>
                <c:pt idx="9">
                  <c:v>0.34910900440370518</c:v>
                </c:pt>
                <c:pt idx="10">
                  <c:v>0.35703657272887768</c:v>
                </c:pt>
                <c:pt idx="11">
                  <c:v>0.36539019866911027</c:v>
                </c:pt>
                <c:pt idx="12">
                  <c:v>0.37154565146695684</c:v>
                </c:pt>
                <c:pt idx="13">
                  <c:v>0.37720710013833436</c:v>
                </c:pt>
                <c:pt idx="14">
                  <c:v>0.38400940043562459</c:v>
                </c:pt>
                <c:pt idx="15">
                  <c:v>0.39100973388803661</c:v>
                </c:pt>
                <c:pt idx="16">
                  <c:v>0.39473740977521155</c:v>
                </c:pt>
                <c:pt idx="17">
                  <c:v>0.39731890636002942</c:v>
                </c:pt>
                <c:pt idx="18">
                  <c:v>0.40375602366299912</c:v>
                </c:pt>
                <c:pt idx="19">
                  <c:v>0.40823491488128105</c:v>
                </c:pt>
                <c:pt idx="20">
                  <c:v>0.41336804762204127</c:v>
                </c:pt>
                <c:pt idx="21">
                  <c:v>0.4162262336014656</c:v>
                </c:pt>
                <c:pt idx="22">
                  <c:v>0.41688463083984373</c:v>
                </c:pt>
                <c:pt idx="23">
                  <c:v>0.41923732989527673</c:v>
                </c:pt>
                <c:pt idx="24">
                  <c:v>0.41991748605974655</c:v>
                </c:pt>
                <c:pt idx="25">
                  <c:v>0.41838642808857318</c:v>
                </c:pt>
                <c:pt idx="26">
                  <c:v>0.41773911087313143</c:v>
                </c:pt>
                <c:pt idx="27">
                  <c:v>0.41528829303263992</c:v>
                </c:pt>
                <c:pt idx="28">
                  <c:v>0.41621033648048933</c:v>
                </c:pt>
                <c:pt idx="29">
                  <c:v>0.41339006040151216</c:v>
                </c:pt>
                <c:pt idx="30">
                  <c:v>0.41204438702600121</c:v>
                </c:pt>
                <c:pt idx="31">
                  <c:v>0.40960581939384821</c:v>
                </c:pt>
                <c:pt idx="32">
                  <c:v>0.40708484669146838</c:v>
                </c:pt>
                <c:pt idx="33">
                  <c:v>0.40553581197118616</c:v>
                </c:pt>
                <c:pt idx="34">
                  <c:v>0.40183184079334278</c:v>
                </c:pt>
                <c:pt idx="35">
                  <c:v>0.39827748587462108</c:v>
                </c:pt>
                <c:pt idx="36">
                  <c:v>0.39638778289005938</c:v>
                </c:pt>
                <c:pt idx="37">
                  <c:v>0.39728081383895031</c:v>
                </c:pt>
                <c:pt idx="38">
                  <c:v>0.39582813040120057</c:v>
                </c:pt>
                <c:pt idx="39">
                  <c:v>0.39681259530279167</c:v>
                </c:pt>
                <c:pt idx="40">
                  <c:v>0.39504860462746216</c:v>
                </c:pt>
                <c:pt idx="41">
                  <c:v>0.3936833204559268</c:v>
                </c:pt>
                <c:pt idx="42">
                  <c:v>0.39356387764786871</c:v>
                </c:pt>
                <c:pt idx="43">
                  <c:v>0.39255267407482364</c:v>
                </c:pt>
                <c:pt idx="44">
                  <c:v>0.39150375122618331</c:v>
                </c:pt>
                <c:pt idx="45">
                  <c:v>0.39015708635170665</c:v>
                </c:pt>
                <c:pt idx="46">
                  <c:v>0.38799168508745308</c:v>
                </c:pt>
                <c:pt idx="47">
                  <c:v>0.38613283924052955</c:v>
                </c:pt>
                <c:pt idx="48">
                  <c:v>0.38195203759485485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C5-4F54-9E51-F86492658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834816"/>
        <c:axId val="476831536"/>
      </c:lineChart>
      <c:catAx>
        <c:axId val="476834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Kalendářní rok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31536"/>
        <c:crosses val="autoZero"/>
        <c:auto val="1"/>
        <c:lblAlgn val="ctr"/>
        <c:lblOffset val="100"/>
        <c:noMultiLvlLbl val="0"/>
      </c:catAx>
      <c:valAx>
        <c:axId val="47683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Pokles chudoby v %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40369697100126"/>
          <c:y val="4.4515667565231773E-2"/>
          <c:w val="0.66122796392097816"/>
          <c:h val="0.78221147790044654"/>
        </c:manualLayout>
      </c:layout>
      <c:barChart>
        <c:barDir val="bar"/>
        <c:grouping val="clustered"/>
        <c:varyColors val="0"/>
        <c:ser>
          <c:idx val="0"/>
          <c:order val="0"/>
          <c:tx>
            <c:v>Důchodkyně - ženy</c:v>
          </c:tx>
          <c:spPr>
            <a:solidFill>
              <a:srgbClr val="FBB03B"/>
            </a:solidFill>
            <a:ln>
              <a:noFill/>
            </a:ln>
            <a:effectLst/>
          </c:spPr>
          <c:invertIfNegative val="0"/>
          <c:cat>
            <c:strRef>
              <c:f>Decily!$A$19:$A$28</c:f>
              <c:strCache>
                <c:ptCount val="10"/>
                <c:pt idx="0">
                  <c:v>10 % nejchudších</c:v>
                </c:pt>
                <c:pt idx="1">
                  <c:v>2. decil</c:v>
                </c:pt>
                <c:pt idx="2">
                  <c:v>3. decil</c:v>
                </c:pt>
                <c:pt idx="3">
                  <c:v>4. decil</c:v>
                </c:pt>
                <c:pt idx="4">
                  <c:v>5. decil</c:v>
                </c:pt>
                <c:pt idx="5">
                  <c:v>6. decil</c:v>
                </c:pt>
                <c:pt idx="6">
                  <c:v>7. decil</c:v>
                </c:pt>
                <c:pt idx="7">
                  <c:v>8. decil</c:v>
                </c:pt>
                <c:pt idx="8">
                  <c:v>9. decil</c:v>
                </c:pt>
                <c:pt idx="9">
                  <c:v>10 % nejbohatších</c:v>
                </c:pt>
              </c:strCache>
            </c:strRef>
          </c:cat>
          <c:val>
            <c:numRef>
              <c:f>Decily!$O$19:$O$28</c:f>
              <c:numCache>
                <c:formatCode>0%</c:formatCode>
                <c:ptCount val="10"/>
                <c:pt idx="0">
                  <c:v>0.46891434916322483</c:v>
                </c:pt>
                <c:pt idx="1">
                  <c:v>0.18382942257233115</c:v>
                </c:pt>
                <c:pt idx="2">
                  <c:v>9.8363907014268781E-2</c:v>
                </c:pt>
                <c:pt idx="3">
                  <c:v>9.0054619289357429E-2</c:v>
                </c:pt>
                <c:pt idx="4">
                  <c:v>8.5173104661305343E-2</c:v>
                </c:pt>
                <c:pt idx="5">
                  <c:v>8.280846192358271E-2</c:v>
                </c:pt>
                <c:pt idx="6">
                  <c:v>8.275268905634392E-2</c:v>
                </c:pt>
                <c:pt idx="7">
                  <c:v>7.95833253643905E-2</c:v>
                </c:pt>
                <c:pt idx="8">
                  <c:v>7.8369780105053577E-2</c:v>
                </c:pt>
                <c:pt idx="9">
                  <c:v>7.0945517050541307E-2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E-410A-A4F5-C5057B499DEE}"/>
            </c:ext>
          </c:extLst>
        </c:ser>
        <c:ser>
          <c:idx val="1"/>
          <c:order val="1"/>
          <c:tx>
            <c:v>Důchodci - muži</c:v>
          </c:tx>
          <c:spPr>
            <a:solidFill>
              <a:srgbClr val="3CB9CB"/>
            </a:solidFill>
            <a:ln>
              <a:noFill/>
            </a:ln>
            <a:effectLst/>
          </c:spPr>
          <c:invertIfNegative val="0"/>
          <c:cat>
            <c:strRef>
              <c:f>Decily!$A$19:$A$28</c:f>
              <c:strCache>
                <c:ptCount val="10"/>
                <c:pt idx="0">
                  <c:v>10 % nejchudších</c:v>
                </c:pt>
                <c:pt idx="1">
                  <c:v>2. decil</c:v>
                </c:pt>
                <c:pt idx="2">
                  <c:v>3. decil</c:v>
                </c:pt>
                <c:pt idx="3">
                  <c:v>4. decil</c:v>
                </c:pt>
                <c:pt idx="4">
                  <c:v>5. decil</c:v>
                </c:pt>
                <c:pt idx="5">
                  <c:v>6. decil</c:v>
                </c:pt>
                <c:pt idx="6">
                  <c:v>7. decil</c:v>
                </c:pt>
                <c:pt idx="7">
                  <c:v>8. decil</c:v>
                </c:pt>
                <c:pt idx="8">
                  <c:v>9. decil</c:v>
                </c:pt>
                <c:pt idx="9">
                  <c:v>10 % nejbohatších</c:v>
                </c:pt>
              </c:strCache>
            </c:strRef>
          </c:cat>
          <c:val>
            <c:numRef>
              <c:f>Decily!$N$19:$N$28</c:f>
              <c:numCache>
                <c:formatCode>0%</c:formatCode>
                <c:ptCount val="10"/>
                <c:pt idx="0">
                  <c:v>0.22788266733040308</c:v>
                </c:pt>
                <c:pt idx="1">
                  <c:v>4.1401563235920147E-2</c:v>
                </c:pt>
                <c:pt idx="2">
                  <c:v>3.1215121977557159E-2</c:v>
                </c:pt>
                <c:pt idx="3">
                  <c:v>3.039378298059825E-2</c:v>
                </c:pt>
                <c:pt idx="4">
                  <c:v>2.854914080444293E-2</c:v>
                </c:pt>
                <c:pt idx="5">
                  <c:v>3.0100937884998125E-2</c:v>
                </c:pt>
                <c:pt idx="6">
                  <c:v>2.8153331830310657E-2</c:v>
                </c:pt>
                <c:pt idx="7">
                  <c:v>2.6037914648514127E-2</c:v>
                </c:pt>
                <c:pt idx="8">
                  <c:v>2.3801955157932042E-2</c:v>
                </c:pt>
                <c:pt idx="9">
                  <c:v>8.520553531472741E-3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E-410A-A4F5-C5057B499DEE}"/>
            </c:ext>
          </c:extLst>
        </c:ser>
        <c:ser>
          <c:idx val="2"/>
          <c:order val="2"/>
          <c:tx>
            <c:v>Důchodci - celkem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Decily!$A$19:$A$28</c:f>
              <c:strCache>
                <c:ptCount val="10"/>
                <c:pt idx="0">
                  <c:v>10 % nejchudších</c:v>
                </c:pt>
                <c:pt idx="1">
                  <c:v>2. decil</c:v>
                </c:pt>
                <c:pt idx="2">
                  <c:v>3. decil</c:v>
                </c:pt>
                <c:pt idx="3">
                  <c:v>4. decil</c:v>
                </c:pt>
                <c:pt idx="4">
                  <c:v>5. decil</c:v>
                </c:pt>
                <c:pt idx="5">
                  <c:v>6. decil</c:v>
                </c:pt>
                <c:pt idx="6">
                  <c:v>7. decil</c:v>
                </c:pt>
                <c:pt idx="7">
                  <c:v>8. decil</c:v>
                </c:pt>
                <c:pt idx="8">
                  <c:v>9. decil</c:v>
                </c:pt>
                <c:pt idx="9">
                  <c:v>10 % nejbohatších</c:v>
                </c:pt>
              </c:strCache>
            </c:strRef>
          </c:cat>
          <c:val>
            <c:numRef>
              <c:f>Decily!$M$19:$M$28</c:f>
              <c:numCache>
                <c:formatCode>0%</c:formatCode>
                <c:ptCount val="10"/>
                <c:pt idx="0">
                  <c:v>0.34260335781034312</c:v>
                </c:pt>
                <c:pt idx="1">
                  <c:v>9.903514206654096E-2</c:v>
                </c:pt>
                <c:pt idx="2">
                  <c:v>6.3692775881450947E-2</c:v>
                </c:pt>
                <c:pt idx="3">
                  <c:v>5.7767657292351338E-2</c:v>
                </c:pt>
                <c:pt idx="4">
                  <c:v>5.0737944062704043E-2</c:v>
                </c:pt>
                <c:pt idx="5">
                  <c:v>4.618725079484709E-2</c:v>
                </c:pt>
                <c:pt idx="6">
                  <c:v>4.468097720596087E-2</c:v>
                </c:pt>
                <c:pt idx="7">
                  <c:v>4.2868467238350139E-2</c:v>
                </c:pt>
                <c:pt idx="8">
                  <c:v>3.5557668427248501E-2</c:v>
                </c:pt>
                <c:pt idx="9">
                  <c:v>2.0157576716324899E-2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FE-410A-A4F5-C5057B499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5813560"/>
        <c:axId val="575808968"/>
      </c:barChart>
      <c:catAx>
        <c:axId val="575813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Průměrná výše předchozích příjmů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808968"/>
        <c:crosses val="autoZero"/>
        <c:auto val="1"/>
        <c:lblAlgn val="ctr"/>
        <c:lblOffset val="100"/>
        <c:noMultiLvlLbl val="0"/>
      </c:catAx>
      <c:valAx>
        <c:axId val="575808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Průměrné zvýšení důchodu v %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81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9" y="2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C2369-C3BC-407B-8B7B-0DFCD7C6C54B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9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A6D15-67B1-4B81-A767-4376650C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7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9" y="2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16E20-4267-4183-884B-6469FAE4B711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7725"/>
            <a:ext cx="4073525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1" y="3265269"/>
            <a:ext cx="7924800" cy="2671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9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8DAD-88FA-456D-9CEE-875212FC9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8DAD-88FA-456D-9CEE-875212FC9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C8DAD-88FA-456D-9CEE-875212FC9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0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C8DAD-88FA-456D-9CEE-875212FC9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C8DAD-88FA-456D-9CEE-875212FC9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C8DAD-88FA-456D-9CEE-875212FC9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8DAD-88FA-456D-9CEE-875212FC9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2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8DAD-88FA-456D-9CEE-875212FC9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FBA02-D5DC-432D-8E3A-771607529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54FD7C-7CDB-4AA9-AE60-1E0B9BA90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93AF9-4741-4E5C-BD1F-FD57FB9C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D11-C0AA-436A-9FCA-30A8D6DD32A1}" type="datetime1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43948F-B0C0-4397-AC79-C33F629C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180749-9582-4859-87D7-BAD9E3E7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0B703-B8CD-443B-9115-6E12FDE0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638C62-9A62-4866-ABE7-5B37D43E7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C57059-90CF-4ADC-A472-F925DA4F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D805-0F7A-4897-9CEE-982544127F00}" type="datetime1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5D830C-8FD9-451A-9914-0830F579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DAC60C-FA61-4598-B918-3B04CEB5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13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25F7A5-4FCC-4CC4-8C1A-5C82EDAEC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74E819-AA97-4FC8-8271-82A245F0B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0F2136-CFAA-4C91-9393-2E5469E0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E39A-500F-4AA3-8EEF-B01BA0153207}" type="datetime1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1A1F6E-530D-419A-9541-66C95A1F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9C2EEA-9A0E-44BF-9D56-AEA125AF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78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63F44-3A9F-4296-875E-E98A045A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0CF01-8315-46A1-B46F-03A8A6F87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9A27CE-EE50-4E71-A89C-C09951AA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0AD7-85E5-40A7-AA09-B0A1FF76A067}" type="datetime1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74C360-FA5A-4511-92D4-17BE5C36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37E3DD-CD3E-4E51-A9A9-B0CA0331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01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210C3-8A2A-4CC4-BD3D-F328C5CA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4A5C39-CC91-459D-A926-147430F7C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FF01BE-7B11-481A-B4DD-43EA23C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FD9D-A7E7-45B1-B7FF-E4D060A7F690}" type="datetime1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5909A1-874A-4A1E-967A-E4100294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68908F-47DC-4C9D-879B-A2D2519F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6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D31F6-BEDF-42CB-9D05-87D36AB5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C462C-50B4-40CD-8271-4B7A81753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2DC887-A8B6-4D90-9902-5A27023E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9FD1E8-AC4A-4D9C-989D-322F05A4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86C2-09D3-4DA9-AD30-2BC7035B8976}" type="datetime1">
              <a:rPr lang="cs-CZ" smtClean="0"/>
              <a:t>11.12.2020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2F5917-1FBE-4D10-BCD5-24167912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8809D-8A05-4813-908B-1F191FA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2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4F0D5-B85C-4A1F-9C11-741685B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AB2AB4-154E-44BF-86D7-3FA21D04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87506B-0C60-4AF3-A648-AEA31A722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580570-D360-43FE-A191-80D561D0C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51163E-1F71-4995-A79A-D9B7B6359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06D817-E660-49BB-A54A-98DC6A28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C19A-39E3-4B2D-86E0-91F66E8E0AD5}" type="datetime1">
              <a:rPr lang="cs-CZ" smtClean="0"/>
              <a:t>11.12.2020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503C5C9-02B3-4260-BDE7-A984A20C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C8AFA1-E377-4F29-AAAB-D028B734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11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56C41-BAA3-4D8B-A4F7-C5523FE5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5C83D4-44E8-4D51-8886-3F8A7633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0721-4916-4536-B8E3-4F195920D51A}" type="datetime1">
              <a:rPr lang="cs-CZ" smtClean="0"/>
              <a:t>11.12.2020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21F42A-5336-4D5F-BD7A-1B8ADA6F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4A3164-967C-4DF9-8819-7702BD5A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7724A0-FB91-4DC2-B676-FC61A7A4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39DB-209D-4827-82DB-D81E0DAE11E4}" type="datetime1">
              <a:rPr lang="cs-CZ" smtClean="0"/>
              <a:t>11.12.2020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581132-5427-4D7A-9C3B-D94D4B99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5289D6-81C3-48AB-A1B4-BD52BF81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19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F5438-7562-4C1C-A67C-957B0E55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5A8A4-D12F-4ED0-BB0E-CAD203EE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F2A775-9412-484A-9D2D-31F34154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517266-8410-4D33-9E9A-E227D5D8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37B-75D8-499C-81FF-9C8811CDE794}" type="datetime1">
              <a:rPr lang="cs-CZ" smtClean="0"/>
              <a:t>11.12.2020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86357C-0FB3-4F5A-B82F-36FB343F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E1B3AB-A8D7-468F-B0F9-2EFF108F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70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68416-00EA-420E-A2A4-D91AB09F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1259824-50AC-4EC3-A6DE-1D35E0299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E3E079-4477-4013-BB15-F6BB2C4EC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FF5664-07F3-4CF9-A750-EF0A6C7C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B7B5-875A-4170-A361-F42D302664B5}" type="datetime1">
              <a:rPr lang="cs-CZ" smtClean="0"/>
              <a:t>11.12.2020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8AB3A2-D35B-412B-9C82-03E54A03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454278-6151-48B5-AAC8-6DAEF9EA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49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9B4AFC4-17FB-4495-9B57-5601542A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AF57F5-4FB8-4280-8419-C50C4463D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A5771-FFAD-4F33-8B71-1685AA37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D6ED-5C32-49A9-9E8E-8DDEFA38CD43}" type="datetime1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389848-9780-4E8F-A42B-72F11A8CD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Komise pro spravedlivé důchody, 11. prosince 2020, LOGO, www.duchodovakomise.cz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ECF503-4A77-4E7F-B69E-6D354BE3D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368E-09CF-4689-B470-F2AAE6CEF6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82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F9468207-E526-4DEB-B3DA-383DED44A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D520B3F-571A-4617-AF85-DAC46876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8038" y="6540957"/>
            <a:ext cx="5132653" cy="267059"/>
          </a:xfrm>
        </p:spPr>
        <p:txBody>
          <a:bodyPr/>
          <a:lstStyle/>
          <a:p>
            <a:pPr algn="r"/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CC82A8A-53E3-4BC0-971D-037C2E95B8F5}"/>
              </a:ext>
            </a:extLst>
          </p:cNvPr>
          <p:cNvSpPr/>
          <p:nvPr/>
        </p:nvSpPr>
        <p:spPr>
          <a:xfrm>
            <a:off x="12074084" y="6500914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31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A8C2674E-3830-43BF-8E0C-FE6337DB7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3" cy="685757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E81146-9FF4-4F43-9DB6-9BFABA4B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35" y="981575"/>
            <a:ext cx="10515600" cy="662781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Harmonogram realizace reformy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0B77531-9707-43EF-8B88-31F9B733F6F0}"/>
              </a:ext>
            </a:extLst>
          </p:cNvPr>
          <p:cNvSpPr txBox="1"/>
          <p:nvPr/>
        </p:nvSpPr>
        <p:spPr>
          <a:xfrm>
            <a:off x="3355023" y="5139981"/>
            <a:ext cx="6336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Leden 2025 – Dokončení systému ocenění nevýdělečných dob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Daňová reforma = zajištění dodatečných příjmů důchodového účtu         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Změny výpočtu ostatních důchodů – invalidních a pozůstalostních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Zkrácení doby penalizace u předčasných důchodů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Zefektivnění III. pilíře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09FA3D4-A58D-4C4D-B266-F45F9E53AA4C}"/>
              </a:ext>
            </a:extLst>
          </p:cNvPr>
          <p:cNvSpPr txBox="1"/>
          <p:nvPr/>
        </p:nvSpPr>
        <p:spPr>
          <a:xfrm>
            <a:off x="3355023" y="3429000"/>
            <a:ext cx="57734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Leden 2022 - Základní důchod pro každého důchodce (0. pilíř)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Zkrácení potřebné doby pojištění na 25 let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Nižší daně pro pracující důchodce (ve spolupráci s MF)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Zavedení vícezdrojového systému financování (0. a I. pilíř)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Leden 2023 – Výchovné za péči o děti (I. pilíř)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Důchodová kalkulačka pro každého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občana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Leden 2024 – Důchodový věk pro náročné profese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9C360B0-2468-4B2D-A675-D3D84B421D31}"/>
              </a:ext>
            </a:extLst>
          </p:cNvPr>
          <p:cNvSpPr txBox="1"/>
          <p:nvPr/>
        </p:nvSpPr>
        <p:spPr>
          <a:xfrm>
            <a:off x="3355023" y="2213512"/>
            <a:ext cx="577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Prosinec 2020 – Zahájení meziresortního připomínkového řízení</a:t>
            </a:r>
            <a:endParaRPr lang="en-US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Únor 2021 – Předložení do vlády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Rok 2021 – Legislativní proces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F3EBB3A9-5D4F-4A8D-80F9-370E1D627E77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3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0E76315-EA08-4495-B755-D9703409F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4664" y="1192758"/>
            <a:ext cx="10515600" cy="622694"/>
          </a:xfrm>
        </p:spPr>
        <p:txBody>
          <a:bodyPr>
            <a:normAutofit/>
          </a:bodyPr>
          <a:lstStyle/>
          <a:p>
            <a:r>
              <a:rPr lang="cs-CZ" sz="3500" b="1" dirty="0" err="1">
                <a:solidFill>
                  <a:srgbClr val="FBB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cs-CZ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ujeme</a:t>
            </a:r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 důchodovou reformu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F2C6A3A3-040E-49CF-B1BE-F863AC38B125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3AD13E6-1FF5-4786-91FE-062336870A15}"/>
              </a:ext>
            </a:extLst>
          </p:cNvPr>
          <p:cNvSpPr txBox="1">
            <a:spLocks/>
          </p:cNvSpPr>
          <p:nvPr/>
        </p:nvSpPr>
        <p:spPr>
          <a:xfrm>
            <a:off x="6888039" y="6535823"/>
            <a:ext cx="5132653" cy="267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B9A134D-3215-4003-8C7B-D5D5E546ECE2}"/>
              </a:ext>
            </a:extLst>
          </p:cNvPr>
          <p:cNvSpPr/>
          <p:nvPr/>
        </p:nvSpPr>
        <p:spPr>
          <a:xfrm>
            <a:off x="12074085" y="6495780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21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5EB33-0986-492E-BB1D-E9148EFF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39" y="999194"/>
            <a:ext cx="10515600" cy="956419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(Ne)Srozumitelnost důchodového systému</a:t>
            </a:r>
            <a:endParaRPr lang="cs-CZ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4A0D1A1B-DB41-44F5-833E-5778715F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39" y="201113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Občané nemají důležité informace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Občané neví, zda plní podmínky odchodu do důchodu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5-6 tisíc seniorů každoročně přichází o důchod zejména kvůli podmínce 35 let pojištění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Občané kvůli současnému výpočtu důchodů nemají představu, s jakým příjmem budou muset vyjít ve stáří (systém neumožňuje průběžné hodnocení dob důchodového pojištění)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Důsledky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Důchodovému systému nedůvěřují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Snadno podléhají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zinformacím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(2 z 5 Čechů nemají představu o důchodu,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NMS pro UNIQA)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Nízké úspory na stáří (Češi průměrně spoří 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pilíři 770 Kč měsíčně, APS)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88038" y="6540957"/>
            <a:ext cx="5132653" cy="267059"/>
          </a:xfrm>
        </p:spPr>
        <p:txBody>
          <a:bodyPr/>
          <a:lstStyle/>
          <a:p>
            <a:pPr algn="r"/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D19F0E-7A37-4D40-9329-859F76F57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000"/>
          </a:xfrm>
          <a:prstGeom prst="rect">
            <a:avLst/>
          </a:prstGeom>
        </p:spPr>
      </p:pic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471970F-FAA5-47EA-8104-9CFE0CD2C920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145DD70-FEB8-4B8F-AD1C-FACCEFACCFBB}"/>
              </a:ext>
            </a:extLst>
          </p:cNvPr>
          <p:cNvSpPr/>
          <p:nvPr/>
        </p:nvSpPr>
        <p:spPr>
          <a:xfrm>
            <a:off x="12074084" y="6500914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28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A3C94-6F45-40A9-865A-B50C65DC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85" y="944344"/>
            <a:ext cx="10515600" cy="756183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(Ne)Spravedlnost důchodového systému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44288F-BE4F-4D17-9994-4745BC9F3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000"/>
          </a:xfrm>
          <a:prstGeom prst="rect">
            <a:avLst/>
          </a:prstGeom>
        </p:spPr>
      </p:pic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01AFCDA-E7F6-45D0-A947-1C71C926F0C8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A5970E0-05D1-489D-9C28-AF277C8F2CE4}"/>
              </a:ext>
            </a:extLst>
          </p:cNvPr>
          <p:cNvSpPr txBox="1"/>
          <p:nvPr/>
        </p:nvSpPr>
        <p:spPr>
          <a:xfrm>
            <a:off x="711385" y="1780938"/>
            <a:ext cx="1075532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Nedocenění péče a výchovy dětí</a:t>
            </a:r>
            <a:r>
              <a:rPr lang="cs-CZ" b="1" dirty="0">
                <a:latin typeface="Arial Black" panose="020B0A04020102020204" pitchFamily="34" charset="0"/>
              </a:rPr>
              <a:t/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Ženy mají v průměru důchod 13.182 Kč, tedy o 2.663 Kč méně než muži. Ženy jsou tak za výchovu dětí trestány hned dvakrát. Jednou nižší mzdou, podruhé nižším důchodem.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Náročné profese mají stejný věk odchodu do důchodu</a:t>
            </a:r>
            <a:r>
              <a:rPr lang="cs-CZ" b="1" dirty="0">
                <a:latin typeface="Arial Black" panose="020B0A04020102020204" pitchFamily="34" charset="0"/>
              </a:rPr>
              <a:t/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jak 450 tisíc lidí v náročných profesích může odejít do penze dříve jen za cenu trvale nižšího důchodu.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Nedocenění pracujících důchodců</a:t>
            </a:r>
            <a:r>
              <a:rPr lang="cs-CZ" b="1" dirty="0">
                <a:latin typeface="Arial Black" panose="020B0A04020102020204" pitchFamily="34" charset="0"/>
              </a:rPr>
              <a:t/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rok práce v důchodu dostane důchodce s průměrnou mzdou bonus k důchodu 81 korun.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Týká se to 300 tisíců pracujících důchodců.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Nízký důchod i přes celoživotní práci</a:t>
            </a:r>
            <a:r>
              <a:rPr lang="cs-CZ" b="1" dirty="0">
                <a:latin typeface="Arial Black" panose="020B0A04020102020204" pitchFamily="34" charset="0"/>
              </a:rPr>
              <a:t/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Přibližně 121 tisíc seniorů nemá důchod ani 10 tisíc. Chudoba důchodce v páru přitom začíná na 9.613 Kč měsíčně.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Rekordně dlouhá doba pojištění</a:t>
            </a:r>
            <a:r>
              <a:rPr lang="cs-CZ" b="1" dirty="0">
                <a:latin typeface="Arial Black" panose="020B0A04020102020204" pitchFamily="34" charset="0"/>
              </a:rPr>
              <a:t/>
            </a:r>
            <a:br>
              <a:rPr lang="cs-CZ" b="1" dirty="0">
                <a:latin typeface="Arial Black" panose="020B0A040201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Kvůli nesplnění podmínky 35 let pojištění nedosáhnou na důchod i lidé, kteří většinu života pracovali.</a:t>
            </a:r>
            <a:endParaRPr lang="cs-CZ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4BFF20B-449C-49ED-A22E-B67BD809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8039" y="6535823"/>
            <a:ext cx="5132653" cy="267059"/>
          </a:xfrm>
        </p:spPr>
        <p:txBody>
          <a:bodyPr/>
          <a:lstStyle/>
          <a:p>
            <a:pPr algn="r"/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81BE10A-19F9-4FBE-8E32-C7E2B05F4ECC}"/>
              </a:ext>
            </a:extLst>
          </p:cNvPr>
          <p:cNvSpPr/>
          <p:nvPr/>
        </p:nvSpPr>
        <p:spPr>
          <a:xfrm>
            <a:off x="12074085" y="6495780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2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FDFFD-555B-42C2-88CD-F87C158A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1730611"/>
            <a:ext cx="11022233" cy="464503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Zranitelnost českého systému vyplývá z jeho závislosti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příjmech z pojistného.</a:t>
            </a:r>
          </a:p>
          <a:p>
            <a:pPr lvl="1">
              <a:lnSpc>
                <a:spcPct val="120000"/>
              </a:lnSpc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V ČR financuje pojistné 77 % výdajů na důchody, v EU 52 %</a:t>
            </a:r>
          </a:p>
          <a:p>
            <a:pPr lvl="1">
              <a:lnSpc>
                <a:spcPct val="120000"/>
              </a:lnSpc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Výdaje na důchody tvoří 31,4 % výdajů státního rozpočtu (v roce 507,3 mld. Kč z 1618,1 mld. Kč)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Příjmy z pojistného budou v budoucnosti omezeny: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Stárnutím populace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b)     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Změnami na trhu práce v důsledku digitální transformace a Průmyslu 4.0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Až 51 % pracovních míst v ČR významně ovlivní automatizace (Deloitte, 2018)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→ Důchodový systém je potřeba stabilizovat dodatečnými příjmy!!!</a:t>
            </a:r>
            <a:endParaRPr lang="cs-CZ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A3C94-6F45-40A9-865A-B50C65DC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37" y="912437"/>
            <a:ext cx="10515600" cy="816000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(Ne)Udržitelnost důchodového systému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319E36-59F8-4CCA-B418-C829F448A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000"/>
          </a:xfrm>
          <a:prstGeom prst="rect">
            <a:avLst/>
          </a:prstGeom>
        </p:spPr>
      </p:pic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6B13465-BD5A-43AE-87FA-B6BF025721B3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EA81B75-CDF9-48A7-964D-EBF8EA18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8039" y="6535823"/>
            <a:ext cx="5132653" cy="267059"/>
          </a:xfrm>
        </p:spPr>
        <p:txBody>
          <a:bodyPr/>
          <a:lstStyle/>
          <a:p>
            <a:pPr algn="r"/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49BA277-D6FC-4ED7-9113-B1ED9D51F43E}"/>
              </a:ext>
            </a:extLst>
          </p:cNvPr>
          <p:cNvSpPr/>
          <p:nvPr/>
        </p:nvSpPr>
        <p:spPr>
          <a:xfrm>
            <a:off x="12074085" y="6495780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B46F8FC6-5637-48D1-B60D-33889862B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70865"/>
              </p:ext>
            </p:extLst>
          </p:nvPr>
        </p:nvGraphicFramePr>
        <p:xfrm>
          <a:off x="1769703" y="3663371"/>
          <a:ext cx="7753349" cy="11239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100275">
                  <a:extLst>
                    <a:ext uri="{9D8B030D-6E8A-4147-A177-3AD203B41FA5}">
                      <a16:colId xmlns:a16="http://schemas.microsoft.com/office/drawing/2014/main" val="1690758878"/>
                    </a:ext>
                  </a:extLst>
                </a:gridCol>
                <a:gridCol w="942179">
                  <a:extLst>
                    <a:ext uri="{9D8B030D-6E8A-4147-A177-3AD203B41FA5}">
                      <a16:colId xmlns:a16="http://schemas.microsoft.com/office/drawing/2014/main" val="2605541991"/>
                    </a:ext>
                  </a:extLst>
                </a:gridCol>
                <a:gridCol w="942179">
                  <a:extLst>
                    <a:ext uri="{9D8B030D-6E8A-4147-A177-3AD203B41FA5}">
                      <a16:colId xmlns:a16="http://schemas.microsoft.com/office/drawing/2014/main" val="2431580913"/>
                    </a:ext>
                  </a:extLst>
                </a:gridCol>
                <a:gridCol w="942179">
                  <a:extLst>
                    <a:ext uri="{9D8B030D-6E8A-4147-A177-3AD203B41FA5}">
                      <a16:colId xmlns:a16="http://schemas.microsoft.com/office/drawing/2014/main" val="1438706632"/>
                    </a:ext>
                  </a:extLst>
                </a:gridCol>
                <a:gridCol w="942179">
                  <a:extLst>
                    <a:ext uri="{9D8B030D-6E8A-4147-A177-3AD203B41FA5}">
                      <a16:colId xmlns:a16="http://schemas.microsoft.com/office/drawing/2014/main" val="3765549802"/>
                    </a:ext>
                  </a:extLst>
                </a:gridCol>
                <a:gridCol w="942179">
                  <a:extLst>
                    <a:ext uri="{9D8B030D-6E8A-4147-A177-3AD203B41FA5}">
                      <a16:colId xmlns:a16="http://schemas.microsoft.com/office/drawing/2014/main" val="4190619356"/>
                    </a:ext>
                  </a:extLst>
                </a:gridCol>
                <a:gridCol w="942179">
                  <a:extLst>
                    <a:ext uri="{9D8B030D-6E8A-4147-A177-3AD203B41FA5}">
                      <a16:colId xmlns:a16="http://schemas.microsoft.com/office/drawing/2014/main" val="2037969964"/>
                    </a:ext>
                  </a:extLst>
                </a:gridCol>
              </a:tblGrid>
              <a:tr h="38635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B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96642"/>
                  </a:ext>
                </a:extLst>
              </a:tr>
              <a:tr h="368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  Výdaje k HDP [v %]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65440"/>
                  </a:ext>
                </a:extLst>
              </a:tr>
              <a:tr h="368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  Počet důchodců [v mil.]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3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81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A5B4D-EAB4-4924-9DBC-9E42FAEE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35" y="1004286"/>
            <a:ext cx="10515600" cy="636043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I. fáze důchodové reformy: 7 změn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889A3-04A9-4D98-ADF8-96F89F983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508"/>
            <a:ext cx="10515600" cy="4670156"/>
          </a:xfrm>
        </p:spPr>
        <p:txBody>
          <a:bodyPr>
            <a:noAutofit/>
          </a:bodyPr>
          <a:lstStyle/>
          <a:p>
            <a:pPr marL="36000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Výchovné za péči o děti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současné i budoucí důchodce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Výchovné pro hlavního pečujícího rodiče 500 Kč měsíčně za vychované dítě, maximálně 3 děti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Důchodový věk pro náročné profese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 každých odpracovaných deset let o jeden rok do důchodu dříve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Náročné profese =  Pracovní místa z kategorií 3. a 4 dle kategorizace práce (například horníci, svářeči, brusiči, všeobecné sestry se specializací)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Dodatečné výdaje bude financovat pojistné zaměstnavatele zvýšené o 5 p. b. za každého zaměstnance v náročné profesi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Základní důchod pro každého důchodce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Základní důchod 10 000 Kč měsíčně z 0. pilíře pro každého důchodce, který odpracoval 25 let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Zkrácení potřebné doby pojištění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Plný starobní důchod pro každého, kdo dosáhl 25 let pojištění namísto současných 35 let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Zavedení vícezdrojového systému financování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 všech důchodů oddělení části nezávislé na předchozích příjmech umožní vyčíslit nutné příjmy z obecných daní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Nižší daně pro pracující důchodce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Nižší daň z příjmu nad rámec bonusu k důchodu pro pracující důchodce (bude dopracováno ve spolupráci s MF)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Důchodová kalkulačka pro každého občana</a:t>
            </a:r>
          </a:p>
          <a:p>
            <a:pPr lvl="1">
              <a:lnSpc>
                <a:spcPct val="8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Ukáže, co ještě musíte splnit k odchodu do důchodu a s jak velkým důchodem můžete počítat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FA13E3-87DE-4EAD-9DEF-C4EF40454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000"/>
          </a:xfrm>
          <a:prstGeom prst="rect">
            <a:avLst/>
          </a:prstGeom>
        </p:spPr>
      </p:pic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8DDE0B80-0A6E-4E64-B7B1-AD1FF18EEE32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CC01331-B4C2-427A-9D1E-8FCE82283706}"/>
              </a:ext>
            </a:extLst>
          </p:cNvPr>
          <p:cNvSpPr txBox="1">
            <a:spLocks/>
          </p:cNvSpPr>
          <p:nvPr/>
        </p:nvSpPr>
        <p:spPr>
          <a:xfrm>
            <a:off x="6888039" y="6535823"/>
            <a:ext cx="5132653" cy="267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BA7689F-FE3B-499F-B3CA-10545A8DAC5F}"/>
              </a:ext>
            </a:extLst>
          </p:cNvPr>
          <p:cNvSpPr/>
          <p:nvPr/>
        </p:nvSpPr>
        <p:spPr>
          <a:xfrm>
            <a:off x="12074085" y="6495780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33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81B61-4363-435D-8D11-E5251E21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60" y="932454"/>
            <a:ext cx="10515600" cy="662741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Struktura důchodu po reformě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B6DBB2A-9554-44FC-864B-5249C29DB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000"/>
          </a:xfrm>
          <a:prstGeom prst="rect">
            <a:avLst/>
          </a:prstGeom>
        </p:spPr>
      </p:pic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3A7F7ADD-20FE-46BE-B4E8-2EE666B7C344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93D7AB82-EEAB-4CBA-BDB6-D849143F58D7}"/>
              </a:ext>
            </a:extLst>
          </p:cNvPr>
          <p:cNvSpPr txBox="1">
            <a:spLocks/>
          </p:cNvSpPr>
          <p:nvPr/>
        </p:nvSpPr>
        <p:spPr>
          <a:xfrm>
            <a:off x="6888039" y="6535823"/>
            <a:ext cx="5132653" cy="267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DC9B8C6-5501-4FEE-959C-8CFEF73312D1}"/>
              </a:ext>
            </a:extLst>
          </p:cNvPr>
          <p:cNvSpPr/>
          <p:nvPr/>
        </p:nvSpPr>
        <p:spPr>
          <a:xfrm>
            <a:off x="12074085" y="6495780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51A285-F9D6-4E6F-9AEA-B07D7FE4CE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0" y="1603712"/>
            <a:ext cx="10755880" cy="49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1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8A386-E4B6-40BF-AA8B-DB63A26F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60" y="956163"/>
            <a:ext cx="10515600" cy="642717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Finanční udržitelnost reformy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08854A-642D-413C-ABDB-3B6445ED0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000"/>
          </a:xfrm>
          <a:prstGeom prst="rect">
            <a:avLst/>
          </a:prstGeom>
        </p:spPr>
      </p:pic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6CCD120-A58C-4B5D-9E86-96D2D302BA0C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68A8C7D-6C1F-4308-9ED1-A0DCF23EB0CE}"/>
              </a:ext>
            </a:extLst>
          </p:cNvPr>
          <p:cNvSpPr txBox="1">
            <a:spLocks/>
          </p:cNvSpPr>
          <p:nvPr/>
        </p:nvSpPr>
        <p:spPr>
          <a:xfrm>
            <a:off x="6888039" y="6535823"/>
            <a:ext cx="5132653" cy="267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3313725-5114-49BF-A3D3-58847A7BC09B}"/>
              </a:ext>
            </a:extLst>
          </p:cNvPr>
          <p:cNvSpPr/>
          <p:nvPr/>
        </p:nvSpPr>
        <p:spPr>
          <a:xfrm>
            <a:off x="12074085" y="6495780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6A3D04E2-9536-4FBB-B9E6-5DC4EC16F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40108"/>
              </p:ext>
            </p:extLst>
          </p:nvPr>
        </p:nvGraphicFramePr>
        <p:xfrm>
          <a:off x="832361" y="1587782"/>
          <a:ext cx="10286997" cy="4825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643">
                  <a:extLst>
                    <a:ext uri="{9D8B030D-6E8A-4147-A177-3AD203B41FA5}">
                      <a16:colId xmlns:a16="http://schemas.microsoft.com/office/drawing/2014/main" val="3854852296"/>
                    </a:ext>
                  </a:extLst>
                </a:gridCol>
                <a:gridCol w="1551392">
                  <a:extLst>
                    <a:ext uri="{9D8B030D-6E8A-4147-A177-3AD203B41FA5}">
                      <a16:colId xmlns:a16="http://schemas.microsoft.com/office/drawing/2014/main" val="1045453487"/>
                    </a:ext>
                  </a:extLst>
                </a:gridCol>
                <a:gridCol w="865894">
                  <a:extLst>
                    <a:ext uri="{9D8B030D-6E8A-4147-A177-3AD203B41FA5}">
                      <a16:colId xmlns:a16="http://schemas.microsoft.com/office/drawing/2014/main" val="1295006781"/>
                    </a:ext>
                  </a:extLst>
                </a:gridCol>
                <a:gridCol w="865894">
                  <a:extLst>
                    <a:ext uri="{9D8B030D-6E8A-4147-A177-3AD203B41FA5}">
                      <a16:colId xmlns:a16="http://schemas.microsoft.com/office/drawing/2014/main" val="3754789700"/>
                    </a:ext>
                  </a:extLst>
                </a:gridCol>
                <a:gridCol w="865894">
                  <a:extLst>
                    <a:ext uri="{9D8B030D-6E8A-4147-A177-3AD203B41FA5}">
                      <a16:colId xmlns:a16="http://schemas.microsoft.com/office/drawing/2014/main" val="3536722700"/>
                    </a:ext>
                  </a:extLst>
                </a:gridCol>
                <a:gridCol w="865894">
                  <a:extLst>
                    <a:ext uri="{9D8B030D-6E8A-4147-A177-3AD203B41FA5}">
                      <a16:colId xmlns:a16="http://schemas.microsoft.com/office/drawing/2014/main" val="4145439764"/>
                    </a:ext>
                  </a:extLst>
                </a:gridCol>
                <a:gridCol w="865894">
                  <a:extLst>
                    <a:ext uri="{9D8B030D-6E8A-4147-A177-3AD203B41FA5}">
                      <a16:colId xmlns:a16="http://schemas.microsoft.com/office/drawing/2014/main" val="103996189"/>
                    </a:ext>
                  </a:extLst>
                </a:gridCol>
                <a:gridCol w="257062">
                  <a:extLst>
                    <a:ext uri="{9D8B030D-6E8A-4147-A177-3AD203B41FA5}">
                      <a16:colId xmlns:a16="http://schemas.microsoft.com/office/drawing/2014/main" val="1367143935"/>
                    </a:ext>
                  </a:extLst>
                </a:gridCol>
                <a:gridCol w="1208643">
                  <a:extLst>
                    <a:ext uri="{9D8B030D-6E8A-4147-A177-3AD203B41FA5}">
                      <a16:colId xmlns:a16="http://schemas.microsoft.com/office/drawing/2014/main" val="3990561222"/>
                    </a:ext>
                  </a:extLst>
                </a:gridCol>
                <a:gridCol w="1731787">
                  <a:extLst>
                    <a:ext uri="{9D8B030D-6E8A-4147-A177-3AD203B41FA5}">
                      <a16:colId xmlns:a16="http://schemas.microsoft.com/office/drawing/2014/main" val="496826494"/>
                    </a:ext>
                  </a:extLst>
                </a:gridCol>
              </a:tblGrid>
              <a:tr h="35139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 náklady [v mld. Kč]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CB9C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Dlouhodobý vývoj</a:t>
                      </a:r>
                      <a:b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[zvýšení S2 v % HDP]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96558"/>
                  </a:ext>
                </a:extLst>
              </a:tr>
              <a:tr h="382453">
                <a:tc vMerge="1">
                  <a:txBody>
                    <a:bodyPr/>
                    <a:lstStyle/>
                    <a:p>
                      <a:pPr algn="l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CB9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510972"/>
                  </a:ext>
                </a:extLst>
              </a:tr>
              <a:tr h="3223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Zavedení</a:t>
                      </a:r>
                      <a:b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 a I. pilíře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Dodatečné příjmy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Zavedení</a:t>
                      </a:r>
                      <a:b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 a I. pilíře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672266"/>
                  </a:ext>
                </a:extLst>
              </a:tr>
              <a:tr h="3346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Dodatečné výdaje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75522"/>
                  </a:ext>
                </a:extLst>
              </a:tr>
              <a:tr h="3513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Rozdíl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162851"/>
                  </a:ext>
                </a:extLst>
              </a:tr>
              <a:tr h="3513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Výchovné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Dodatečné příjmy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Výchovné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2135432"/>
                  </a:ext>
                </a:extLst>
              </a:tr>
              <a:tr h="3346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Dodatečné výdaje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272322"/>
                  </a:ext>
                </a:extLst>
              </a:tr>
              <a:tr h="3513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Rozdíl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18069"/>
                  </a:ext>
                </a:extLst>
              </a:tr>
              <a:tr h="3223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Náročné profese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Dodatečné příjmy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Náročné profese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8272904"/>
                  </a:ext>
                </a:extLst>
              </a:tr>
              <a:tr h="3346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Dodatečné výdaje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8192"/>
                  </a:ext>
                </a:extLst>
              </a:tr>
              <a:tr h="3513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Rozdíl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152527"/>
                  </a:ext>
                </a:extLst>
              </a:tr>
              <a:tr h="3513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Dodatečné příjmy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594200"/>
                  </a:ext>
                </a:extLst>
              </a:tr>
              <a:tr h="3346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Dodatečné výdaje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15961"/>
                  </a:ext>
                </a:extLst>
              </a:tr>
              <a:tr h="3513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Rozdíl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2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92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42A55-3E38-4DA1-8E6E-F986ACF6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26" y="972609"/>
            <a:ext cx="10515600" cy="696113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Dopady reformy na konkrétní seniory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899A5D-2624-4B4C-B551-4EB6A899C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000"/>
          </a:xfrm>
          <a:prstGeom prst="rect">
            <a:avLst/>
          </a:prstGeom>
        </p:spPr>
      </p:pic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F902B42E-2266-441C-A808-A93B844BC45E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F59E11D-DF84-4D8E-995C-9EFA8D75AA40}"/>
              </a:ext>
            </a:extLst>
          </p:cNvPr>
          <p:cNvSpPr txBox="1">
            <a:spLocks/>
          </p:cNvSpPr>
          <p:nvPr/>
        </p:nvSpPr>
        <p:spPr>
          <a:xfrm>
            <a:off x="6888039" y="6535823"/>
            <a:ext cx="5132653" cy="267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E14B57A-A4EC-4819-9103-196A1B42E659}"/>
              </a:ext>
            </a:extLst>
          </p:cNvPr>
          <p:cNvSpPr/>
          <p:nvPr/>
        </p:nvSpPr>
        <p:spPr>
          <a:xfrm>
            <a:off x="12074085" y="6495780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69AFEB02-6483-40EC-8620-3E8FB4332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66534"/>
              </p:ext>
            </p:extLst>
          </p:nvPr>
        </p:nvGraphicFramePr>
        <p:xfrm>
          <a:off x="838200" y="1701840"/>
          <a:ext cx="10628506" cy="149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9962">
                  <a:extLst>
                    <a:ext uri="{9D8B030D-6E8A-4147-A177-3AD203B41FA5}">
                      <a16:colId xmlns:a16="http://schemas.microsoft.com/office/drawing/2014/main" val="2245487223"/>
                    </a:ext>
                  </a:extLst>
                </a:gridCol>
                <a:gridCol w="1652848">
                  <a:extLst>
                    <a:ext uri="{9D8B030D-6E8A-4147-A177-3AD203B41FA5}">
                      <a16:colId xmlns:a16="http://schemas.microsoft.com/office/drawing/2014/main" val="1097867525"/>
                    </a:ext>
                  </a:extLst>
                </a:gridCol>
                <a:gridCol w="1652848">
                  <a:extLst>
                    <a:ext uri="{9D8B030D-6E8A-4147-A177-3AD203B41FA5}">
                      <a16:colId xmlns:a16="http://schemas.microsoft.com/office/drawing/2014/main" val="4226982189"/>
                    </a:ext>
                  </a:extLst>
                </a:gridCol>
                <a:gridCol w="1652848">
                  <a:extLst>
                    <a:ext uri="{9D8B030D-6E8A-4147-A177-3AD203B41FA5}">
                      <a16:colId xmlns:a16="http://schemas.microsoft.com/office/drawing/2014/main" val="183372710"/>
                    </a:ext>
                  </a:extLst>
                </a:gridCol>
              </a:tblGrid>
              <a:tr h="2325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Důchody pečujících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21486"/>
                  </a:ext>
                </a:extLst>
              </a:tr>
              <a:tr h="4073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vychovaných dětí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 reformou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reformě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49716"/>
                  </a:ext>
                </a:extLst>
              </a:tr>
              <a:tr h="2854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Seniorka, bývalá kuchařka, 5 let v důchodu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děti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0536634"/>
                  </a:ext>
                </a:extLst>
              </a:tr>
              <a:tr h="2854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58letá poštovní doručovatelka, vydělává 18 tisíc Kč měsíčně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děti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13 824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267197"/>
                  </a:ext>
                </a:extLst>
              </a:tr>
              <a:tr h="2854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50letá ambulantní sestra, vydělává 28 tisíc Kč měsíčně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dítě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18 072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18 572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4131308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8303D0D1-882E-4860-BFCD-CF0FBDA5F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33592"/>
              </p:ext>
            </p:extLst>
          </p:nvPr>
        </p:nvGraphicFramePr>
        <p:xfrm>
          <a:off x="838200" y="3345606"/>
          <a:ext cx="10628507" cy="1499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9963">
                  <a:extLst>
                    <a:ext uri="{9D8B030D-6E8A-4147-A177-3AD203B41FA5}">
                      <a16:colId xmlns:a16="http://schemas.microsoft.com/office/drawing/2014/main" val="3884350723"/>
                    </a:ext>
                  </a:extLst>
                </a:gridCol>
                <a:gridCol w="1652848">
                  <a:extLst>
                    <a:ext uri="{9D8B030D-6E8A-4147-A177-3AD203B41FA5}">
                      <a16:colId xmlns:a16="http://schemas.microsoft.com/office/drawing/2014/main" val="2468687641"/>
                    </a:ext>
                  </a:extLst>
                </a:gridCol>
                <a:gridCol w="1652848">
                  <a:extLst>
                    <a:ext uri="{9D8B030D-6E8A-4147-A177-3AD203B41FA5}">
                      <a16:colId xmlns:a16="http://schemas.microsoft.com/office/drawing/2014/main" val="632987143"/>
                    </a:ext>
                  </a:extLst>
                </a:gridCol>
                <a:gridCol w="1652848">
                  <a:extLst>
                    <a:ext uri="{9D8B030D-6E8A-4147-A177-3AD203B41FA5}">
                      <a16:colId xmlns:a16="http://schemas.microsoft.com/office/drawing/2014/main" val="70385573"/>
                    </a:ext>
                  </a:extLst>
                </a:gridCol>
              </a:tblGrid>
              <a:tr h="2321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Důchodový věk lidí z náročných profesí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64188"/>
                  </a:ext>
                </a:extLst>
              </a:tr>
              <a:tr h="4063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let v náročné profesi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 reformou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reformě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04550"/>
                  </a:ext>
                </a:extLst>
              </a:tr>
              <a:tr h="2870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60letý slévač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let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let a 1 měsíc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let a 1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měsíc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04364"/>
                  </a:ext>
                </a:extLst>
              </a:tr>
              <a:tr h="2870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50letý hasič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let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let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let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307037"/>
                  </a:ext>
                </a:extLst>
              </a:tr>
              <a:tr h="2870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50letý horník v povrchových dolech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let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let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let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3832934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BFCBABD9-E0D8-4A14-8C61-B7F8BC2CD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15339"/>
              </p:ext>
            </p:extLst>
          </p:nvPr>
        </p:nvGraphicFramePr>
        <p:xfrm>
          <a:off x="838200" y="4986301"/>
          <a:ext cx="10628508" cy="1518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9964">
                  <a:extLst>
                    <a:ext uri="{9D8B030D-6E8A-4147-A177-3AD203B41FA5}">
                      <a16:colId xmlns:a16="http://schemas.microsoft.com/office/drawing/2014/main" val="1868916182"/>
                    </a:ext>
                  </a:extLst>
                </a:gridCol>
                <a:gridCol w="1652848">
                  <a:extLst>
                    <a:ext uri="{9D8B030D-6E8A-4147-A177-3AD203B41FA5}">
                      <a16:colId xmlns:a16="http://schemas.microsoft.com/office/drawing/2014/main" val="3269228937"/>
                    </a:ext>
                  </a:extLst>
                </a:gridCol>
                <a:gridCol w="1652848">
                  <a:extLst>
                    <a:ext uri="{9D8B030D-6E8A-4147-A177-3AD203B41FA5}">
                      <a16:colId xmlns:a16="http://schemas.microsoft.com/office/drawing/2014/main" val="3053150088"/>
                    </a:ext>
                  </a:extLst>
                </a:gridCol>
                <a:gridCol w="1652848">
                  <a:extLst>
                    <a:ext uri="{9D8B030D-6E8A-4147-A177-3AD203B41FA5}">
                      <a16:colId xmlns:a16="http://schemas.microsoft.com/office/drawing/2014/main" val="2843913402"/>
                    </a:ext>
                  </a:extLst>
                </a:gridCol>
              </a:tblGrid>
              <a:tr h="24054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Senioři s nízkým důchodem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41564" marB="4156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B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77137"/>
                  </a:ext>
                </a:extLst>
              </a:tr>
              <a:tr h="4063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 reformou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reformě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11784"/>
                  </a:ext>
                </a:extLst>
              </a:tr>
              <a:tr h="2870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Důchodkyně, bývalá prodavačka, kvůli nemoci dlouhodobě nezaměstnaná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41564" marB="4156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8 512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7785657"/>
                  </a:ext>
                </a:extLst>
              </a:tr>
              <a:tr h="2870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59letý skladník, v 51 letech ztratil práci a nedaří se mu novou nalézt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41564" marB="4156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9 124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7535753"/>
                  </a:ext>
                </a:extLst>
              </a:tr>
              <a:tr h="2870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Důchodce, bývalý zedník, kvůli následkům pracovního úrazu těžko hledal práci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41564" marB="4156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8 815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503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69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42A55-3E38-4DA1-8E6E-F986ACF6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60" y="985851"/>
            <a:ext cx="10515600" cy="614718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Arial" panose="020B0604020202020204" pitchFamily="34" charset="0"/>
                <a:cs typeface="Arial" panose="020B0604020202020204" pitchFamily="34" charset="0"/>
              </a:rPr>
              <a:t>Dopady reformy na celou populaci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21B3B3B-B091-4EF5-9DC4-EDF3FD3B1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000"/>
          </a:xfrm>
          <a:prstGeom prst="rect">
            <a:avLst/>
          </a:prstGeom>
        </p:spPr>
      </p:pic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FD256ECC-4440-42D2-87C8-E1C943D3DEF6}"/>
              </a:ext>
            </a:extLst>
          </p:cNvPr>
          <p:cNvSpPr txBox="1">
            <a:spLocks/>
          </p:cNvSpPr>
          <p:nvPr/>
        </p:nvSpPr>
        <p:spPr>
          <a:xfrm>
            <a:off x="11466708" y="230188"/>
            <a:ext cx="72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638FC7B-1CEE-4983-80E3-61CB8EECAFD0}" type="slidenum">
              <a:rPr lang="cs-CZ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1CAD01FE-D4AA-4F34-928E-14093BE26D26}"/>
              </a:ext>
            </a:extLst>
          </p:cNvPr>
          <p:cNvSpPr txBox="1">
            <a:spLocks/>
          </p:cNvSpPr>
          <p:nvPr/>
        </p:nvSpPr>
        <p:spPr>
          <a:xfrm>
            <a:off x="6888039" y="6535823"/>
            <a:ext cx="5132653" cy="267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Komise pro spravedlivé důchody</a:t>
            </a:r>
            <a:r>
              <a:rPr lang="cs-CZ" sz="100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11. prosince 2020</a:t>
            </a:r>
            <a:r>
              <a:rPr lang="cs-CZ" sz="1000">
                <a:latin typeface="Arial" panose="020B0604020202020204" pitchFamily="34" charset="0"/>
                <a:cs typeface="Arial" panose="020B0604020202020204" pitchFamily="34" charset="0"/>
              </a:rPr>
              <a:t>   /   </a:t>
            </a: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www.duchodovakomise.cz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A81A87DB-E091-42A1-9532-BF3A956FE2A4}"/>
              </a:ext>
            </a:extLst>
          </p:cNvPr>
          <p:cNvSpPr/>
          <p:nvPr/>
        </p:nvSpPr>
        <p:spPr>
          <a:xfrm>
            <a:off x="12074085" y="6495780"/>
            <a:ext cx="117915" cy="37027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65F91BC-7EF5-48D7-B040-BF87690E0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61" y="1804500"/>
            <a:ext cx="5181600" cy="293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Chudoba důchodců zásadně klesne</a:t>
            </a:r>
          </a:p>
        </p:txBody>
      </p:sp>
      <p:graphicFrame>
        <p:nvGraphicFramePr>
          <p:cNvPr id="22" name="Zástupný obsah 9">
            <a:extLst>
              <a:ext uri="{FF2B5EF4-FFF2-40B4-BE49-F238E27FC236}">
                <a16:creationId xmlns:a16="http://schemas.microsoft.com/office/drawing/2014/main" id="{E17FA2C2-6AE9-408D-A5D0-C2B5AA1FD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474165"/>
              </p:ext>
            </p:extLst>
          </p:nvPr>
        </p:nvGraphicFramePr>
        <p:xfrm>
          <a:off x="689115" y="4986077"/>
          <a:ext cx="5527046" cy="1325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838">
                  <a:extLst>
                    <a:ext uri="{9D8B030D-6E8A-4147-A177-3AD203B41FA5}">
                      <a16:colId xmlns:a16="http://schemas.microsoft.com/office/drawing/2014/main" val="3531625003"/>
                    </a:ext>
                  </a:extLst>
                </a:gridCol>
                <a:gridCol w="732868">
                  <a:extLst>
                    <a:ext uri="{9D8B030D-6E8A-4147-A177-3AD203B41FA5}">
                      <a16:colId xmlns:a16="http://schemas.microsoft.com/office/drawing/2014/main" val="1206661262"/>
                    </a:ext>
                  </a:extLst>
                </a:gridCol>
                <a:gridCol w="732868">
                  <a:extLst>
                    <a:ext uri="{9D8B030D-6E8A-4147-A177-3AD203B41FA5}">
                      <a16:colId xmlns:a16="http://schemas.microsoft.com/office/drawing/2014/main" val="883770452"/>
                    </a:ext>
                  </a:extLst>
                </a:gridCol>
                <a:gridCol w="732868">
                  <a:extLst>
                    <a:ext uri="{9D8B030D-6E8A-4147-A177-3AD203B41FA5}">
                      <a16:colId xmlns:a16="http://schemas.microsoft.com/office/drawing/2014/main" val="2360370299"/>
                    </a:ext>
                  </a:extLst>
                </a:gridCol>
                <a:gridCol w="732868">
                  <a:extLst>
                    <a:ext uri="{9D8B030D-6E8A-4147-A177-3AD203B41FA5}">
                      <a16:colId xmlns:a16="http://schemas.microsoft.com/office/drawing/2014/main" val="2403781362"/>
                    </a:ext>
                  </a:extLst>
                </a:gridCol>
                <a:gridCol w="732868">
                  <a:extLst>
                    <a:ext uri="{9D8B030D-6E8A-4147-A177-3AD203B41FA5}">
                      <a16:colId xmlns:a16="http://schemas.microsoft.com/office/drawing/2014/main" val="2321335216"/>
                    </a:ext>
                  </a:extLst>
                </a:gridCol>
                <a:gridCol w="732868">
                  <a:extLst>
                    <a:ext uri="{9D8B030D-6E8A-4147-A177-3AD203B41FA5}">
                      <a16:colId xmlns:a16="http://schemas.microsoft.com/office/drawing/2014/main" val="2941514357"/>
                    </a:ext>
                  </a:extLst>
                </a:gridCol>
              </a:tblGrid>
              <a:tr h="2209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726790"/>
                  </a:ext>
                </a:extLst>
              </a:tr>
              <a:tr h="2209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21961"/>
                  </a:ext>
                </a:extLst>
              </a:tr>
              <a:tr h="2209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Alespoň o 10 %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0474961"/>
                  </a:ext>
                </a:extLst>
              </a:tr>
              <a:tr h="2209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Alespoň o 7.5 %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7682099"/>
                  </a:ext>
                </a:extLst>
              </a:tr>
              <a:tr h="2209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Alespoň o 5 %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894141"/>
                  </a:ext>
                </a:extLst>
              </a:tr>
              <a:tr h="2209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Alespoň o 2.5 %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CB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7624086"/>
                  </a:ext>
                </a:extLst>
              </a:tr>
            </a:tbl>
          </a:graphicData>
        </a:graphic>
      </p:graphicFrame>
      <p:graphicFrame>
        <p:nvGraphicFramePr>
          <p:cNvPr id="23" name="Chart 15">
            <a:extLst>
              <a:ext uri="{FF2B5EF4-FFF2-40B4-BE49-F238E27FC236}">
                <a16:creationId xmlns:a16="http://schemas.microsoft.com/office/drawing/2014/main" id="{35404756-5FA0-46D8-AA15-8275BF5A8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568627"/>
              </p:ext>
            </p:extLst>
          </p:nvPr>
        </p:nvGraphicFramePr>
        <p:xfrm>
          <a:off x="689115" y="2172340"/>
          <a:ext cx="5527046" cy="235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DBEB0DE1-3461-4AC2-9A9F-433A948E9BCD}"/>
              </a:ext>
            </a:extLst>
          </p:cNvPr>
          <p:cNvSpPr txBox="1">
            <a:spLocks/>
          </p:cNvSpPr>
          <p:nvPr/>
        </p:nvSpPr>
        <p:spPr>
          <a:xfrm>
            <a:off x="7069205" y="1778856"/>
            <a:ext cx="4492680" cy="356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Nejvíce pomáháme nízkopříjmovým ženám</a:t>
            </a:r>
          </a:p>
        </p:txBody>
      </p:sp>
      <p:graphicFrame>
        <p:nvGraphicFramePr>
          <p:cNvPr id="25" name="Chart 17">
            <a:extLst>
              <a:ext uri="{FF2B5EF4-FFF2-40B4-BE49-F238E27FC236}">
                <a16:creationId xmlns:a16="http://schemas.microsoft.com/office/drawing/2014/main" id="{D79EB3E8-91C7-420C-9CD0-D8848CCA0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4230"/>
              </p:ext>
            </p:extLst>
          </p:nvPr>
        </p:nvGraphicFramePr>
        <p:xfrm>
          <a:off x="7098189" y="2015198"/>
          <a:ext cx="4404696" cy="439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28F63B3-F580-45B3-A98F-6A6204204BEF}"/>
              </a:ext>
            </a:extLst>
          </p:cNvPr>
          <p:cNvSpPr txBox="1">
            <a:spLocks/>
          </p:cNvSpPr>
          <p:nvPr/>
        </p:nvSpPr>
        <p:spPr>
          <a:xfrm>
            <a:off x="689114" y="4623969"/>
            <a:ext cx="5527047" cy="311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Více jak třetina žen a desetina mužů si výrazně polepší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19708137-BE60-49FF-AAF3-366E77B63E8C}"/>
              </a:ext>
            </a:extLst>
          </p:cNvPr>
          <p:cNvCxnSpPr>
            <a:cxnSpLocks/>
          </p:cNvCxnSpPr>
          <p:nvPr/>
        </p:nvCxnSpPr>
        <p:spPr>
          <a:xfrm>
            <a:off x="6612646" y="1778856"/>
            <a:ext cx="0" cy="4813450"/>
          </a:xfrm>
          <a:prstGeom prst="line">
            <a:avLst/>
          </a:prstGeom>
          <a:ln>
            <a:solidFill>
              <a:srgbClr val="3CB9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2397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3015608B4859489A66A45EE045D90D" ma:contentTypeVersion="2" ma:contentTypeDescription="Vytvoří nový dokument" ma:contentTypeScope="" ma:versionID="c5987257ae3eadc3f66a4f2781d88e34">
  <xsd:schema xmlns:xsd="http://www.w3.org/2001/XMLSchema" xmlns:xs="http://www.w3.org/2001/XMLSchema" xmlns:p="http://schemas.microsoft.com/office/2006/metadata/properties" xmlns:ns3="e03c2cc0-3d2c-43eb-8297-6c0eec2841bd" targetNamespace="http://schemas.microsoft.com/office/2006/metadata/properties" ma:root="true" ma:fieldsID="d290bf6307e0b054373969ac2b6c7b26" ns3:_="">
    <xsd:import namespace="e03c2cc0-3d2c-43eb-8297-6c0eec2841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c2cc0-3d2c-43eb-8297-6c0eec284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20073-FFB5-453E-AF6C-999BB6E544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FFB666-C8B0-4404-9803-FC144A4FE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c2cc0-3d2c-43eb-8297-6c0eec284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F19634-E232-4482-93A8-592CA1330812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e03c2cc0-3d2c-43eb-8297-6c0eec2841bd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1312</Words>
  <Application>Microsoft Office PowerPoint</Application>
  <PresentationFormat>Widescreen</PresentationFormat>
  <Paragraphs>317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Motiv Office</vt:lpstr>
      <vt:lpstr>PowerPoint Presentation</vt:lpstr>
      <vt:lpstr>(Ne)Srozumitelnost důchodového systému</vt:lpstr>
      <vt:lpstr>(Ne)Spravedlnost důchodového systému</vt:lpstr>
      <vt:lpstr>(Ne)Udržitelnost důchodového systému</vt:lpstr>
      <vt:lpstr>I. fáze důchodové reformy: 7 změn</vt:lpstr>
      <vt:lpstr>Struktura důchodu po reformě</vt:lpstr>
      <vt:lpstr>Finanční udržitelnost reformy</vt:lpstr>
      <vt:lpstr>Dopady reformy na konkrétní seniory</vt:lpstr>
      <vt:lpstr>Dopady reformy na celou populaci</vt:lpstr>
      <vt:lpstr>Harmonogram realizace reformy</vt:lpstr>
      <vt:lpstr>STARTujeme důchodovou reformu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Důchodová reforma = spravedlivý důchod</dc:title>
  <dc:creator>Křupková Kristýna Ing. (MPSV)</dc:creator>
  <cp:lastModifiedBy>Satava Jiri</cp:lastModifiedBy>
  <cp:revision>344</cp:revision>
  <cp:lastPrinted>2020-12-09T16:51:52Z</cp:lastPrinted>
  <dcterms:created xsi:type="dcterms:W3CDTF">2020-11-25T13:37:02Z</dcterms:created>
  <dcterms:modified xsi:type="dcterms:W3CDTF">2020-12-11T07:13:33Z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0x010100B53015608B4859489A66A45EE045D90D</vt:lpwstr>
  </property>
</Properties>
</file>