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327" r:id="rId2"/>
    <p:sldId id="286" r:id="rId3"/>
    <p:sldId id="301" r:id="rId4"/>
    <p:sldId id="289" r:id="rId5"/>
    <p:sldId id="302" r:id="rId6"/>
    <p:sldId id="292" r:id="rId7"/>
    <p:sldId id="294" r:id="rId8"/>
    <p:sldId id="291" r:id="rId9"/>
    <p:sldId id="298" r:id="rId10"/>
    <p:sldId id="288" r:id="rId11"/>
    <p:sldId id="295" r:id="rId12"/>
    <p:sldId id="293" r:id="rId13"/>
    <p:sldId id="287" r:id="rId14"/>
    <p:sldId id="296" r:id="rId15"/>
    <p:sldId id="303" r:id="rId16"/>
    <p:sldId id="297" r:id="rId17"/>
    <p:sldId id="299" r:id="rId18"/>
    <p:sldId id="290" r:id="rId19"/>
    <p:sldId id="30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97B64-E03B-40A8-9A23-41E0D76F0C18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441EC-B4F3-41D1-A0EB-9BB8ED023B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79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31097e7ffd9_0_10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31097e7ffd9_0_10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485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87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6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6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56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7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0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2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96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30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04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08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1097e7ffd9_0_1098"/>
          <p:cNvSpPr txBox="1">
            <a:spLocks noGrp="1"/>
          </p:cNvSpPr>
          <p:nvPr>
            <p:ph type="title"/>
          </p:nvPr>
        </p:nvSpPr>
        <p:spPr>
          <a:xfrm>
            <a:off x="838200" y="1036791"/>
            <a:ext cx="10515600" cy="1012723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sz="2800" b="1" dirty="0"/>
              <a:t>Jak se na IPM dívají zaměstnavatelé?</a:t>
            </a:r>
            <a:endParaRPr dirty="0"/>
          </a:p>
        </p:txBody>
      </p:sp>
      <p:sp>
        <p:nvSpPr>
          <p:cNvPr id="286" name="Google Shape;286;g31097e7ffd9_0_109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326478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/>
              <a:t>Moderuje: Daniela </a:t>
            </a:r>
            <a:r>
              <a:rPr lang="cs-CZ" sz="2400" b="1" dirty="0" err="1"/>
              <a:t>Büchlerová</a:t>
            </a:r>
            <a:r>
              <a:rPr lang="cs-CZ" sz="2400" b="1" dirty="0"/>
              <a:t> </a:t>
            </a:r>
            <a:r>
              <a:rPr lang="cs-CZ" sz="2400" dirty="0"/>
              <a:t>(MPSV)</a:t>
            </a: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300" dirty="0"/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/>
              <a:t>Panelisté</a:t>
            </a:r>
            <a:r>
              <a:rPr lang="cs-CZ" sz="2400" b="1" dirty="0"/>
              <a:t>: Martin Brejcha </a:t>
            </a:r>
            <a:r>
              <a:rPr lang="cs-CZ" sz="2400" dirty="0"/>
              <a:t>(jednatel </a:t>
            </a:r>
            <a:r>
              <a:rPr lang="cs-CZ" sz="2400" dirty="0" err="1"/>
              <a:t>EkoBi</a:t>
            </a:r>
            <a:r>
              <a:rPr lang="cs-CZ" sz="2400" dirty="0"/>
              <a:t>, Česká Třebová), </a:t>
            </a:r>
            <a:r>
              <a:rPr lang="cs-CZ" sz="2400" b="1" dirty="0"/>
              <a:t>Libor </a:t>
            </a:r>
            <a:r>
              <a:rPr lang="cs-CZ" sz="2400" b="1" dirty="0" err="1"/>
              <a:t>Sedlařík</a:t>
            </a:r>
            <a:r>
              <a:rPr lang="cs-CZ" sz="2400" b="1" dirty="0"/>
              <a:t> </a:t>
            </a:r>
            <a:r>
              <a:rPr lang="cs-CZ" sz="2400" dirty="0"/>
              <a:t>(starosta obce Vikantice), </a:t>
            </a:r>
            <a:r>
              <a:rPr lang="cs-CZ" sz="2400" b="1" dirty="0"/>
              <a:t>Lukáš </a:t>
            </a:r>
            <a:r>
              <a:rPr lang="cs-CZ" sz="2400" b="1" dirty="0" err="1"/>
              <a:t>Herich</a:t>
            </a:r>
            <a:r>
              <a:rPr lang="cs-CZ" sz="2400" b="1" dirty="0"/>
              <a:t> </a:t>
            </a:r>
            <a:r>
              <a:rPr lang="cs-CZ" sz="2400" dirty="0"/>
              <a:t>(vedoucí sociálního odboru, Česká Kamenice) </a:t>
            </a:r>
            <a:endParaRPr sz="2400" dirty="0"/>
          </a:p>
        </p:txBody>
      </p:sp>
      <p:pic>
        <p:nvPicPr>
          <p:cNvPr id="287" name="Google Shape;287;g31097e7ffd9_0_10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5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31097e7ffd9_0_10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4663" y="5500913"/>
            <a:ext cx="5267325" cy="136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46B35-5941-7501-B8E1-AAAFA0CFC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125AA74-D771-C0F5-B90B-6F7E89BAAC5F}"/>
              </a:ext>
            </a:extLst>
          </p:cNvPr>
          <p:cNvSpPr txBox="1"/>
          <p:nvPr/>
        </p:nvSpPr>
        <p:spPr>
          <a:xfrm>
            <a:off x="1177413" y="612844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„Stejně jako nám dává smysl pomoct dětem v Africe, když vidíte, že tam děcka ťapou 10 kilometrů v 50stupňovým horku, tak stejně nám to dává smysl tady. </a:t>
            </a:r>
            <a:r>
              <a:rPr lang="cs-CZ" dirty="0">
                <a:solidFill>
                  <a:srgbClr val="0070C0"/>
                </a:solidFill>
              </a:rPr>
              <a:t>Když potkáte někoho na ulici a máte možnost mu dát práci, která ho může posunout, přemýšlíte, jak to udělat</a:t>
            </a:r>
            <a:r>
              <a:rPr lang="cs-CZ" dirty="0"/>
              <a:t>. A pak se to potká s takovou výzvou, byť ta výzva znamená, že s tím budeme mít mnohem víc práce.”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9021258-7CD7-F7EC-F8C3-91B63BF34FFA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256678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3BF94-64B2-1A78-423D-416BA3A87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C760A66-9BBE-3F65-4346-BB7C65BEFEF0}"/>
              </a:ext>
            </a:extLst>
          </p:cNvPr>
          <p:cNvSpPr txBox="1"/>
          <p:nvPr/>
        </p:nvSpPr>
        <p:spPr>
          <a:xfrm>
            <a:off x="1177413" y="2151727"/>
            <a:ext cx="98371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„Tam je důležitý vývoj toho člověka. </a:t>
            </a:r>
            <a:r>
              <a:rPr lang="cs-CZ" dirty="0">
                <a:solidFill>
                  <a:srgbClr val="0070C0"/>
                </a:solidFill>
              </a:rPr>
              <a:t>Někdy je opravdu potřeba ho nechat selhat, nechat ho spadnout na úplné dno, aby si to uvědomil a mohl se od něj odrazit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0190519-E5D7-CB1F-06BF-B32A992CD2F0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37036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3F03D-B8B3-54C9-DE3A-BAB57022D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188166-FAB1-40F9-9542-0DDBC58184BF}"/>
              </a:ext>
            </a:extLst>
          </p:cNvPr>
          <p:cNvSpPr txBox="1"/>
          <p:nvPr/>
        </p:nvSpPr>
        <p:spPr>
          <a:xfrm>
            <a:off x="1177413" y="920621"/>
            <a:ext cx="98371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„Zaměstnat odborníka, který by s nimi pracoval, by bylo fajn, ale my si ho nemůžeme dovolit. Zároveň bych chtěl, aby tam kromě profesionálního přístupu byl i ten lidský. My to máme na vztazích, na tom aspoň trochu rodinném prostředí založené. </a:t>
            </a:r>
            <a:r>
              <a:rPr lang="cs-CZ" dirty="0">
                <a:solidFill>
                  <a:srgbClr val="0070C0"/>
                </a:solidFill>
              </a:rPr>
              <a:t>Věřím tomu, že pro někoho to může být jakýmsi lékem, že tady konečně třeba najde dočasný přístav</a:t>
            </a:r>
            <a:r>
              <a:rPr lang="cs-CZ" dirty="0">
                <a:solidFill>
                  <a:schemeClr val="tx1"/>
                </a:solidFill>
              </a:rPr>
              <a:t>.”</a:t>
            </a:r>
            <a:r>
              <a:rPr lang="cs-CZ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F7BFF41-C29B-C562-227D-4CAFD6DDBF7B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68700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FB545-6905-8CBC-D268-600CA4F82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4CC6D88-9A6E-8174-5523-D6C2F8D5F428}"/>
              </a:ext>
            </a:extLst>
          </p:cNvPr>
          <p:cNvSpPr txBox="1"/>
          <p:nvPr/>
        </p:nvSpPr>
        <p:spPr>
          <a:xfrm>
            <a:off x="1177413" y="1843950"/>
            <a:ext cx="983717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„Mně se líbí, že ta pomoc není jen o tom jim najít práci, ale také jim pomoci s osobními problémy doma nebo třeba s exekucemi. </a:t>
            </a:r>
            <a:r>
              <a:rPr lang="cs-CZ" dirty="0">
                <a:solidFill>
                  <a:srgbClr val="0070C0"/>
                </a:solidFill>
              </a:rPr>
              <a:t>Škála je v tom poradenství široká, taková komplexní podpora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9570B40-480B-4E11-1FC6-4229C44F962C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44260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FAEE4-A0FF-D6E5-0F37-52F66003F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69E0860-1A88-A4E5-8604-22C2C999A334}"/>
              </a:ext>
            </a:extLst>
          </p:cNvPr>
          <p:cNvSpPr txBox="1"/>
          <p:nvPr/>
        </p:nvSpPr>
        <p:spPr>
          <a:xfrm>
            <a:off x="1177413" y="920621"/>
            <a:ext cx="98371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„Rozhodně je pro mě lepší, když </a:t>
            </a:r>
            <a:r>
              <a:rPr lang="cs-CZ" sz="3200" i="1" dirty="0"/>
              <a:t>(zaměstnanec) </a:t>
            </a:r>
            <a:r>
              <a:rPr lang="cs-CZ" dirty="0"/>
              <a:t>něco dělá a jde vzorem dětem, vnoučatům nebo sousedce, co vyhazuje odpadky z okna. On si jí ještě srovná, protože jí řekne, že mu přidělává práci, ať s tím příště zajde do popelnice. </a:t>
            </a:r>
            <a:r>
              <a:rPr lang="cs-CZ" dirty="0">
                <a:solidFill>
                  <a:srgbClr val="0070C0"/>
                </a:solidFill>
              </a:rPr>
              <a:t>Zkrátka působíte na celou komunitu tím, že někoho z problémového vchodu v daném paneláku vytáhnete do práce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E1FD2A3-A88E-0F98-63E5-ED6DA770D317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155750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3DE40-C54E-CDBB-7FCD-36521C57D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9C12982-0034-2221-DA8C-DB8F3DD45785}"/>
              </a:ext>
            </a:extLst>
          </p:cNvPr>
          <p:cNvSpPr txBox="1"/>
          <p:nvPr/>
        </p:nvSpPr>
        <p:spPr>
          <a:xfrm>
            <a:off x="1177413" y="610136"/>
            <a:ext cx="9837174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„Když se sejdeme </a:t>
            </a:r>
            <a:r>
              <a:rPr lang="cs-CZ" sz="3200" i="1" dirty="0"/>
              <a:t>(s poskytovatelkou podpory)</a:t>
            </a:r>
            <a:r>
              <a:rPr lang="cs-CZ" dirty="0"/>
              <a:t>, zaměstnance řešíme i po pracovní stránce, jak se jeví u nás, jaký je v kolektivu. A ona nám dokáže dát i nějaké indicie, třeba z jakého prostředí pochází a podobně. My jsme potom schopni reagovat, připravit mu trošku jiné podmínky. </a:t>
            </a:r>
            <a:r>
              <a:rPr lang="cs-CZ" dirty="0">
                <a:solidFill>
                  <a:srgbClr val="0070C0"/>
                </a:solidFill>
              </a:rPr>
              <a:t>Třeba když víme, že je silný introvert, abychom ho násilně necpali do kolektivu</a:t>
            </a:r>
            <a:r>
              <a:rPr lang="cs-CZ" dirty="0"/>
              <a:t>.” </a:t>
            </a:r>
            <a:br>
              <a:rPr lang="cs-CZ" dirty="0"/>
            </a:br>
            <a:r>
              <a:rPr lang="cs-CZ" dirty="0"/>
              <a:t>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87D737F-9C6F-E8EC-050D-A54DEEBB6340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141171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B3EDF-6AAD-58B4-5247-165BD99AC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14E87B-E364-7311-3E13-A1B2782425BB}"/>
              </a:ext>
            </a:extLst>
          </p:cNvPr>
          <p:cNvSpPr txBox="1"/>
          <p:nvPr/>
        </p:nvSpPr>
        <p:spPr>
          <a:xfrm>
            <a:off x="1177413" y="1536174"/>
            <a:ext cx="98371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„V období od jara do podzimu bychom nesehnali takové množství zaměstnanců na krátkodobé zaměstnání, na tenhle druh práce </a:t>
            </a:r>
            <a:r>
              <a:rPr lang="cs-CZ" sz="3200" i="1" dirty="0"/>
              <a:t>(technické služby)</a:t>
            </a:r>
            <a:r>
              <a:rPr lang="cs-CZ" dirty="0"/>
              <a:t>. </a:t>
            </a:r>
            <a:r>
              <a:rPr lang="cs-CZ" dirty="0">
                <a:solidFill>
                  <a:srgbClr val="0070C0"/>
                </a:solidFill>
              </a:rPr>
              <a:t>Tohle nás hodně motivuje - dostaneme pracovní sílu, a ještě dostaneme příspěvek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1B6D4E4-993B-F63B-69FA-AB0BDFEFE60B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46196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1E981-A5E2-A527-1A2F-122E73065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7F0F5B7-1AA9-2B6F-479F-42EC64C52648}"/>
              </a:ext>
            </a:extLst>
          </p:cNvPr>
          <p:cNvSpPr txBox="1"/>
          <p:nvPr/>
        </p:nvSpPr>
        <p:spPr>
          <a:xfrm>
            <a:off x="1177413" y="2459504"/>
            <a:ext cx="98371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„Beru to tak, že máme povinnost pomoct státu. Stát nám dává peníze, tak jsme tady od toho, abychom v téhle fázi pomohli.”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2CB42A6-737A-6084-6499-3E1FB8550D42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18519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2445B-DCCE-4339-6877-87960B66F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FABEA00-D376-DF73-633A-B4EFD076D8C5}"/>
              </a:ext>
            </a:extLst>
          </p:cNvPr>
          <p:cNvSpPr txBox="1"/>
          <p:nvPr/>
        </p:nvSpPr>
        <p:spPr>
          <a:xfrm>
            <a:off x="1177413" y="612844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„Snaží se být stabilní, mají práci, kde je klidné prostředí, kde mají po dlouhé době v životě oporu, ale pak přijdou na ubytovnu, kde je něco rozhodí, a řešením je pro ně alkohol, drogy nebo někoho zbít. A jsme zase na začátku. </a:t>
            </a:r>
            <a:r>
              <a:rPr lang="cs-CZ" dirty="0">
                <a:solidFill>
                  <a:srgbClr val="0070C0"/>
                </a:solidFill>
              </a:rPr>
              <a:t>Jednomu zaměstnanci jsme proto pomohli ke klidnějšímu bydlení a dále hledáme možnosti, ve kterých se bude cítit dobře a bude pracovat na svých cílech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8D82E4B-6541-F867-ADC7-C87141DD6CD2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142312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721FD-9BAA-9B5D-C062-B5B67F373A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9DFDA93-C703-088B-F7BD-D39772336D55}"/>
              </a:ext>
            </a:extLst>
          </p:cNvPr>
          <p:cNvSpPr txBox="1"/>
          <p:nvPr/>
        </p:nvSpPr>
        <p:spPr>
          <a:xfrm>
            <a:off x="1177413" y="1843950"/>
            <a:ext cx="983717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</a:t>
            </a:r>
            <a:r>
              <a:rPr lang="cs-CZ" dirty="0">
                <a:solidFill>
                  <a:srgbClr val="0070C0"/>
                </a:solidFill>
              </a:rPr>
              <a:t>Co se mi na tom líbilo? Myšlenka toho, že se těm lidem bude pomáhat s jejich problémy</a:t>
            </a:r>
            <a:r>
              <a:rPr lang="cs-CZ" dirty="0"/>
              <a:t>. Myslím si, že největší pomoc potřebují v dluhové oblasti. To jsem hodně kvitovala, že jim bude dána pomocná ruka.”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1CE7CC6-33A1-98D3-E1CA-B69B4F7800B6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57290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A1FF4-2F38-7A00-9B29-BAF483E52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9261E-31AF-6FA9-8917-4C601F6F5A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Citace z rozhovorů pro evaluaci IPM - </a:t>
            </a:r>
            <a:r>
              <a:rPr lang="cs-CZ" dirty="0" err="1">
                <a:solidFill>
                  <a:srgbClr val="FF0000"/>
                </a:solidFill>
              </a:rPr>
              <a:t>ZAMĚStnavatelé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427103-1444-5C98-FF7F-4E17ED79E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3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0C19E4-7555-4977-777A-798DCE40D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08494AE-F50A-D154-5DCF-C8582A42E9E0}"/>
              </a:ext>
            </a:extLst>
          </p:cNvPr>
          <p:cNvSpPr txBox="1"/>
          <p:nvPr/>
        </p:nvSpPr>
        <p:spPr>
          <a:xfrm>
            <a:off x="1177413" y="1536174"/>
            <a:ext cx="98371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„Je důležité, aby se zaměstnanci na IPM ukázali i v tom kolektivu. </a:t>
            </a:r>
            <a:r>
              <a:rPr lang="cs-CZ" dirty="0">
                <a:solidFill>
                  <a:srgbClr val="0070C0"/>
                </a:solidFill>
              </a:rPr>
              <a:t>Ten je buď přijme nebo nepřijme, ale když je přijme, tak lépe získávají pracovní návyky, protože se chtějí začlenit, líbí se jim tam a pak jdou s chutí do práce</a:t>
            </a:r>
            <a:r>
              <a:rPr lang="cs-CZ" dirty="0"/>
              <a:t>. Oni se tam třeba i těší.” 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CB0EB90-6AE6-9517-0091-2D2DEC45A8E6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326692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9EF08-2115-F077-73DA-9E0C6570C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197E997-B9BC-1D06-5878-A9013B1F74EA}"/>
              </a:ext>
            </a:extLst>
          </p:cNvPr>
          <p:cNvSpPr txBox="1"/>
          <p:nvPr/>
        </p:nvSpPr>
        <p:spPr>
          <a:xfrm>
            <a:off x="1177413" y="612844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„Když jsem vyplňoval vstupní dotazníky, bylo pro mě důležité, že jsem se soustředil na toho daného člověka, že jsem nad ním přemýšlel v souvislostech. </a:t>
            </a:r>
            <a:r>
              <a:rPr lang="cs-CZ" dirty="0">
                <a:solidFill>
                  <a:srgbClr val="0070C0"/>
                </a:solidFill>
              </a:rPr>
              <a:t>Myslím si, že někteří dotazníky vyplňovali jako nutné zlo, ale mně to dalo možnost se nad zaměstnanci zamyslet</a:t>
            </a:r>
            <a:r>
              <a:rPr lang="cs-CZ" dirty="0"/>
              <a:t>. To je hrozně důležité, protože pak se odrazíte dál, k dalším formulářům nebo k přímé práci s tím člověkem.”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912D8E0-34F4-8504-740D-A149262C5DCA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169760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13821-997D-39BA-3D0E-A43794803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0AA6F1-1F0E-7533-93DE-4575BAA44C6B}"/>
              </a:ext>
            </a:extLst>
          </p:cNvPr>
          <p:cNvSpPr txBox="1"/>
          <p:nvPr/>
        </p:nvSpPr>
        <p:spPr>
          <a:xfrm>
            <a:off x="1177413" y="1228397"/>
            <a:ext cx="983717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„Pán nám na IPM rozkvetl, chopil se práce, přichází s dobrými nápady a zapadl do kolektivu úplně báječně. Naši zaměstnanci, což se úplně nestává, ho pochválí a řeknou i nadřízenému, že je fakt šikovný. </a:t>
            </a:r>
            <a:r>
              <a:rPr lang="cs-CZ" dirty="0">
                <a:solidFill>
                  <a:srgbClr val="0070C0"/>
                </a:solidFill>
              </a:rPr>
              <a:t>Uvažujeme o tom, že bychom si ho třeba i ponechali, až se nám uvolní pracovní místo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39E6E42-0172-6CC0-5BF3-7575A8A9476B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187088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89B85-4B73-23E6-9191-420CC6331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E5E9B1-137B-0DBF-CF67-375CEAABB2AE}"/>
              </a:ext>
            </a:extLst>
          </p:cNvPr>
          <p:cNvSpPr txBox="1"/>
          <p:nvPr/>
        </p:nvSpPr>
        <p:spPr>
          <a:xfrm>
            <a:off x="1177413" y="1843950"/>
            <a:ext cx="983717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„Pracujeme s nimi každou chvilku, pořád u nich někdo je. </a:t>
            </a:r>
            <a:r>
              <a:rPr lang="cs-CZ" dirty="0">
                <a:solidFill>
                  <a:srgbClr val="0070C0"/>
                </a:solidFill>
              </a:rPr>
              <a:t>Sledujeme, jestli se posouvají, jestli jsou schopni pod sebe dokonce i někoho vzít, protože ve chvíli, kdy učím, tak získávám daleko víc, než když poslouchám jako žák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84D6FB4-0F84-B5B6-46B4-4733EF28815B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23395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43F35-C81E-BE32-58FA-1B16F68CA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1A916A8-E91C-14D6-1D02-596ACBBA8A34}"/>
              </a:ext>
            </a:extLst>
          </p:cNvPr>
          <p:cNvSpPr txBox="1"/>
          <p:nvPr/>
        </p:nvSpPr>
        <p:spPr>
          <a:xfrm>
            <a:off x="1177413" y="612844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„Řekla bych, že mám sociální přesah, ale nemám tolik volného času a ani detailní znalosti. Od toho tady máme poskytovatelku psychosociální podpory. Když o klientech cokoliv zjistí, obratem mi píše, i ve večerních hodinách - co se událo nebo na co je třeba si dát pozor. Máme spolu takový kamarádský vztah. </a:t>
            </a:r>
            <a:r>
              <a:rPr lang="cs-CZ" dirty="0">
                <a:solidFill>
                  <a:srgbClr val="0070C0"/>
                </a:solidFill>
              </a:rPr>
              <a:t>Místo toho, abychom řešily děti, řešíme klienty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FDEC34-7111-7EE8-5708-A01908808390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144178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D861D-FDCD-6C5A-7330-4731FA008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1EEC697-2C2A-F521-CCCA-CA6C838196A5}"/>
              </a:ext>
            </a:extLst>
          </p:cNvPr>
          <p:cNvSpPr txBox="1"/>
          <p:nvPr/>
        </p:nvSpPr>
        <p:spPr>
          <a:xfrm>
            <a:off x="1177413" y="1536174"/>
            <a:ext cx="98371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</a:t>
            </a:r>
            <a:r>
              <a:rPr lang="cs-CZ" dirty="0">
                <a:solidFill>
                  <a:srgbClr val="0070C0"/>
                </a:solidFill>
              </a:rPr>
              <a:t>Oni tu ručičku potřebují, v jejich životě se toho strašně moc nepovedlo, mají někde děti, které vidí, jak je jejich život rozbouraný. Pro ně je IPM možnost</a:t>
            </a:r>
            <a:r>
              <a:rPr lang="cs-CZ" dirty="0"/>
              <a:t>. Otázka je, jestli je udržitelná a jestli jsou dostatečně motivovaní, aby to vůbec dokázali pojmout. A to je strašně individuální.”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B752AD0-F565-4C2A-CF17-036A7147B92E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374490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44125-2435-DB01-6ED9-1287B0B20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2DFE4A3-8E3A-C2CE-5CB2-4B3E433C82EF}"/>
              </a:ext>
            </a:extLst>
          </p:cNvPr>
          <p:cNvSpPr txBox="1"/>
          <p:nvPr/>
        </p:nvSpPr>
        <p:spPr>
          <a:xfrm>
            <a:off x="1177413" y="2151727"/>
            <a:ext cx="98371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„Samozřejmě na pracovišti máme i naše stále zaměstnance, oni tam jsou s těmi z IPM dohromady. Takže se od těch stálých učí i nějaké pracovní návyky.”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FB23618-D8E2-3F1C-9D46-86990F1572BB}"/>
              </a:ext>
            </a:extLst>
          </p:cNvPr>
          <p:cNvSpPr txBox="1"/>
          <p:nvPr/>
        </p:nvSpPr>
        <p:spPr>
          <a:xfrm>
            <a:off x="10255045" y="6204156"/>
            <a:ext cx="175014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376307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220</TotalTime>
  <Words>1015</Words>
  <Application>Microsoft Office PowerPoint</Application>
  <PresentationFormat>Širokoúhlá obrazovka</PresentationFormat>
  <Paragraphs>39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Aptos</vt:lpstr>
      <vt:lpstr>Arial</vt:lpstr>
      <vt:lpstr>Gill Sans MT</vt:lpstr>
      <vt:lpstr>Balík</vt:lpstr>
      <vt:lpstr>Jak se na IPM dívají zaměstnavatelé?</vt:lpstr>
      <vt:lpstr>Citace z rozhovorů pro evaluaci IPM - ZAMĚStnavatelé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Pálová</dc:creator>
  <cp:lastModifiedBy>Anna Pálová</cp:lastModifiedBy>
  <cp:revision>5</cp:revision>
  <dcterms:created xsi:type="dcterms:W3CDTF">2024-10-21T15:25:25Z</dcterms:created>
  <dcterms:modified xsi:type="dcterms:W3CDTF">2024-10-31T12:37:51Z</dcterms:modified>
</cp:coreProperties>
</file>