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61" r:id="rId2"/>
    <p:sldId id="397" r:id="rId3"/>
    <p:sldId id="262" r:id="rId4"/>
    <p:sldId id="256" r:id="rId5"/>
    <p:sldId id="308" r:id="rId6"/>
    <p:sldId id="417" r:id="rId7"/>
    <p:sldId id="421" r:id="rId8"/>
    <p:sldId id="403" r:id="rId9"/>
    <p:sldId id="265" r:id="rId10"/>
    <p:sldId id="266" r:id="rId11"/>
    <p:sldId id="267" r:id="rId12"/>
    <p:sldId id="309" r:id="rId13"/>
    <p:sldId id="269" r:id="rId14"/>
    <p:sldId id="270" r:id="rId15"/>
    <p:sldId id="401" r:id="rId16"/>
    <p:sldId id="273" r:id="rId17"/>
    <p:sldId id="404" r:id="rId18"/>
    <p:sldId id="422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402" r:id="rId27"/>
    <p:sldId id="284" r:id="rId28"/>
    <p:sldId id="285" r:id="rId29"/>
    <p:sldId id="286" r:id="rId30"/>
    <p:sldId id="287" r:id="rId31"/>
    <p:sldId id="290" r:id="rId32"/>
    <p:sldId id="400" r:id="rId33"/>
    <p:sldId id="398" r:id="rId34"/>
    <p:sldId id="420" r:id="rId35"/>
    <p:sldId id="399" r:id="rId36"/>
    <p:sldId id="292" r:id="rId37"/>
    <p:sldId id="293" r:id="rId38"/>
    <p:sldId id="295" r:id="rId39"/>
    <p:sldId id="294" r:id="rId40"/>
    <p:sldId id="405" r:id="rId41"/>
    <p:sldId id="410" r:id="rId42"/>
    <p:sldId id="409" r:id="rId43"/>
    <p:sldId id="408" r:id="rId44"/>
    <p:sldId id="407" r:id="rId45"/>
    <p:sldId id="411" r:id="rId46"/>
    <p:sldId id="413" r:id="rId47"/>
    <p:sldId id="412" r:id="rId48"/>
    <p:sldId id="416" r:id="rId49"/>
    <p:sldId id="415" r:id="rId50"/>
    <p:sldId id="414" r:id="rId51"/>
    <p:sldId id="298" r:id="rId52"/>
    <p:sldId id="296" r:id="rId53"/>
    <p:sldId id="312" r:id="rId54"/>
    <p:sldId id="300" r:id="rId55"/>
    <p:sldId id="301" r:id="rId56"/>
    <p:sldId id="302" r:id="rId57"/>
    <p:sldId id="304" r:id="rId58"/>
    <p:sldId id="303" r:id="rId59"/>
    <p:sldId id="305" r:id="rId60"/>
    <p:sldId id="306" r:id="rId61"/>
    <p:sldId id="406" r:id="rId62"/>
    <p:sldId id="307" r:id="rId63"/>
    <p:sldId id="313" r:id="rId64"/>
    <p:sldId id="314" r:id="rId65"/>
    <p:sldId id="315" r:id="rId66"/>
    <p:sldId id="316" r:id="rId67"/>
    <p:sldId id="329" r:id="rId68"/>
    <p:sldId id="317" r:id="rId69"/>
    <p:sldId id="318" r:id="rId70"/>
    <p:sldId id="320" r:id="rId71"/>
    <p:sldId id="321" r:id="rId72"/>
    <p:sldId id="396" r:id="rId73"/>
    <p:sldId id="322" r:id="rId74"/>
    <p:sldId id="323" r:id="rId75"/>
    <p:sldId id="324" r:id="rId76"/>
    <p:sldId id="325" r:id="rId77"/>
    <p:sldId id="326" r:id="rId78"/>
    <p:sldId id="395" r:id="rId79"/>
    <p:sldId id="258" r:id="rId8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F8E26F-BE0A-BCD4-D687-76074AFB3FC2}" name="MPSV" initials="M" userId="MPSV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8E357-8563-A840-DE14-021F3E8D679E}" v="66" dt="2025-06-02T13:17:38.294"/>
    <p1510:client id="{6CB76997-D16A-6748-7DFC-DE77834C6219}" v="3" dt="2025-06-02T19:48:15.377"/>
    <p1510:client id="{C2C2072F-918B-1917-6407-09FABF3C1916}" v="69" dt="2025-06-02T19:36:20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8/10/relationships/authors" Target="authors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8_A570B80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_Dada\_004_Lobby\01_dluhy\02_exekuce\_podklady\V&#253;voj%20po&#269;tu%20exekuc&#23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ada\_004_Lobby\01_dluhy\02_exekuce\_analyza\cetnost_vek_cs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8000"/>
                    <a:satMod val="130000"/>
                    <a:lumMod val="92000"/>
                  </a:schemeClr>
                </a:gs>
                <a:gs pos="100000">
                  <a:schemeClr val="accent1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1/2025 - 4/2025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1">
                  <c:v>43</c:v>
                </c:pt>
                <c:pt idx="2">
                  <c:v>42</c:v>
                </c:pt>
                <c:pt idx="3">
                  <c:v>53</c:v>
                </c:pt>
                <c:pt idx="4">
                  <c:v>62</c:v>
                </c:pt>
                <c:pt idx="5">
                  <c:v>67</c:v>
                </c:pt>
                <c:pt idx="6">
                  <c:v>72</c:v>
                </c:pt>
                <c:pt idx="7">
                  <c:v>93</c:v>
                </c:pt>
                <c:pt idx="8">
                  <c:v>87</c:v>
                </c:pt>
                <c:pt idx="9">
                  <c:v>83</c:v>
                </c:pt>
                <c:pt idx="10">
                  <c:v>81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C-4AD1-B08B-40C06E80E80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1/2025 - 4/2025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DE3C-4AD1-B08B-40C06E80E80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atMod val="110000"/>
                    <a:lumMod val="104000"/>
                  </a:schemeClr>
                </a:gs>
                <a:gs pos="69000">
                  <a:schemeClr val="accent3">
                    <a:shade val="88000"/>
                    <a:satMod val="130000"/>
                    <a:lumMod val="92000"/>
                  </a:schemeClr>
                </a:gs>
                <a:gs pos="100000">
                  <a:schemeClr val="accent3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1/2025 - 4/2025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DE3C-4AD1-B08B-40C06E80E8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412814072"/>
        <c:axId val="412809480"/>
      </c:barChart>
      <c:catAx>
        <c:axId val="41281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2809480"/>
        <c:crosses val="autoZero"/>
        <c:auto val="1"/>
        <c:lblAlgn val="ctr"/>
        <c:lblOffset val="100"/>
        <c:noMultiLvlLbl val="0"/>
      </c:catAx>
      <c:valAx>
        <c:axId val="41280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úspěšně podaných návrhů na povolení oddlužení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281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4266858469613"/>
          <c:y val="0.1044527641814862"/>
          <c:w val="0.8513972873501191"/>
          <c:h val="0.77226765685176368"/>
        </c:manualLayout>
      </c:layout>
      <c:lineChart>
        <c:grouping val="standard"/>
        <c:varyColors val="0"/>
        <c:ser>
          <c:idx val="0"/>
          <c:order val="0"/>
          <c:tx>
            <c:strRef>
              <c:f>'2022'!$C$44</c:f>
              <c:strCache>
                <c:ptCount val="1"/>
                <c:pt idx="0">
                  <c:v>Vývoj počtu exekucí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'2022'!$B$45:$B$54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</c:numCache>
            </c:numRef>
          </c:cat>
          <c:val>
            <c:numRef>
              <c:f>'2022'!$C$45:$C$54</c:f>
              <c:numCache>
                <c:formatCode>0.00</c:formatCode>
                <c:ptCount val="10"/>
                <c:pt idx="0">
                  <c:v>4.46</c:v>
                </c:pt>
                <c:pt idx="1">
                  <c:v>4.67</c:v>
                </c:pt>
                <c:pt idx="2">
                  <c:v>4.6791999999999998</c:v>
                </c:pt>
                <c:pt idx="3">
                  <c:v>4.5</c:v>
                </c:pt>
                <c:pt idx="4">
                  <c:v>4.421557</c:v>
                </c:pt>
                <c:pt idx="5">
                  <c:v>4.426812</c:v>
                </c:pt>
                <c:pt idx="6">
                  <c:v>4.1059999999999999</c:v>
                </c:pt>
                <c:pt idx="7">
                  <c:v>4.0599999999999996</c:v>
                </c:pt>
                <c:pt idx="8">
                  <c:v>3.66</c:v>
                </c:pt>
                <c:pt idx="9">
                  <c:v>3.33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F7D-47B4-B614-76051624E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916808"/>
        <c:axId val="430911712"/>
      </c:lineChart>
      <c:catAx>
        <c:axId val="43091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911712"/>
        <c:crosses val="autoZero"/>
        <c:auto val="1"/>
        <c:lblAlgn val="ctr"/>
        <c:lblOffset val="100"/>
        <c:noMultiLvlLbl val="0"/>
      </c:catAx>
      <c:valAx>
        <c:axId val="43091171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Počet exekucí v milionech</a:t>
                </a:r>
              </a:p>
            </c:rich>
          </c:tx>
          <c:layout>
            <c:manualLayout>
              <c:xMode val="edge"/>
              <c:yMode val="edge"/>
              <c:x val="3.7262770038360583E-3"/>
              <c:y val="0.1238952480321605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91680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Vývoj počtu</a:t>
            </a:r>
            <a:r>
              <a:rPr lang="cs-CZ" b="1" baseline="0">
                <a:solidFill>
                  <a:schemeClr val="tx1"/>
                </a:solidFill>
              </a:rPr>
              <a:t> exekucí na dlužníka</a:t>
            </a:r>
            <a:endParaRPr lang="en-US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470677052465215"/>
          <c:y val="2.09177075318807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63868679564352"/>
          <c:y val="0.10678413662691916"/>
          <c:w val="0.87125085601511731"/>
          <c:h val="0.659817336200478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'C:\_Dada\_004_Lobby\01_dluhy\02_exekuce\_podklady\[Vývoj počtu exekucí.xls]2022'!$B$19</c:f>
              <c:strCache>
                <c:ptCount val="1"/>
                <c:pt idx="0">
                  <c:v>1 exekuce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numRef>
              <c:f>'[1]2022'!$C$18:$E$18</c:f>
              <c:numCache>
                <c:formatCode>General</c:formatCode>
                <c:ptCount val="3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</c:numCache>
            </c:numRef>
          </c:cat>
          <c:val>
            <c:numRef>
              <c:f>'[1]2022'!$C$19:$E$19</c:f>
              <c:numCache>
                <c:formatCode>General</c:formatCode>
                <c:ptCount val="3"/>
                <c:pt idx="0">
                  <c:v>400460</c:v>
                </c:pt>
                <c:pt idx="1">
                  <c:v>241275</c:v>
                </c:pt>
                <c:pt idx="2">
                  <c:v>143614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6-4A56-847E-56797F1E82C5}"/>
            </c:ext>
          </c:extLst>
        </c:ser>
        <c:ser>
          <c:idx val="1"/>
          <c:order val="1"/>
          <c:tx>
            <c:strRef>
              <c:f>'C:\_Dada\_004_Lobby\01_dluhy\02_exekuce\_podklady\[Vývoj počtu exekucí.xls]2022'!$B$20</c:f>
              <c:strCache>
                <c:ptCount val="1"/>
                <c:pt idx="0">
                  <c:v>2 exekuce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'[1]2022'!$C$18:$E$18</c:f>
              <c:numCache>
                <c:formatCode>General</c:formatCode>
                <c:ptCount val="3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</c:numCache>
            </c:numRef>
          </c:cat>
          <c:val>
            <c:numRef>
              <c:f>'[1]2022'!$C$20:$E$20</c:f>
              <c:numCache>
                <c:formatCode>General</c:formatCode>
                <c:ptCount val="3"/>
                <c:pt idx="0">
                  <c:v>184952</c:v>
                </c:pt>
                <c:pt idx="1">
                  <c:v>90961</c:v>
                </c:pt>
                <c:pt idx="2">
                  <c:v>68161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6-4A56-847E-56797F1E82C5}"/>
            </c:ext>
          </c:extLst>
        </c:ser>
        <c:ser>
          <c:idx val="2"/>
          <c:order val="2"/>
          <c:tx>
            <c:strRef>
              <c:f>'C:\_Dada\_004_Lobby\01_dluhy\02_exekuce\_podklady\[Vývoj počtu exekucí.xls]2022'!$B$21</c:f>
              <c:strCache>
                <c:ptCount val="1"/>
                <c:pt idx="0">
                  <c:v>3 exekuce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'[1]2022'!$C$18:$E$18</c:f>
              <c:numCache>
                <c:formatCode>General</c:formatCode>
                <c:ptCount val="3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</c:numCache>
            </c:numRef>
          </c:cat>
          <c:val>
            <c:numRef>
              <c:f>'[1]2022'!$C$21:$E$21</c:f>
              <c:numCache>
                <c:formatCode>General</c:formatCode>
                <c:ptCount val="3"/>
                <c:pt idx="0">
                  <c:v>114408</c:v>
                </c:pt>
                <c:pt idx="1">
                  <c:v>66533</c:v>
                </c:pt>
                <c:pt idx="2">
                  <c:v>53391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6-4A56-847E-56797F1E82C5}"/>
            </c:ext>
          </c:extLst>
        </c:ser>
        <c:ser>
          <c:idx val="3"/>
          <c:order val="3"/>
          <c:tx>
            <c:strRef>
              <c:f>'C:\_Dada\_004_Lobby\01_dluhy\02_exekuce\_podklady\[Vývoj počtu exekucí.xls]2022'!$B$22</c:f>
              <c:strCache>
                <c:ptCount val="1"/>
                <c:pt idx="0">
                  <c:v>4 až 9 exekucí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'[1]2022'!$C$18:$E$18</c:f>
              <c:numCache>
                <c:formatCode>General</c:formatCode>
                <c:ptCount val="3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</c:numCache>
            </c:numRef>
          </c:cat>
          <c:val>
            <c:numRef>
              <c:f>'[1]2022'!$C$22:$E$22</c:f>
              <c:numCache>
                <c:formatCode>General</c:formatCode>
                <c:ptCount val="3"/>
                <c:pt idx="0">
                  <c:v>242031</c:v>
                </c:pt>
                <c:pt idx="1">
                  <c:v>263689</c:v>
                </c:pt>
                <c:pt idx="2">
                  <c:v>231155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6-4A56-847E-56797F1E82C5}"/>
            </c:ext>
          </c:extLst>
        </c:ser>
        <c:ser>
          <c:idx val="4"/>
          <c:order val="4"/>
          <c:tx>
            <c:strRef>
              <c:f>'C:\_Dada\_004_Lobby\01_dluhy\02_exekuce\_podklady\[Vývoj počtu exekucí.xls]2022'!$B$23</c:f>
              <c:strCache>
                <c:ptCount val="1"/>
                <c:pt idx="0">
                  <c:v>10+ exekucí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'[1]2022'!$C$18:$E$18</c:f>
              <c:numCache>
                <c:formatCode>General</c:formatCode>
                <c:ptCount val="3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</c:numCache>
            </c:numRef>
          </c:cat>
          <c:val>
            <c:numRef>
              <c:f>'[1]2022'!$C$23:$E$23</c:f>
              <c:numCache>
                <c:formatCode>General</c:formatCode>
                <c:ptCount val="3"/>
                <c:pt idx="0">
                  <c:v>47122</c:v>
                </c:pt>
                <c:pt idx="1">
                  <c:v>158879</c:v>
                </c:pt>
                <c:pt idx="2">
                  <c:v>148479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6-4A56-847E-56797F1E8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632967568"/>
        <c:axId val="632969136"/>
      </c:barChart>
      <c:catAx>
        <c:axId val="6329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2969136"/>
        <c:crosses val="autoZero"/>
        <c:auto val="1"/>
        <c:lblAlgn val="ctr"/>
        <c:lblOffset val="100"/>
        <c:noMultiLvlLbl val="0"/>
      </c:catAx>
      <c:valAx>
        <c:axId val="63296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2967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399166502036704E-2"/>
          <c:y val="0.84615466465860167"/>
          <c:w val="0.88503443117997349"/>
          <c:h val="0.1330561330561330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4A961-85F8-4CA4-B815-AB73264234D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6990695-7A6D-4B47-B854-EDF421AB8C83}">
      <dgm:prSet phldrT="[Text]"/>
      <dgm:spPr/>
      <dgm:t>
        <a:bodyPr/>
        <a:lstStyle/>
        <a:p>
          <a:r>
            <a:rPr lang="cs-CZ" b="1"/>
            <a:t>Přímá pomoc</a:t>
          </a:r>
        </a:p>
      </dgm:t>
    </dgm:pt>
    <dgm:pt modelId="{1D766CF7-B726-478B-8582-6C5161147C67}" type="parTrans" cxnId="{8F002565-8952-4F67-B03D-1CC80EB1F886}">
      <dgm:prSet/>
      <dgm:spPr/>
      <dgm:t>
        <a:bodyPr/>
        <a:lstStyle/>
        <a:p>
          <a:endParaRPr lang="cs-CZ"/>
        </a:p>
      </dgm:t>
    </dgm:pt>
    <dgm:pt modelId="{8E7F0486-356D-4270-AF03-E117415B05ED}" type="sibTrans" cxnId="{8F002565-8952-4F67-B03D-1CC80EB1F886}">
      <dgm:prSet/>
      <dgm:spPr/>
      <dgm:t>
        <a:bodyPr/>
        <a:lstStyle/>
        <a:p>
          <a:endParaRPr lang="cs-CZ"/>
        </a:p>
      </dgm:t>
    </dgm:pt>
    <dgm:pt modelId="{63481604-B2C9-49F6-96B1-DACB326A382E}">
      <dgm:prSet phldrT="[Text]"/>
      <dgm:spPr/>
      <dgm:t>
        <a:bodyPr/>
        <a:lstStyle/>
        <a:p>
          <a:r>
            <a:rPr lang="cs-CZ" b="1"/>
            <a:t>Medializace</a:t>
          </a:r>
        </a:p>
      </dgm:t>
    </dgm:pt>
    <dgm:pt modelId="{CBE02220-E91B-42B2-A3A6-4712068EF5BD}" type="parTrans" cxnId="{CFC3770E-CFC1-4AF6-B1BD-EEFB0EDF26C3}">
      <dgm:prSet/>
      <dgm:spPr/>
      <dgm:t>
        <a:bodyPr/>
        <a:lstStyle/>
        <a:p>
          <a:endParaRPr lang="cs-CZ"/>
        </a:p>
      </dgm:t>
    </dgm:pt>
    <dgm:pt modelId="{1686D31B-761A-4A48-B5AE-9D68BCEE529D}" type="sibTrans" cxnId="{CFC3770E-CFC1-4AF6-B1BD-EEFB0EDF26C3}">
      <dgm:prSet/>
      <dgm:spPr/>
      <dgm:t>
        <a:bodyPr/>
        <a:lstStyle/>
        <a:p>
          <a:endParaRPr lang="cs-CZ"/>
        </a:p>
      </dgm:t>
    </dgm:pt>
    <dgm:pt modelId="{34F986C5-DD09-4C88-BFFD-4A99CB738233}">
      <dgm:prSet phldrT="[Text]"/>
      <dgm:spPr/>
      <dgm:t>
        <a:bodyPr/>
        <a:lstStyle/>
        <a:p>
          <a:r>
            <a:rPr lang="cs-CZ" b="1"/>
            <a:t>Systémové změny</a:t>
          </a:r>
        </a:p>
      </dgm:t>
    </dgm:pt>
    <dgm:pt modelId="{C45BAD26-3C8D-403E-8948-61D541A03AAD}" type="parTrans" cxnId="{34E999A8-849E-4195-A66E-C67B4739A5AA}">
      <dgm:prSet/>
      <dgm:spPr/>
      <dgm:t>
        <a:bodyPr/>
        <a:lstStyle/>
        <a:p>
          <a:endParaRPr lang="cs-CZ"/>
        </a:p>
      </dgm:t>
    </dgm:pt>
    <dgm:pt modelId="{7D5FBD17-6259-403A-8D2D-F17E10FD6BE7}" type="sibTrans" cxnId="{34E999A8-849E-4195-A66E-C67B4739A5AA}">
      <dgm:prSet/>
      <dgm:spPr/>
      <dgm:t>
        <a:bodyPr/>
        <a:lstStyle/>
        <a:p>
          <a:endParaRPr lang="cs-CZ"/>
        </a:p>
      </dgm:t>
    </dgm:pt>
    <dgm:pt modelId="{577816DF-83AE-4D8C-AE28-DBEE1DA79C04}" type="pres">
      <dgm:prSet presAssocID="{56F4A961-85F8-4CA4-B815-AB73264234D2}" presName="compositeShape" presStyleCnt="0">
        <dgm:presLayoutVars>
          <dgm:dir/>
          <dgm:resizeHandles/>
        </dgm:presLayoutVars>
      </dgm:prSet>
      <dgm:spPr/>
    </dgm:pt>
    <dgm:pt modelId="{5D64BE92-AE82-4D02-A3EB-194F34E6213B}" type="pres">
      <dgm:prSet presAssocID="{56F4A961-85F8-4CA4-B815-AB73264234D2}" presName="pyramid" presStyleLbl="node1" presStyleIdx="0" presStyleCnt="1" custScaleX="121519" custLinFactNeighborX="-12120" custLinFactNeighborY="0"/>
      <dgm:spPr/>
    </dgm:pt>
    <dgm:pt modelId="{47E8C2FB-185D-4AD7-AE6D-A4802AD9F277}" type="pres">
      <dgm:prSet presAssocID="{56F4A961-85F8-4CA4-B815-AB73264234D2}" presName="theList" presStyleCnt="0"/>
      <dgm:spPr/>
    </dgm:pt>
    <dgm:pt modelId="{E19FF13B-7517-40E0-B2D8-BD5A89220409}" type="pres">
      <dgm:prSet presAssocID="{A6990695-7A6D-4B47-B854-EDF421AB8C83}" presName="aNode" presStyleLbl="fgAcc1" presStyleIdx="0" presStyleCnt="3" custLinFactY="11389" custLinFactNeighborX="29236" custLinFactNeighborY="100000">
        <dgm:presLayoutVars>
          <dgm:bulletEnabled val="1"/>
        </dgm:presLayoutVars>
      </dgm:prSet>
      <dgm:spPr/>
    </dgm:pt>
    <dgm:pt modelId="{86DBC294-2498-4F8C-BC9B-57C9E1103647}" type="pres">
      <dgm:prSet presAssocID="{A6990695-7A6D-4B47-B854-EDF421AB8C83}" presName="aSpace" presStyleCnt="0"/>
      <dgm:spPr/>
    </dgm:pt>
    <dgm:pt modelId="{1B49867A-085C-4A6D-A9B8-BF970801B8F1}" type="pres">
      <dgm:prSet presAssocID="{63481604-B2C9-49F6-96B1-DACB326A382E}" presName="aNode" presStyleLbl="fgAcc1" presStyleIdx="1" presStyleCnt="3" custLinFactY="11389" custLinFactNeighborX="29236" custLinFactNeighborY="100000">
        <dgm:presLayoutVars>
          <dgm:bulletEnabled val="1"/>
        </dgm:presLayoutVars>
      </dgm:prSet>
      <dgm:spPr/>
    </dgm:pt>
    <dgm:pt modelId="{B58F972B-C57E-4A41-9639-6ECD1DBCC684}" type="pres">
      <dgm:prSet presAssocID="{63481604-B2C9-49F6-96B1-DACB326A382E}" presName="aSpace" presStyleCnt="0"/>
      <dgm:spPr/>
    </dgm:pt>
    <dgm:pt modelId="{DA3E24D6-8A46-4618-A769-B478A1074CA8}" type="pres">
      <dgm:prSet presAssocID="{34F986C5-DD09-4C88-BFFD-4A99CB738233}" presName="aNode" presStyleLbl="fgAcc1" presStyleIdx="2" presStyleCnt="3" custLinFactY="11389" custLinFactNeighborX="29236" custLinFactNeighborY="100000">
        <dgm:presLayoutVars>
          <dgm:bulletEnabled val="1"/>
        </dgm:presLayoutVars>
      </dgm:prSet>
      <dgm:spPr/>
    </dgm:pt>
    <dgm:pt modelId="{6C1621C3-B75B-4001-94D0-E8F62B181846}" type="pres">
      <dgm:prSet presAssocID="{34F986C5-DD09-4C88-BFFD-4A99CB738233}" presName="aSpace" presStyleCnt="0"/>
      <dgm:spPr/>
    </dgm:pt>
  </dgm:ptLst>
  <dgm:cxnLst>
    <dgm:cxn modelId="{CFC3770E-CFC1-4AF6-B1BD-EEFB0EDF26C3}" srcId="{56F4A961-85F8-4CA4-B815-AB73264234D2}" destId="{63481604-B2C9-49F6-96B1-DACB326A382E}" srcOrd="1" destOrd="0" parTransId="{CBE02220-E91B-42B2-A3A6-4712068EF5BD}" sibTransId="{1686D31B-761A-4A48-B5AE-9D68BCEE529D}"/>
    <dgm:cxn modelId="{8F002565-8952-4F67-B03D-1CC80EB1F886}" srcId="{56F4A961-85F8-4CA4-B815-AB73264234D2}" destId="{A6990695-7A6D-4B47-B854-EDF421AB8C83}" srcOrd="0" destOrd="0" parTransId="{1D766CF7-B726-478B-8582-6C5161147C67}" sibTransId="{8E7F0486-356D-4270-AF03-E117415B05ED}"/>
    <dgm:cxn modelId="{CAFF9C49-8B0B-4799-863D-1FFB9889D902}" type="presOf" srcId="{A6990695-7A6D-4B47-B854-EDF421AB8C83}" destId="{E19FF13B-7517-40E0-B2D8-BD5A89220409}" srcOrd="0" destOrd="0" presId="urn:microsoft.com/office/officeart/2005/8/layout/pyramid2"/>
    <dgm:cxn modelId="{34E999A8-849E-4195-A66E-C67B4739A5AA}" srcId="{56F4A961-85F8-4CA4-B815-AB73264234D2}" destId="{34F986C5-DD09-4C88-BFFD-4A99CB738233}" srcOrd="2" destOrd="0" parTransId="{C45BAD26-3C8D-403E-8948-61D541A03AAD}" sibTransId="{7D5FBD17-6259-403A-8D2D-F17E10FD6BE7}"/>
    <dgm:cxn modelId="{9A56A4A9-807F-478B-A5A1-5DE5E202BD80}" type="presOf" srcId="{63481604-B2C9-49F6-96B1-DACB326A382E}" destId="{1B49867A-085C-4A6D-A9B8-BF970801B8F1}" srcOrd="0" destOrd="0" presId="urn:microsoft.com/office/officeart/2005/8/layout/pyramid2"/>
    <dgm:cxn modelId="{B3DBE9B3-B8FB-40FB-B2CD-E18E656F9ECB}" type="presOf" srcId="{56F4A961-85F8-4CA4-B815-AB73264234D2}" destId="{577816DF-83AE-4D8C-AE28-DBEE1DA79C04}" srcOrd="0" destOrd="0" presId="urn:microsoft.com/office/officeart/2005/8/layout/pyramid2"/>
    <dgm:cxn modelId="{6EC323D9-FF31-447E-AB20-5CE20ECB0FC8}" type="presOf" srcId="{34F986C5-DD09-4C88-BFFD-4A99CB738233}" destId="{DA3E24D6-8A46-4618-A769-B478A1074CA8}" srcOrd="0" destOrd="0" presId="urn:microsoft.com/office/officeart/2005/8/layout/pyramid2"/>
    <dgm:cxn modelId="{8D1A4882-3BAB-440D-8418-B643A89FAA7D}" type="presParOf" srcId="{577816DF-83AE-4D8C-AE28-DBEE1DA79C04}" destId="{5D64BE92-AE82-4D02-A3EB-194F34E6213B}" srcOrd="0" destOrd="0" presId="urn:microsoft.com/office/officeart/2005/8/layout/pyramid2"/>
    <dgm:cxn modelId="{CC6CB653-6B05-4427-999D-8DAF9F4A4572}" type="presParOf" srcId="{577816DF-83AE-4D8C-AE28-DBEE1DA79C04}" destId="{47E8C2FB-185D-4AD7-AE6D-A4802AD9F277}" srcOrd="1" destOrd="0" presId="urn:microsoft.com/office/officeart/2005/8/layout/pyramid2"/>
    <dgm:cxn modelId="{7F409D7E-94E9-44F5-A3FA-4C7E57D2A625}" type="presParOf" srcId="{47E8C2FB-185D-4AD7-AE6D-A4802AD9F277}" destId="{E19FF13B-7517-40E0-B2D8-BD5A89220409}" srcOrd="0" destOrd="0" presId="urn:microsoft.com/office/officeart/2005/8/layout/pyramid2"/>
    <dgm:cxn modelId="{123CA37C-EAAC-4F8E-9FAA-A8361296B416}" type="presParOf" srcId="{47E8C2FB-185D-4AD7-AE6D-A4802AD9F277}" destId="{86DBC294-2498-4F8C-BC9B-57C9E1103647}" srcOrd="1" destOrd="0" presId="urn:microsoft.com/office/officeart/2005/8/layout/pyramid2"/>
    <dgm:cxn modelId="{8EF0CFA3-CB78-41D2-87F5-2B9F1D26E9EF}" type="presParOf" srcId="{47E8C2FB-185D-4AD7-AE6D-A4802AD9F277}" destId="{1B49867A-085C-4A6D-A9B8-BF970801B8F1}" srcOrd="2" destOrd="0" presId="urn:microsoft.com/office/officeart/2005/8/layout/pyramid2"/>
    <dgm:cxn modelId="{0B91ABA1-F5CB-4E85-8FCD-9FCF43E8BB92}" type="presParOf" srcId="{47E8C2FB-185D-4AD7-AE6D-A4802AD9F277}" destId="{B58F972B-C57E-4A41-9639-6ECD1DBCC684}" srcOrd="3" destOrd="0" presId="urn:microsoft.com/office/officeart/2005/8/layout/pyramid2"/>
    <dgm:cxn modelId="{06CFBFD5-90B7-4D7D-BF9E-7F90AB3612BF}" type="presParOf" srcId="{47E8C2FB-185D-4AD7-AE6D-A4802AD9F277}" destId="{DA3E24D6-8A46-4618-A769-B478A1074CA8}" srcOrd="4" destOrd="0" presId="urn:microsoft.com/office/officeart/2005/8/layout/pyramid2"/>
    <dgm:cxn modelId="{362A24CB-F6D3-49D4-8419-E378048EEE14}" type="presParOf" srcId="{47E8C2FB-185D-4AD7-AE6D-A4802AD9F277}" destId="{6C1621C3-B75B-4001-94D0-E8F62B18184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BE92-AE82-4D02-A3EB-194F34E6213B}">
      <dsp:nvSpPr>
        <dsp:cNvPr id="0" name=""/>
        <dsp:cNvSpPr/>
      </dsp:nvSpPr>
      <dsp:spPr>
        <a:xfrm>
          <a:off x="211211" y="0"/>
          <a:ext cx="5532700" cy="45529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F13B-7517-40E0-B2D8-BD5A89220409}">
      <dsp:nvSpPr>
        <dsp:cNvPr id="0" name=""/>
        <dsp:cNvSpPr/>
      </dsp:nvSpPr>
      <dsp:spPr>
        <a:xfrm>
          <a:off x="4292408" y="715208"/>
          <a:ext cx="2959418" cy="1077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Přímá pomoc</a:t>
          </a:r>
        </a:p>
      </dsp:txBody>
      <dsp:txXfrm>
        <a:off x="4345020" y="767820"/>
        <a:ext cx="2854194" cy="972544"/>
      </dsp:txXfrm>
    </dsp:sp>
    <dsp:sp modelId="{1B49867A-085C-4A6D-A9B8-BF970801B8F1}">
      <dsp:nvSpPr>
        <dsp:cNvPr id="0" name=""/>
        <dsp:cNvSpPr/>
      </dsp:nvSpPr>
      <dsp:spPr>
        <a:xfrm>
          <a:off x="4292408" y="1927698"/>
          <a:ext cx="2959418" cy="1077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Medializace</a:t>
          </a:r>
        </a:p>
      </dsp:txBody>
      <dsp:txXfrm>
        <a:off x="4345020" y="1980310"/>
        <a:ext cx="2854194" cy="972544"/>
      </dsp:txXfrm>
    </dsp:sp>
    <dsp:sp modelId="{DA3E24D6-8A46-4618-A769-B478A1074CA8}">
      <dsp:nvSpPr>
        <dsp:cNvPr id="0" name=""/>
        <dsp:cNvSpPr/>
      </dsp:nvSpPr>
      <dsp:spPr>
        <a:xfrm>
          <a:off x="4292408" y="3140188"/>
          <a:ext cx="2959418" cy="1077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Systémové změny</a:t>
          </a:r>
        </a:p>
      </dsp:txBody>
      <dsp:txXfrm>
        <a:off x="4345020" y="3192800"/>
        <a:ext cx="2854194" cy="972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0.56731</cdr:x>
      <cdr:y>0.00881</cdr:y>
    </cdr:from>
    <cdr:to>
      <cdr:x>1</cdr:x>
      <cdr:y>0.10156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2173922" y="20850"/>
          <a:ext cx="1658060" cy="21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tIns="0" bIns="0" rtlCol="0"/>
        <a:lstStyle xmlns:a="http://schemas.openxmlformats.org/drawingml/2006/main"/>
        <a:p xmlns:a="http://schemas.openxmlformats.org/drawingml/2006/main">
          <a:r>
            <a:rPr lang="cs-CZ" sz="1200" b="1"/>
            <a:t>Vývoj počtu exekucí</a:t>
          </a:r>
        </a:p>
      </cdr:txBody>
    </cdr:sp>
  </cdr:relSizeAnchor>
  <cdr:relSizeAnchor xmlns:cdr="http://schemas.openxmlformats.org/drawingml/2006/chartDrawing">
    <cdr:from>
      <cdr:x>0.29863</cdr:x>
      <cdr:y>0.35638</cdr:y>
    </cdr:from>
    <cdr:to>
      <cdr:x>0.62223</cdr:x>
      <cdr:y>0.44913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946639" y="743244"/>
          <a:ext cx="1025770" cy="19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cs-CZ" sz="1000" b="1"/>
            <a:t>Bagatelní exekuce</a:t>
          </a:r>
        </a:p>
      </cdr:txBody>
    </cdr:sp>
  </cdr:relSizeAnchor>
  <cdr:relSizeAnchor xmlns:cdr="http://schemas.openxmlformats.org/drawingml/2006/chartDrawing">
    <cdr:from>
      <cdr:x>0.5723</cdr:x>
      <cdr:y>0.60933</cdr:y>
    </cdr:from>
    <cdr:to>
      <cdr:x>0.84967</cdr:x>
      <cdr:y>0.70208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1814148" y="1270782"/>
          <a:ext cx="879229" cy="19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cs-CZ" sz="1000" b="1"/>
            <a:t>Marné exekuce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0F7A-0B95-4B93-8395-F79739DBBA86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69A7-BCB4-429C-AB40-607B5550F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608E7-766F-45A2-B34A-22EB3228017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02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F414-24DF-FEC9-601C-9384D4658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7851A4-8390-1C49-0C89-6125C038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6AB47-F7EF-6411-AC3E-B237A33C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09CC6B-FF82-9315-E73E-C970907B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8C367-9266-3C1B-0FA8-A69F12C1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5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79D88-A195-737F-CB2F-4CACA878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5F42E3-2645-FEC6-221F-7D5710F6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CA09BE-7BDF-913F-1436-EDE51D4B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2A7187-0B92-BBD4-E58C-39FBE7EC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22FD50-55CE-291A-10D3-759E05A5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7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6A873D-CFB8-C375-54FA-C74A2BE54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549756-61FA-4473-13FE-53043E945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BE109E-5375-CD57-6D84-09D50AEA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A8516-A979-AADE-4418-EDC72928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39AD2-BE08-E297-363A-38ECA38F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0BA8C-CE97-7FBD-3AA4-C2FFE915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EB480-CF42-94D8-9444-48D83CC43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589808-8607-7408-49B9-D7D41BF4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DAA942-D75C-7E05-64A4-537D4AE6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D6FC3A-2592-3BA8-DD78-607E74B9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2FC0D-0214-52E6-D7B2-80FAEB4C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7CB33A-0F1E-FBCC-0D88-E87C1551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670DD2-BF5C-31A0-4ED2-5F41E38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A38A02-A58B-30D9-63FF-38C5FCF3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6168F7-4571-9C7C-0662-2FDBDD82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4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707EE-3A88-1BCB-5865-3E5A2F0F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A9E30-5EE7-473C-6CE7-D197F90D3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64B37F-FC46-23E9-BEE4-B2BDE51C2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34E3E-0F3E-9C0A-4B9F-1E96106F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B42D08-B747-1775-FCC7-BAAE5DBA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EDABE9-471B-E2AC-20E5-E2FC4B4F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C4D0E-6448-D13D-82A8-32D940BA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3AD96B-43F4-FAC8-A8AF-DFA2088E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82C04D-8D6D-64FD-0D25-B94D4379C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E1938E-7FFC-435D-E9B8-142750A41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F3526D-9D8C-D36F-A7F7-9AC8A1523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482EA2-DFF7-6D60-E44E-6922F2DF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CC4AF3-1415-FB48-43FE-0DA2A13E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38578E-A1FA-8C0F-828E-632CD1B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4F4B4-9FB6-F9CD-275F-F109A9CB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30DC4B-A5A8-1699-3344-8E753CCE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82F096-45D1-A00A-EC14-7E906718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D643DF-AE00-1B88-F8CB-0899F12E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8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C40924-D9B5-EE9B-19F6-0E7089A8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E20E95-D4BE-B5FC-DB53-8CC1A941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0B5905-620B-57CD-E7FE-E993BEC3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52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89567-EBD7-E8C2-DE42-D75176D5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C40AB-7869-E395-EB5B-34B4F49B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900FB2-A1E5-33B8-DAE0-82A8BB826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3FF82B-869D-9355-9F8F-07EEE3FE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CE36DF-A52E-9D6B-CFD1-1465C6BA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378EF2-E1BB-7EE4-B71C-526CCDE7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5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D952B-CEB6-FAAA-CB82-8208B6FC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DA70DB-7D41-E095-EA48-BC36F6310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5457F-503C-9289-16A3-0E9B1C4A9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79B44E-98AD-4E2F-1B30-DBB6DC1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E9E00A-2E5C-31CC-1533-54D7D9CD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327630-C34F-F4A5-8DB1-525277FA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EA7657-F8C3-F87B-B68F-38064F31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6380AD-28FD-49CC-268D-E73F0D759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BD09A2-0FBD-8C61-120E-7BFEB5018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BA58-6C51-488B-AEA9-D9EE885A4FB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D6713-0DF6-E1D9-46A6-53A39402D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D3B6E-75E5-CE94-1AB3-0DFC085AB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1A8C-8695-4347-84C2-620B8F0E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225517/Ak%C4%8Dn%C3%AD+pl%C3%A1n+2024-2026+Strategie+soci%C3%A1ln%C3%ADho+za%C4%8Dle%C5%88ov%C3%A1n%C3%AD+2021-2030.pdf/c5686f65-b67f-acd4-d96f-47dfb450cfc9" TargetMode="External"/><Relationship Id="rId2" Type="http://schemas.openxmlformats.org/officeDocument/2006/relationships/hyperlink" Target="https://www.mpsv.cz/documents/20142/225517/Strategie+soci%C3%A1ln%C3%ADho+za%C4%8Dle%C5%88ov%C3%A1n%C3%AD+2021-2030_aktualizace+2023.pdf/fec71d0b-c783-53e1-4b37-b73c7d591ec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oschomutov@soschomutov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palacky@praha6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D4C38743-3FD2-7106-5684-CFC2CCB3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8">
            <a:extLst>
              <a:ext uri="{FF2B5EF4-FFF2-40B4-BE49-F238E27FC236}">
                <a16:creationId xmlns:a16="http://schemas.microsoft.com/office/drawing/2014/main" id="{2BD0DA24-8627-F142-3A25-95F2C9AB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2333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Dluhové poradenství jako řešení a prevence sociálního vyloučení</a:t>
            </a:r>
            <a:endParaRPr lang="cs-CZ" altLang="cs-CZ" b="1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3. 6. 2025</a:t>
            </a:r>
            <a:endParaRPr lang="cs-CZ" altLang="cs-CZ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ovéPole 9">
            <a:extLst>
              <a:ext uri="{FF2B5EF4-FFF2-40B4-BE49-F238E27FC236}">
                <a16:creationId xmlns:a16="http://schemas.microsoft.com/office/drawing/2014/main" id="{425D1305-8EEF-F6DD-45B9-1E3C6C67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52170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sociální integrace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Ministerstva práce a sociálních věcí</a:t>
            </a:r>
          </a:p>
        </p:txBody>
      </p:sp>
      <p:sp>
        <p:nvSpPr>
          <p:cNvPr id="3077" name="TextovéPole 8">
            <a:extLst>
              <a:ext uri="{FF2B5EF4-FFF2-40B4-BE49-F238E27FC236}">
                <a16:creationId xmlns:a16="http://schemas.microsoft.com/office/drawing/2014/main" id="{08697AAC-8960-56BC-93BA-38CF43CC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2047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www.mpsv.cz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666750"/>
            <a:ext cx="9144000" cy="1270000"/>
          </a:xfrm>
        </p:spPr>
        <p:txBody>
          <a:bodyPr>
            <a:normAutofit fontScale="90000"/>
          </a:bodyPr>
          <a:lstStyle/>
          <a:p>
            <a:br>
              <a:rPr lang="cs-CZ" sz="31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b="1">
                <a:solidFill>
                  <a:schemeClr val="accent1">
                    <a:lumMod val="50000"/>
                  </a:schemeClr>
                </a:solidFill>
              </a:rPr>
              <a:t>Od zveřejnění mapy exekucí výrazný nástup dluhového poradenství ve službách </a:t>
            </a:r>
            <a:endParaRPr lang="cs-CZ" sz="3600" b="1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id="{92E79342-F258-E82D-3730-2ECFE248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9801"/>
            <a:ext cx="9144000" cy="425873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Řada obcí zařadila řešení otázky předlužení ohrožených CS do své agendy i v rámci širších strategií a řešení v rozmanitých pracovních skupinách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Komunitní plánování, plány sociálního začleňování, akční plány apod.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Akce a činnosti preventivního charakteru (kampaně, formy „milostivého léta“)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9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733"/>
            <a:ext cx="9144000" cy="78740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Zadlužení vůči obci </a:t>
            </a:r>
            <a:endParaRPr lang="cs-CZ" sz="400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0116"/>
            <a:ext cx="9144000" cy="45952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Specifické postavení obce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Různé možnosti a přístupy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Preventivní činnosti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Transparentní systém informování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Práce se specifiky CS (uprchlíci, nízkopříjmové ohrožené skupiny – vyšší míra podpory)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25027" y="1000908"/>
            <a:ext cx="914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Možnosti nejen v rámci novely exekučního řádu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FE9FD09D-09DA-4F6C-0089-ADD3E18A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B2C56-FC57-36A9-C84A-745BEC81B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981397"/>
            <a:ext cx="10515600" cy="4351338"/>
          </a:xfrm>
        </p:spPr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Zastavování „marných exekucí“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Nevymáhání bagatelních pohledávek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Včasné informování a možnosti odpuštění 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Ideální model podpory – snížené náklady na bydlení pro CS zasaženou předlužením v rámci obecního a sociálního bydlení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74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4468"/>
            <a:ext cx="9144000" cy="973666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Propojení problematiky předlužení v tématu bydlení a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200"/>
            <a:ext cx="9144000" cy="4622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Nutnost široké znalosti možností a potřeb CS s nástupem nového zákona o podpoře bydlení (individuální přístup na míru)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Multidisciplinární spolupráce v rámci všech realizovaných projektů     v obci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Dluhové platformy a vzájemná podpora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Aktivní zapojení 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Reálné nastavení strategie spolupráce s CS a nastavení reálných cílů   a možností řešení s ohledem na trvání v čase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9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66385"/>
            <a:ext cx="9144000" cy="4493682"/>
          </a:xfr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Děkuji za pozornost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Bara@institut-predluzeni.cz</a:t>
            </a:r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Obsah obrázku text, Písmo, log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97EFB3D-FA9B-1631-1DA8-15570A08A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70" y="1204279"/>
            <a:ext cx="2867079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5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03" y="3429000"/>
            <a:ext cx="3437671" cy="1494236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cs-CZ" altLang="cs-CZ" sz="2800">
                <a:solidFill>
                  <a:schemeClr val="bg1"/>
                </a:solidFill>
              </a:rPr>
              <a:t>Mgr. Jan Konvalinka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>
              <a:solidFill>
                <a:srgbClr val="FFFFFF"/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973114DA-8346-EA13-38DE-E3576DCE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04" y="3322034"/>
            <a:ext cx="4524031" cy="11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4436"/>
            <a:ext cx="9144000" cy="44692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 hangingPunct="0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Město Příbram si zakládá na </a:t>
            </a:r>
            <a:r>
              <a:rPr lang="cs-CZ" sz="2000" b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integraci sociálních služeb a na spolupráci napříč   jednotlivými poskytovateli.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SP je jedním ze středisek Centra sociálních a zdravotních služeb (CSZS). Letos oslavíme 10 let fungování.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 rozvojem CSZS docházelo i k rozvoji SP po stránce kvality a množství akreditovaných služeb. 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Velice se nám vyplácí to, že jsou na SP „napojena“ ostatní střediska CSZS a zároveň i nezávislí poskytovatelé SS.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SP je partnerem i pro ÚP a další instituce (např. věznici).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SP funguje i v rámci bytové politiky města, zejm. s ohledem na řešení dluhů, osobních, rodinných i pracovních karambolů (nejen) našich občanů.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SP poradna není jen o řešení dluhové problematiky. Úzce spolupracuje s terénními službami, dokáže poskytnout odborné poradenství v jakékoliv životní situaci. </a:t>
            </a:r>
            <a:endParaRPr lang="cs-CZ" sz="2000">
              <a:solidFill>
                <a:schemeClr val="accent1">
                  <a:lumMod val="50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7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66B11457-B0F6-92E6-608C-3F1E269ED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18" y="730462"/>
            <a:ext cx="4524031" cy="11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796" y="2480650"/>
            <a:ext cx="7287001" cy="687649"/>
          </a:xfrm>
        </p:spPr>
        <p:txBody>
          <a:bodyPr anchor="t"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– Sociální poradna Příbram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03" y="3429000"/>
            <a:ext cx="3437671" cy="1494236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cs-CZ" altLang="cs-CZ" sz="2800">
                <a:solidFill>
                  <a:schemeClr val="bg1"/>
                </a:solidFill>
              </a:rPr>
              <a:t>Mgr. Jana Benová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>
              <a:solidFill>
                <a:srgbClr val="FFFFFF"/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mail.centrumpribram.cz/webmail/api/download/attachment/centrumpribram.cz/jana.benova/462dd8d3-5e06-452d-8f15-295b4a88b246/3110/0-1/CSZS.png?version=82865&amp;sid=b00257d6a6c0ba3fc034d3d9d2aa764ffac837111842405798c09798739cfb5e&amp;mode=view">
            <a:extLst>
              <a:ext uri="{FF2B5EF4-FFF2-40B4-BE49-F238E27FC236}">
                <a16:creationId xmlns:a16="http://schemas.microsoft.com/office/drawing/2014/main" id="{92B24D4B-8F88-2818-6768-84DE7754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12" y="5044554"/>
            <a:ext cx="7479314" cy="6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7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5FA16-8740-8F41-EFF5-2FA752A8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D2225-87B4-E161-5BD6-F99DE12C0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134"/>
            <a:ext cx="9144000" cy="832918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Co je dluhové poradenství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8063AD-2BF4-4B6F-0F88-FD643B0A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4436"/>
            <a:ext cx="9144000" cy="4469204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Odborná sociální služba, jejímž cílem je pomáhat lidem ve finanční tísni ji zvládat, stabilizovat a řešit jejich zadlužení a také působit preventivně.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Hlavním cílem je poskytnutí adekvátních informací, podpory a praktické pomoci (např. vysvětlit co je exekuce, vyjednat splátkový kalendář, mapování dluhů, zpracování návrhů na povolení oddlužení…).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Služba je poskytována na základě odborného sociálního poradenství (§37 zákona 108/2006 Sb., o sociálních službách a jako akreditované dluhové poradenství dle zákona č. 182/2006 Sb., o úpadku a způsobech řešení.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7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E3550699-98DC-A0E4-B81C-A3AA29D3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0186"/>
            <a:ext cx="9144000" cy="798716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Cíle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DBBA548-EBCC-8C08-7720-0BC8C25A9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8902"/>
            <a:ext cx="9144000" cy="495731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Zmapovat reálný rozsah zadlužení klienta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Zajistit základní stabilitu (zejména zachování bydlení, příjmů)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Nalézt vhodný způsob řešení pro daného klienta a jeho individuální situaci (např. konsolidace půjček – snížení splátek, komunikace            s věřiteli, zvážení vstupu do oddlužení…)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Zejména zvyšovat finanční a dluhovou gramotnost, soběstačnost klienta s dodržením základních pravidel služby:</a:t>
            </a:r>
          </a:p>
          <a:p>
            <a:pPr marL="0" indent="0" algn="l">
              <a:buNone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    - bezplatnost, důvěrnost, nestrannost</a:t>
            </a:r>
          </a:p>
          <a:p>
            <a:pPr marL="0" indent="0" algn="l">
              <a:buNone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    - důraz na aktivní zapojení klienta</a:t>
            </a:r>
          </a:p>
          <a:p>
            <a:pPr marL="0" indent="0" algn="l">
              <a:buNone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    - multioborová spolupráce </a:t>
            </a:r>
          </a:p>
          <a:p>
            <a:pPr marL="0" indent="0" algn="l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69562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961" y="956345"/>
            <a:ext cx="9462780" cy="5901655"/>
          </a:xfrm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HARMONOGRAM: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9:00–9:05 	Zahájení, úvod do tématu (MPSV)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9:10–9:40 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Barbara Halířová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Institut prevence a řešení předlužení – Dluhové poradenství 			ve spolupráci s obcí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9:40–10:00 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Jan Konvalinka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starosta města Příbram – </a:t>
            </a:r>
            <a:r>
              <a:rPr lang="pl-PL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Přínosy zřízení dluhové poradny pro 			obec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Jana Bendová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vedoucí sociální poradny v Příbrami 	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10:00–10:20 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Lucie Pastyříková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obecní dluhová poradna Chomutov </a:t>
            </a:r>
            <a:endParaRPr lang="cs-CZ" sz="1800">
              <a:solidFill>
                <a:schemeClr val="accent1">
                  <a:lumMod val="50000"/>
                </a:schemeClr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10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:20–10:40 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Petr Palacký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radní Prahy 6, 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Marián Hošek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místostarosta Prahy 6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 Odpuštění 			dluhů vůči obci</a:t>
            </a:r>
          </a:p>
          <a:p>
            <a:pPr marL="457200" lvl="0" indent="-457200" algn="l">
              <a:lnSpc>
                <a:spcPct val="115000"/>
              </a:lnSpc>
              <a:buAutoNum type="arabicPeriod" startAt="6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10:40–11:10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Zuzana Grulichová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RUBIKON Centrum, z. </a:t>
            </a:r>
            <a:r>
              <a:rPr lang="cs-CZ" sz="180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ú.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garantka programu Zadluženost </a:t>
            </a:r>
            <a:endParaRPr lang="cs-CZ" sz="1800">
              <a:solidFill>
                <a:schemeClr val="accent1">
                  <a:lumMod val="50000"/>
                </a:schemeClr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lnSpc>
                <a:spcPct val="115000"/>
              </a:lnSpc>
              <a:spcAft>
                <a:spcPts val="600"/>
              </a:spcAft>
              <a:buAutoNum type="arabicPeriod" startAt="7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11:10–11:30	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Daniel </a:t>
            </a:r>
            <a:r>
              <a:rPr lang="cs-CZ" sz="1800" b="1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Hůle</a:t>
            </a:r>
            <a:r>
              <a:rPr lang="cs-CZ" sz="1800" b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Člověk v tísni – vedoucí programu Dluhové poradenství</a:t>
            </a:r>
          </a:p>
          <a:p>
            <a:pPr marL="457200" lvl="0" indent="-457200" algn="l">
              <a:lnSpc>
                <a:spcPct val="115000"/>
              </a:lnSpc>
              <a:spcAft>
                <a:spcPts val="600"/>
              </a:spcAft>
              <a:buAutoNum type="arabicPeriod" startAt="7"/>
            </a:pPr>
            <a:r>
              <a:rPr lang="cs-CZ" sz="180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11:30</a:t>
            </a:r>
            <a:r>
              <a:rPr lang="cs-CZ" sz="180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–12:00	Diskuze, závěr</a:t>
            </a:r>
            <a:endParaRPr lang="cs-CZ" sz="180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9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62" y="94016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Sociální poradna – Centrum sociálních a zdravotních služeb města Příbram 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7739"/>
            <a:ext cx="10515600" cy="3911240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Vznik 2015, od roku 2018 akreditace Ministerstva spravedlnosti pro poskytování služeb v oblasti oddlužení ve Středních Čechách 10 akreditovaných služeb, v ČR celkem 94.</a:t>
            </a:r>
          </a:p>
          <a:p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Dále SP poskytuje poradenství v oblasti rodinného práva, občanského práva,         v oblasti bydlení, při výchovných a vztahových problémech…</a:t>
            </a:r>
          </a:p>
          <a:p>
            <a:pPr marL="0" indent="0">
              <a:buNone/>
            </a:pPr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4/2025 jsme se staly zakládajícími členy Konsorcia dluhových poraden ČR, které je spolufinancováno Evropskou unií.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84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8148"/>
            <a:ext cx="9144000" cy="468343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Činnost sociální poradny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9624"/>
            <a:ext cx="9144000" cy="4952330"/>
          </a:xfrm>
        </p:spPr>
        <p:txBody>
          <a:bodyPr>
            <a:no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kern="120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Individuální odborné sociální poradenství, dluhové poradenství </a:t>
            </a:r>
            <a:endParaRPr lang="cs-CZ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kern="120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Sociální poradna, terén, Věznice Příbram</a:t>
            </a:r>
            <a:endParaRPr lang="cs-CZ" sz="1800" b="0" i="0" u="none" strike="noStrike"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1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E5E7D5-5FDF-1271-4450-E5AB630B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62" y="1629624"/>
            <a:ext cx="10105190" cy="46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7289"/>
            <a:ext cx="9144000" cy="666750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accent1">
                    <a:lumMod val="50000"/>
                  </a:schemeClr>
                </a:solidFill>
              </a:rPr>
              <a:t>Jsme součástí konsorcia dluhových poraden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0473"/>
            <a:ext cx="9144000" cy="49578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Vznik spolku 4/2025 za podpory EU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Účelem konsorcia je přispívat ke kultivaci dluhového prostředí v ČR,   a to především zlepšováním životní situace a řešením problémů zadlužených fyzických osob. Konsorcium rovněž přispívá                         k systémovým změnám v dluhové oblasti s cílem dosáhnout stavu, který umožní předluženým osobám účinně řešit svou nepříznivou životní situaci.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Zakládající členové: Rubikon Centrum, Institut pro prevenci a řešení předlužení, Centrum sociálních a zdravotních služeb města Příbram, Diecézní charita Brno, </a:t>
            </a:r>
            <a:r>
              <a:rPr lang="cs-CZ" err="1">
                <a:solidFill>
                  <a:schemeClr val="accent1">
                    <a:lumMod val="50000"/>
                  </a:schemeClr>
                </a:solidFill>
              </a:rPr>
              <a:t>Theia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 – krizové centrum, Naděje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lh7-rt.googleusercontent.com/docsz/AD_4nXfmalPpEG2UUGCl6aCMK2gx81weXJ61pSWIAgEPqsudv6d-dLtuhECMz1TEdUBqpu4TIJHtOcJJBVUmXryYKS4Wb0KY92AOyW19BMsiI0X_NhBLW26r1x6EK5TD6tuhIwY4Y5bJIA?key=q6YCp2O0B2tCLy5gFIo23mlC">
            <a:extLst>
              <a:ext uri="{FF2B5EF4-FFF2-40B4-BE49-F238E27FC236}">
                <a16:creationId xmlns:a16="http://schemas.microsoft.com/office/drawing/2014/main" id="{57282B30-3367-2F20-1BA7-B67AF97F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02" y="1402971"/>
            <a:ext cx="31432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7288"/>
            <a:ext cx="9144000" cy="752912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accent1">
                    <a:lumMod val="50000"/>
                  </a:schemeClr>
                </a:solidFill>
              </a:rPr>
              <a:t>Statistika 2015 –2025 (duben)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9409"/>
            <a:ext cx="9144000" cy="4949505"/>
          </a:xfrm>
        </p:spPr>
        <p:txBody>
          <a:bodyPr/>
          <a:lstStyle/>
          <a:p>
            <a:pPr algn="l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Celkem 704 úspěšně podaných návrhů na povolení oddlužení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E23788A7-06FA-8960-21C1-A2F3E21DC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169203"/>
              </p:ext>
            </p:extLst>
          </p:nvPr>
        </p:nvGraphicFramePr>
        <p:xfrm>
          <a:off x="1450272" y="2666575"/>
          <a:ext cx="9520237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62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5344"/>
            <a:ext cx="9144000" cy="794856"/>
          </a:xfrm>
        </p:spPr>
        <p:txBody>
          <a:bodyPr>
            <a:normAutofit/>
          </a:bodyPr>
          <a:lstStyle/>
          <a:p>
            <a:r>
              <a:rPr lang="cs-CZ" altLang="cs-CZ"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8794"/>
            <a:ext cx="9144000" cy="484656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Žena, 36 let, matka samoživitelka (1 dítě), dluhy z předchozího vztahu (bankovní, nebankovní půjčky v celkové výši 650.000,- Kč), žije na ubytovně, bez majetku vyšší hodnoty, zaměstnaná v supermarketu, vzdělání středoškolské bez maturity, příjem 21.000,- Kč čistého;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7 aktivních exekucí, 2 dluhy vymáhané prostřednictvím inkasních agentur.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Mapování dluhů, exekuce má klientka přednostní i nepřednostní, po důkladném zvážení doporučeno podat návrh na povolení oddlužení, ten podán úspěšně             v červnu 2019, kdy bylo povoleno oddlužení, prosinec 2019 schváleno oddlužení splátkovým kalendářem v kombinaci s prodejem majetkové podstaty. Klientka oddlužení splnila v lednu 2025 a byla osvobozena od dluhů jak přihlášených, tak nepřihlášených.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Otec nezletilé nehradí výživné, ve VTOS – podán návrh na nařízení exekuce a poté pomoc s vyřízením sociální dávky od ÚP – náhradní výživné (v červenci 2021).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Klientce byla poskytována podpora a pomoc v průběhu celého oddlužení (komunikace s insolvenčním správcem, vyplňování požadovaných dokumentů).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6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519" y="1548143"/>
            <a:ext cx="9144000" cy="3634344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cs-CZ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Jana Benová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778 768 461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 jana.benova@centrumpribram.cz</a:t>
            </a:r>
          </a:p>
          <a:p>
            <a:endParaRPr lang="cs-CZ" sz="2000"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mail.centrumpribram.cz/webmail/api/download/attachment/centrumpribram.cz/jana.benova/462dd8d3-5e06-452d-8f15-295b4a88b246/3110/0-1/CSZS.png?version=82865&amp;sid=b00257d6a6c0ba3fc034d3d9d2aa764ffac837111842405798c09798739cfb5e&amp;mode=view">
            <a:extLst>
              <a:ext uri="{FF2B5EF4-FFF2-40B4-BE49-F238E27FC236}">
                <a16:creationId xmlns:a16="http://schemas.microsoft.com/office/drawing/2014/main" id="{87CE4AB7-2DB0-2C6D-8E36-A8851C6D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5309857"/>
            <a:ext cx="10030689" cy="8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1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796" y="2480650"/>
            <a:ext cx="7287001" cy="687649"/>
          </a:xfrm>
        </p:spPr>
        <p:txBody>
          <a:bodyPr anchor="t"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– Sociální poradna Chomutov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37" y="3168299"/>
            <a:ext cx="4038604" cy="1919450"/>
          </a:xfrm>
        </p:spPr>
        <p:txBody>
          <a:bodyPr anchor="b">
            <a:no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cs-CZ" sz="2800">
                <a:solidFill>
                  <a:schemeClr val="bg1"/>
                </a:solidFill>
              </a:rPr>
              <a:t>Bc. Lucie Pastyříková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>
              <a:solidFill>
                <a:srgbClr val="FFFFFF"/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8B58B8-306D-5EFA-AF57-93EAE0AF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77" y="4784471"/>
            <a:ext cx="3467584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2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067"/>
            <a:ext cx="9144000" cy="80177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Sociální poradna Palackého</a:t>
            </a:r>
            <a:endParaRPr lang="cs-CZ" sz="4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8339"/>
            <a:ext cx="9144000" cy="47605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Sociální poradna Palackého je jednou ze sedmi registrovaných sociálních služeb, které poskytují Sociální služby Chomutov, p. o.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Historie poradny se traduje od roku 1993, kdy jako první vznikla Manželská a předmanželská poradna. V roce 2010 na základě poptávky klientů došlo k rozšíření služeb poradny o vysoce specializované dluhové poradenství.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Posláním Sociální poradny Palackého je prostřednictvím kvalitní, profesionální a efektivní sociální služby podpořit a pomoci osobám, které se ocitly v obtížné sociální situaci.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rámci odborného sociální poradenství se pracovníci poradny zaměřují na zjišťování rozsahu a charakteru nepříznivé sociální situace klienta, sledují příčiny vzniku, pomáhají získat vhled do </a:t>
            </a:r>
            <a:r>
              <a:rPr lang="cs-CZ">
                <a:solidFill>
                  <a:schemeClr val="accent1">
                    <a:lumMod val="50000"/>
                  </a:schemeClr>
                </a:solidFill>
                <a:latin typeface="Calibri"/>
              </a:rPr>
              <a:t>situace a</a:t>
            </a: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podporují jej při hledání reálných východisek směřující ke stabilitě jeho sociální situace.</a:t>
            </a:r>
            <a:endParaRPr lang="cs-CZ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4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8900"/>
            <a:ext cx="9144000" cy="845045"/>
          </a:xfrm>
        </p:spPr>
        <p:txBody>
          <a:bodyPr>
            <a:noAutofit/>
          </a:bodyPr>
          <a:lstStyle/>
          <a:p>
            <a:br>
              <a:rPr lang="cs-CZ" sz="400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Sociální poradna Palackého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4202"/>
            <a:ext cx="9144000" cy="473632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rámci poradenské činnosti působí pracovníci poradny na klienty tak, aby byla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podporována jejich aktivita a samostatnost</a:t>
            </a: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důraz je kladen zejména na to, aby byla podnícena motivace klientů k činnostem, které nevedou k dlouhodobému setrvání v jejich nepříznivé sociální situaci.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Odborné sociální poradenství je poskytováno osobám v krizi od 16 let věku (za doprovodu zákonného zástupce) a dospělým od 18 let.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Veškeré poskytované poradenství je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zcela bezplatné</a:t>
            </a: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Klienti mohou v poradně vystupovat také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anonymně.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79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0511"/>
            <a:ext cx="9144000" cy="769689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Sociální poradna Palackého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3961"/>
            <a:ext cx="9144000" cy="4930454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Poradna nabízí poradenství v těchto oblastech: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Sociálně-právní,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Dluhové a finanční (nenabízíme poradenství v oblasti daní),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Bezplatné vypracování návrhu na povolení oddlužení,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Partnerské, manželské a rodinné poradenství (neposkytujeme párové a rodinné terapie),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Poradenství pro seniory,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Poradenství pro pozůstalé,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Poradenství u nelátkových závislostí.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Formy poskytování služeb: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</a:rPr>
              <a:t>Ambulantní a terénní služby.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6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757237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Metodická podpora krajům a obcím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5613"/>
            <a:ext cx="9144000" cy="4675187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MPSV – oddělení sociální integrace </a:t>
            </a:r>
            <a:r>
              <a:rPr lang="cs-CZ" sz="2400" kern="1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koordinuje a monitoruje realizaci Strategie sociálního začleňování a z ní vyplývajících Akčních plánů → </a:t>
            </a: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kontakt s terénem je pro nás důležitý.</a:t>
            </a:r>
            <a:endParaRPr lang="cs-CZ" sz="2400" kern="10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Strategické dokumenty </a:t>
            </a:r>
            <a:r>
              <a:rPr lang="cs-CZ" sz="2400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zastřešující v ČR hlavní oblasti sociálního začleňování jsou: 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 sociálního začleňování 2021–2030</a:t>
            </a:r>
            <a:r>
              <a:rPr lang="cs-CZ" sz="2400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schválená usnesením vlády ČR č. 55 ze dne 20. ledna 2020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Akční plán 2024–2026</a:t>
            </a:r>
            <a:r>
              <a:rPr lang="cs-CZ" sz="2400" b="1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kern="1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Strategie sociálního začleňování 2021–2030 schválený vládou ČR usnesením č. 8 ze dne 3. ledna 2024 (vždy na období tří let, obsahuje soubor opatření, jejichž realizace vede k naplnění cílů Strategie).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kern="10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413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5343"/>
            <a:ext cx="9144000" cy="794857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Sociální poradna Palackého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5838"/>
            <a:ext cx="9144000" cy="45420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600" b="1">
                <a:solidFill>
                  <a:schemeClr val="accent1">
                    <a:lumMod val="50000"/>
                  </a:schemeClr>
                </a:solidFill>
              </a:rPr>
              <a:t>Další nabízené služby: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Služby externích pracovníků v podobě bezplatného advokáta (právní poradenství)   a pracovníků intervenčního centra (pomoc osobám ohroženým domácím násilím).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Asistovaný kontakt.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Přednášková činnost.</a:t>
            </a:r>
          </a:p>
          <a:p>
            <a:pPr algn="l"/>
            <a:endParaRPr lang="cs-CZ" sz="220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sz="2600" b="1">
                <a:solidFill>
                  <a:schemeClr val="accent1">
                    <a:lumMod val="50000"/>
                  </a:schemeClr>
                </a:solidFill>
              </a:rPr>
              <a:t>Další aktivity: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Publikační činnost odborných článků do místních a regionálních tisků.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Pracovnice sociální poradny spolu s dalšími kolegyněmi z jiných středisek Sociálních služeb Chomutov jsou pravidelnými hosty pořadu Host dopoledního expresu, kde se vždy věnují určitému tématu ze své praxe. Tento pořad vysílá rádio Český rozhlas Sever. V rámci spolupráce s rádiem můžete sociální pracovnice také slyšet v krátkých reportážích pravidelného denního zpravodajství.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0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677"/>
            <a:ext cx="9144000" cy="74452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Co obnáší provoz sociální poradny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2964"/>
            <a:ext cx="9144000" cy="4832059"/>
          </a:xfrm>
        </p:spPr>
        <p:txBody>
          <a:bodyPr/>
          <a:lstStyle/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Personální zajištění poradny: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Vedoucí management celé organizace (ředitelka organizace, manažerka kvality, finanční manažerka, personální manažerka apod.),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Vedoucí služby,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3 sociální pracovnice (vzdělání dle zákona o soc. službách),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Externí pracovníci (bezplatný advokát, intervenční centrum, úklidová firma).</a:t>
            </a:r>
          </a:p>
          <a:p>
            <a:pPr algn="l"/>
            <a:endParaRPr lang="cs-CZ" b="1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Prostory poradny: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3 samostatné kanceláře pro zachování anonymity a individuálního přístupu,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Bezbariérový přístup,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Dostupnost v rámci MHD, autobusové a vlakové dopravy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13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829"/>
            <a:ext cx="9144000" cy="744523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Co obnáší provoz sociální poradny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94" y="1639529"/>
            <a:ext cx="9999406" cy="4934823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Financování poradny: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příspěvek zřizovatele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velký dotační titul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malý dotační titul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ostatní výnosy</a:t>
            </a:r>
          </a:p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Informování a propagace poradny: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webové stránky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sociální sítě (FB, Instagram)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letáky, dny otevřených dveří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zveřejňování článků v místním a regionálním tisku, vysílání v rádiu, publikace časopisu organizace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spolupráce s organizacemi působícími na Chomutovsku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pořádání akcí pro veřejnost – odborná konference, Týden sociálních služeb</a:t>
            </a:r>
          </a:p>
          <a:p>
            <a:pPr algn="l"/>
            <a:endParaRPr lang="cs-CZ" sz="320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5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7" y="989901"/>
            <a:ext cx="10515600" cy="1032095"/>
          </a:xfrm>
        </p:spPr>
        <p:txBody>
          <a:bodyPr>
            <a:noAutofit/>
          </a:bodyPr>
          <a:lstStyle/>
          <a:p>
            <a:pPr algn="ctr"/>
            <a:r>
              <a:rPr lang="cs-CZ" sz="3600" b="1">
                <a:solidFill>
                  <a:schemeClr val="accent1">
                    <a:lumMod val="50000"/>
                  </a:schemeClr>
                </a:solidFill>
              </a:rPr>
              <a:t>Jaký dopad má provoz poradny na občany (nejen) Chomutova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8A053A8-3AAB-1C2F-BB36-877A1899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582"/>
            <a:ext cx="10515600" cy="4195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Možnost využití bezplatných služeb sociální poradny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Občané vědí, že na řešení problémů nejsou sami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Navázání kontaktu s jinými sociálními službami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Oddlužení občanů a „restart“ života</a:t>
            </a:r>
          </a:p>
          <a:p>
            <a:pPr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Edukace obyvatel v rámci přednáškové činnosti nebo zveřejněním odborných článků, rozhovorů v rádiu</a:t>
            </a:r>
            <a:endParaRPr lang="cs-CZ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22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413D-3828-2A2A-E17B-DE9DC6BB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  <a:t>Statistika 2015 –2024 </a:t>
            </a:r>
            <a:endParaRPr lang="en-US">
              <a:solidFill>
                <a:schemeClr val="accent1">
                  <a:lumMod val="50000"/>
                </a:schemeClr>
              </a:solidFill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AB811-88C4-E8D2-92E5-CF5D6318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129" y="1798716"/>
            <a:ext cx="8787740" cy="4632766"/>
          </a:xfrm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2AA8CEA5-D690-3A58-858C-A26FD0FD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8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366F-1A51-921F-BFBC-4F4F4445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278"/>
            <a:ext cx="10515600" cy="889410"/>
          </a:xfrm>
        </p:spPr>
        <p:txBody>
          <a:bodyPr>
            <a:normAutofit/>
          </a:bodyPr>
          <a:lstStyle/>
          <a:p>
            <a:pPr algn="ctr"/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Doporučení pro ostatní obce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Proč zřídit vlastní poradnu?</a:t>
            </a:r>
          </a:p>
          <a:p>
            <a:pPr lvl="1"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Pokud to není nutné, nemusí občané utrácet za advokáta.</a:t>
            </a:r>
          </a:p>
          <a:p>
            <a:pPr lvl="1"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Pokud se občané ocitnou ve finanční krizi, nemusí dojíždět do vzdálenějších měst (v případě řešení dluhů se nejedné pouze o jednu konzultaci).</a:t>
            </a:r>
          </a:p>
          <a:p>
            <a:pPr lvl="1"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Pomáhá k finanční stabilitě obyvatel. Finanční stabilita je předpokladem pro spokojený život obyvatel. Cílem měst je spokojený život obyvatel (snížení kriminality, agresivity, nárůst zájmu o kulturní a volnočasové aktivity, spolupodílení se na velebení města).</a:t>
            </a:r>
          </a:p>
          <a:p>
            <a:pPr lvl="1"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Podchycení propadání se obyvatel na „sociální dno“ společnosti (navázání spolupráce s ostatními organizacemi působícími ve městě, spolupráce               s OSPOD, odborem sociálních věcí – terénními pracovníky).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13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845"/>
            <a:ext cx="9144000" cy="821206"/>
          </a:xfrm>
        </p:spPr>
        <p:txBody>
          <a:bodyPr>
            <a:normAutofit/>
          </a:bodyPr>
          <a:lstStyle/>
          <a:p>
            <a:r>
              <a:rPr kumimoji="0" lang="cs-CZ" sz="4000" b="0" i="0" u="none" strike="noStrike" kern="1200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Další rozvoj sociální poradny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0008"/>
            <a:ext cx="9144000" cy="442501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Zachovat personální stabilitu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Pravidelné vzdělávání sociálních pracovnic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Udržení profesionální úrovně a spolupráce s ostatními organizacemi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Zavedení karet potřeb do praxe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50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A50F2-2282-803A-43B3-8A16CA8C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459"/>
            <a:ext cx="10515600" cy="1017646"/>
          </a:xfrm>
        </p:spPr>
        <p:txBody>
          <a:bodyPr>
            <a:normAutofit/>
          </a:bodyPr>
          <a:lstStyle/>
          <a:p>
            <a:pPr algn="ctr"/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Příklady z praxe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Informovanost obyvatel o vzniku dluhů, časové ose růstu dluhu apod.</a:t>
            </a:r>
          </a:p>
          <a:p>
            <a:pPr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Zastavování nepřiměřených exekucí</a:t>
            </a:r>
          </a:p>
          <a:p>
            <a:pPr algn="just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Sepisování návrhů na povolení oddlužení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Spolupráce s věznicí Všehrdy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Spolupráce se zaměstnavateli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Doprovod klientů na úřady, soudy nebo do jiných služeb</a:t>
            </a:r>
          </a:p>
          <a:p>
            <a:endParaRPr kumimoji="0" lang="cs-CZ" sz="44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72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Obsah obrázku text, snímek obrazovky, Tisk, Brožura&#10;&#10;Obsah vygenerovaný umělou inteligencí může být nesprávný.">
            <a:extLst>
              <a:ext uri="{FF2B5EF4-FFF2-40B4-BE49-F238E27FC236}">
                <a16:creationId xmlns:a16="http://schemas.microsoft.com/office/drawing/2014/main" id="{A372C78C-9FDB-8ED0-17F0-E33B9F1C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5044" y="-496577"/>
            <a:ext cx="5959224" cy="84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7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5240"/>
            <a:ext cx="9144000" cy="66675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Kontakty: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E4CBC35-AA96-C343-8987-BDE24CDBEDA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Sociální služby Chomutov, p. o.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Písečná 5030, 430 04 Chomutov</a:t>
            </a: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cs-CZ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soschomutov@soschomutov.cz</a:t>
            </a:r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Tel.: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474 623 261</a:t>
            </a: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Web: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www.soschomutov.cz</a:t>
            </a: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FB: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Sociální služby Chomutov</a:t>
            </a: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IG: </a:t>
            </a:r>
            <a:r>
              <a:rPr lang="cs-CZ" err="1">
                <a:solidFill>
                  <a:schemeClr val="accent1">
                    <a:lumMod val="50000"/>
                  </a:schemeClr>
                </a:solidFill>
              </a:rPr>
              <a:t>socialnisluzby_chomutov</a:t>
            </a:r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2B6924DF-6057-4D8B-0A61-EF1157EDB361}"/>
              </a:ext>
            </a:extLst>
          </p:cNvPr>
          <p:cNvSpPr txBox="1">
            <a:spLocks/>
          </p:cNvSpPr>
          <p:nvPr/>
        </p:nvSpPr>
        <p:spPr>
          <a:xfrm>
            <a:off x="6373640" y="1825625"/>
            <a:ext cx="4671588" cy="3780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Sociální poradna Palackého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Bc. Lucie Pastýříková, DiS.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sociální pracovnice pro dluh. poraden.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Palackého 4505, 430 04 Chomutov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pastyrikova@soschomutov.cz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Tel.: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601 053 375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/>
          </a:p>
        </p:txBody>
      </p:sp>
      <p:pic>
        <p:nvPicPr>
          <p:cNvPr id="11" name="Obrázek 10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0D2959D7-9C03-E5E3-3DE1-C89EC5683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08" y="5338176"/>
            <a:ext cx="3467584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167" y="3646763"/>
            <a:ext cx="9355666" cy="1227667"/>
          </a:xfrm>
        </p:spPr>
        <p:txBody>
          <a:bodyPr>
            <a:normAutofit fontScale="90000"/>
          </a:bodyPr>
          <a:lstStyle/>
          <a:p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9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1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Dluhové poradenství jako řešení a prevence sociálního vyloučení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3. 6. 2025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02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796" y="2480650"/>
            <a:ext cx="7287001" cy="687649"/>
          </a:xfrm>
        </p:spPr>
        <p:txBody>
          <a:bodyPr anchor="t">
            <a:normAutofit/>
          </a:bodyPr>
          <a:lstStyle/>
          <a:p>
            <a:r>
              <a:rPr lang="pt-BR" sz="4000" b="1">
                <a:solidFill>
                  <a:schemeClr val="accent1">
                    <a:lumMod val="50000"/>
                  </a:schemeClr>
                </a:solidFill>
              </a:rPr>
              <a:t>Praha 6 a „milostivé jaro“</a:t>
            </a:r>
            <a:endParaRPr lang="cs-CZ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37" y="3168299"/>
            <a:ext cx="4038604" cy="1919450"/>
          </a:xfrm>
        </p:spPr>
        <p:txBody>
          <a:bodyPr anchor="b">
            <a:noAutofit/>
          </a:bodyPr>
          <a:lstStyle/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>
                <a:solidFill>
                  <a:srgbClr val="FFFFFF"/>
                </a:solidFill>
              </a:rPr>
              <a:t>PhDr. Petr Palacký, </a:t>
            </a:r>
            <a:r>
              <a:rPr lang="cs-CZ" sz="2800" err="1">
                <a:solidFill>
                  <a:srgbClr val="FFFFFF"/>
                </a:solidFill>
              </a:rPr>
              <a:t>Ph.d.</a:t>
            </a:r>
            <a:endParaRPr lang="cs-CZ" sz="2800">
              <a:solidFill>
                <a:srgbClr val="FFFFFF"/>
              </a:solidFill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>
              <a:solidFill>
                <a:srgbClr val="FFFFFF"/>
              </a:solidFill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>
                <a:solidFill>
                  <a:srgbClr val="FFFFFF"/>
                </a:solidFill>
              </a:rPr>
              <a:t>MUDr. Marián Hošek</a:t>
            </a:r>
          </a:p>
        </p:txBody>
      </p:sp>
      <p:pic>
        <p:nvPicPr>
          <p:cNvPr id="6" name="Obrázek 5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A279A7D0-2B2B-86D4-3ED3-1B28F3DF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26" y="3987902"/>
            <a:ext cx="2087382" cy="2203348"/>
          </a:xfrm>
          <a:prstGeom prst="rect">
            <a:avLst/>
          </a:prstGeom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50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Časový kontext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Milostivé léto I </a:t>
            </a: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– od 28. 10. 2021 do 28. 1. 2022, peněžní dluhy fyzických osob vůči státu a dalším veřejnoprávním věřitelům, vymáhané soudním exekutorem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Milostivé jaro Prahy 6 – schváleno 29. 4. 2022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Milostivé léto II </a:t>
            </a: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– od 1. 9. 2022 do 30. 11. 2022, peněžní dluhy fyzických osob vůči státu a dalším veřejnoprávním věřitelům, vymáhané soudním exekutorem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Milostivé léto III </a:t>
            </a: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– od 1. 7. 2023 do 30. 11. 2023, dlužné sociální pojištění, bagatelní daňové nedoplatky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Milostivé léto IV </a:t>
            </a: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– od 1. 7. 2024 do 30. 11. 2024, dlužné pojistné na zdravotním pojištění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1F34257-5629-1E83-9E52-0CE5E2C0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2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chemeClr val="accent1">
                    <a:lumMod val="50000"/>
                  </a:schemeClr>
                </a:solidFill>
              </a:rPr>
              <a:t>Principy (celostátního) milostivého léta I</a:t>
            </a:r>
            <a:endParaRPr lang="cs-CZ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zákon č. 286/2021  Sb.,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čl. IV, bod 25 – zastavení exekučního řízení, pokud</a:t>
            </a:r>
          </a:p>
          <a:p>
            <a:pPr algn="l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1) pokud uhradí povinný do tří měsíců ode dne nabytí účinnosti příslušné pasáže zákona [do 28. ledna 2022] nezaplacenou nebo jinak nezaniklou jistinu vymáhanou v exekučním řízení a na nákladech exekuce částku 750 Kč zvýšenou o daň z přidané hodnoty, anebo </a:t>
            </a:r>
          </a:p>
          <a:p>
            <a:pPr algn="l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2) pokud ke dni nabytí účinnosti příslušné pasáže zákona č. 286/2021 Sb. [28. října 2021] byla v exekučním řízení vymožena nejméně celá vymáhaná jistina a 750 Kč zvýšených o daň z přidané hodnoty. </a:t>
            </a:r>
          </a:p>
          <a:p>
            <a:pPr algn="l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další, zákonem vyjmenované podmínky (povinný je fyzickou osobou, oprávněný je veřejnoprávní institucí, nedochází k aplikaci taxativně vyjmenovaných výjimek)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77E4C9-104E-E896-AB1D-07A3607A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6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Problém se splátkou jistiny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Podle dosavadní praxe, podpořené konstantní judikaturou (např. RC 56/2017, KS v Ústí nad Labem 14 Co 239/2019), povinný nemohl určit, nač má být plněno při uspokojování pohledávky v exekučním řízení.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Dlouhodobě aplikována zásada, podle níž je takovou platbou přednostně vyrovnáno příslušenství dluhu ke dni plnění, a teprve následně je vyrovnána vlastní jistina.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(změna teprve zákonem č. 286/2021 Sb.)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„úmysl zákonodárce“ vs. litera zákona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E625FA-1DC9-B078-B05F-F24741E3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6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Samosprávy jako lichvářští věřitelé?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Nařízení vlády č. 142/1994 Sb., nařízení vlády, kterým se stanoví výše úroků z prodlení a poplatku z prodlení podle občanského zákoníku.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 případě nájemních smluv aplikován poplatek z prodlení v pevné sazbě ve výši 0,25 % za každý den prodlení (nejméně však 25 Kč za každý i započatý měsíc prodlení) </a:t>
            </a:r>
            <a:r>
              <a:rPr lang="cs-CZ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cs-CZ">
                <a:sym typeface="Wingdings" panose="05000000000000000000" pitchFamily="2" charset="2"/>
              </a:rPr>
              <a:t>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roční úrok 91,25 % p. 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 účinností od 1. ledna 2014 poplatek z prodlení snížen na 0,1 % za každý den prodlení, tato výše odpovídala ročnímu úroku 36,5 % p. 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 účinností od 1. ledna 2016 byl poplatek z prodlení z českého právního řádu vypuštěn, pohledávky vzniklé na jeho základě do konce roku 2015 nicméně i nadále byly v rámci exekučních řízení navyšovány o přisouzenou výši příslušenství složenou zejména             z poplatku z prodlení.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Kontext MČ Praha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Na základě individuální žádosti a individuálního posouzení případu promíjena celá částka poplatků/úroků z prodlení za situace, kdy dlužník uhradí samotnou jistinu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15. 11. 2021 – usnesení ZMČ Praha 6 č. 483/21 – informace o dosavadní praxi podávání informací o průběhu Milostivého léta, úkol aktivně informovat dlužníky MČ Praha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Probíhající kontrola exekučních řízení ze strany Kontrolního výboru a interního auditu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03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 err="1">
                <a:solidFill>
                  <a:schemeClr val="accent1">
                    <a:lumMod val="50000"/>
                  </a:schemeClr>
                </a:solidFill>
              </a:rPr>
              <a:t>Záměr„milostivého</a:t>
            </a: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 jara“ Prahy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Napravit rozpor mezi „úmyslem zákonodárce“ a literou zákona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„Automatické“ odpouštění dluhů dlužníkům, kteří                v minulosti splatili částku ve výši jistiny (příp. + 750 Kč), bez ohledu na to, jakým způsobem byla tato částka evidována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S oporou v celostátní principy „obejít“ potenciální konflikt s principem péče řádného hospodáře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Působit jako vzorový model pro další samosprávy a nepřímo i pro zákonodárce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2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Příklady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DAE392-E22C-28B1-88D2-3D5A90D1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98" y="1970697"/>
            <a:ext cx="10529403" cy="19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Průběh, problémy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Exekuční řízení vyhlašována na dlužné nájemné po jednotlivých letech, někdy vedena více exekutorskými úřady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Nutnost sčítat platby v případě více exekučních řízení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Dílčí rozdíly mezi evidencí u exekutorských úřadů a evidencí u správcovské firmy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6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„Milostivé jaro“ Prahy 6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algn="l"/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Případy, kdy: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povinný je fyzickou osobou;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dluh nepochází z podnikatelské činnosti;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 odečtení nákladů exekučního řízení došlo k vymožení částky převyšující výši vymáhané jistiny;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 případě, že je vůči povinnému vedeno více exekučních řízení,           u kterých je městská část v roli oprávněného, platí podmínka č. 3 kumulativně;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exekuční řízení nebylo zastaveno pro nemajetnost ani nebylo zahájeno insolvenční řízení.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98" y="992532"/>
            <a:ext cx="10430312" cy="945325"/>
          </a:xfrm>
        </p:spPr>
        <p:txBody>
          <a:bodyPr>
            <a:noAutofit/>
          </a:bodyPr>
          <a:lstStyle/>
          <a:p>
            <a:br>
              <a:rPr lang="cs-CZ" sz="3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b="1">
                <a:solidFill>
                  <a:schemeClr val="accent1">
                    <a:lumMod val="50000"/>
                  </a:schemeClr>
                </a:solidFill>
              </a:rPr>
              <a:t>Dluhové poradenství jako řešení a prevence sociálního vyloučení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097" y="2046915"/>
            <a:ext cx="9901806" cy="42862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Zadlužení a exekuce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výrazně ovlivňují život jednotlivců, rodin i celých komunit.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Mohou vést ke ztrátě bydlení nebo zaměstnání, k sociálnímu vyloučení a k předávání chudoby z generace na generaci.</a:t>
            </a:r>
          </a:p>
          <a:p>
            <a:pPr algn="l"/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K 1. květnu 2025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probíhalo v Česku </a:t>
            </a: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celkem 3 204 420 exekucí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, které se týkaly přibližně </a:t>
            </a: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607 572 lidí.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Mnoho z nich má přitom více exekucí najednou. Lidé se často zadluží kvůli nízkým příjmům, nepříznivým životním situacím a nedostatku informací nebo nízké finanční gramotnosti. Samotný systém exekucí a sankcí pak může jejich situaci ještě zhoršovat.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70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575"/>
            <a:ext cx="9144000" cy="754625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Výsledek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9025"/>
            <a:ext cx="9144000" cy="47200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Prominutí 9 dluhů celkem 7 dlužníkům, v celkové výši 5,8 mil. Kč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1">
                <a:solidFill>
                  <a:schemeClr val="accent1">
                    <a:lumMod val="50000"/>
                  </a:schemeClr>
                </a:solidFill>
              </a:rPr>
              <a:t>V případě, že budou v budoucnu identifikována další exekuční řízení splňující výše uvedené podmínky, budou voleným orgánům městské části předkládána s návrhem na ukončení.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Záměr působit jako vzorový model pro další samosprávy ve výsledku nerealizován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18A6F6-9CEF-9EB3-87BD-26E72D9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86" y="698209"/>
            <a:ext cx="691628" cy="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3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981" y="1753299"/>
            <a:ext cx="9213096" cy="4180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Kontakt:</a:t>
            </a:r>
          </a:p>
          <a:p>
            <a:pPr marL="0" indent="0">
              <a:buNone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MUDr. Marián Hošek, místostarosta MČ Praha 6</a:t>
            </a:r>
          </a:p>
          <a:p>
            <a:pPr marL="0" indent="0">
              <a:buNone/>
            </a:pPr>
            <a:endParaRPr lang="cs-CZ" sz="28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PhDr. Petr Palacký, Ph.D.</a:t>
            </a:r>
          </a:p>
          <a:p>
            <a:pPr marL="0" indent="0">
              <a:buNone/>
            </a:pP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radní pro životní prostředí a klima </a:t>
            </a:r>
            <a:br>
              <a:rPr lang="cs-CZ" sz="28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(2018–2022 předseda Kontrolního výboru)</a:t>
            </a:r>
          </a:p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it-IT">
                <a:solidFill>
                  <a:schemeClr val="accent1">
                    <a:lumMod val="50000"/>
                  </a:schemeClr>
                </a:solidFill>
              </a:rPr>
              <a:t>elefon: +420 420 220 189 160</a:t>
            </a:r>
          </a:p>
          <a:p>
            <a:r>
              <a:rPr lang="it-IT">
                <a:solidFill>
                  <a:schemeClr val="accent1">
                    <a:lumMod val="50000"/>
                  </a:schemeClr>
                </a:solidFill>
              </a:rPr>
              <a:t>e-mail: </a:t>
            </a:r>
            <a:r>
              <a:rPr lang="it-IT">
                <a:solidFill>
                  <a:schemeClr val="accent1">
                    <a:lumMod val="50000"/>
                  </a:schemeClr>
                </a:solidFill>
                <a:hlinkClick r:id="rId2"/>
              </a:rPr>
              <a:t>ppalacky@praha6.cz</a:t>
            </a:r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040824EA-4894-2F15-5E95-B3DA25D4F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5" y="828739"/>
            <a:ext cx="1444025" cy="1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9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118" y="2741351"/>
            <a:ext cx="5311682" cy="678004"/>
          </a:xfrm>
        </p:spPr>
        <p:txBody>
          <a:bodyPr anchor="t"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RUBIKON Centrum, z. </a:t>
            </a:r>
            <a:r>
              <a:rPr lang="cs-CZ" sz="4000" b="1" err="1">
                <a:solidFill>
                  <a:schemeClr val="accent1">
                    <a:lumMod val="50000"/>
                  </a:schemeClr>
                </a:solidFill>
              </a:rPr>
              <a:t>ú.</a:t>
            </a:r>
            <a:endParaRPr lang="cs-CZ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7" y="3912395"/>
            <a:ext cx="4038604" cy="570070"/>
          </a:xfrm>
        </p:spPr>
        <p:txBody>
          <a:bodyPr anchor="b">
            <a:noAutofit/>
          </a:bodyPr>
          <a:lstStyle/>
          <a:p>
            <a:pPr algn="l"/>
            <a:r>
              <a:rPr lang="cs-CZ" sz="2800">
                <a:solidFill>
                  <a:schemeClr val="bg1"/>
                </a:solidFill>
              </a:rPr>
              <a:t>Mgr. Zuzana Grulichová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Obsah obrázku Písmo, text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2FE7E0F-B1C8-5180-40CE-1E60E00EC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49" y="4396109"/>
            <a:ext cx="2801304" cy="1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3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C071-6A10-47C7-6A78-C600DFB0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79" y="731067"/>
            <a:ext cx="9144000" cy="880917"/>
          </a:xfrm>
        </p:spPr>
        <p:txBody>
          <a:bodyPr>
            <a:normAutofit/>
          </a:bodyPr>
          <a:lstStyle/>
          <a:p>
            <a:r>
              <a:rPr lang="cs-CZ" sz="4800" b="1">
                <a:solidFill>
                  <a:schemeClr val="accent1">
                    <a:lumMod val="50000"/>
                  </a:schemeClr>
                </a:solidFill>
              </a:rPr>
              <a:t>Naše činnost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2944EB-49D3-4288-4A83-6433BFFEB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879" y="1813320"/>
            <a:ext cx="9144000" cy="445063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Nestátní nezisková organizace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30letá tradice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30 000 klientů s trestní  minulostí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120 spolupracujících zaměstnavatelů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30 % našich zaměstnanců má žitou zkušenost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Praha​, Středočeský kraj – Kladno, Moravskoslezský kraj – Ostrava, Karlovarský kraj - Sokolov, Kraslice, Aš, Cheb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+ 24 věznic v ČR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Individuální pomoc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Systémová změna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Změna </a:t>
            </a:r>
            <a:r>
              <a:rPr lang="cs-CZ" err="1">
                <a:solidFill>
                  <a:schemeClr val="accent1">
                    <a:lumMod val="50000"/>
                  </a:schemeClr>
                </a:solidFill>
              </a:rPr>
              <a:t>mindsetu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 společnosti</a:t>
            </a:r>
          </a:p>
          <a:p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DE237EEC-7528-BB74-50CC-61E22B82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75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241"/>
            <a:ext cx="9144000" cy="823864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Spolupráce s obcemi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1105"/>
            <a:ext cx="9144000" cy="4961299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Zaměstnanost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integrační pracovní místa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pohovory nanečisto („venku</a:t>
            </a:r>
            <a:r>
              <a:rPr lang="cs-CZ" sz="220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i ve věznici)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podpora v tématu zaměstnávání připravených kandidátů se záznamem (včetně novinky „zaměstnání se záznamem v sociálních službách“)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Zadluženost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telefonická služba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přednášky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Kurzy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 základní a střední školy (lektor*</a:t>
            </a:r>
            <a:r>
              <a:rPr kumimoji="0" lang="cs-CZ" sz="2200" b="0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ka</a:t>
            </a: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-poradce*</a:t>
            </a:r>
            <a:r>
              <a:rPr kumimoji="0" lang="cs-CZ" sz="2200" b="0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kyně</a:t>
            </a: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+ osoba s žitou zkušeností)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 laickou veřejnost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 odbornou veřejnost (zadluženost, vězeňství, tréninková místa, komunitní zahrada)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53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4813"/>
            <a:ext cx="9144000" cy="785387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Spolupráce s obcemi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3121"/>
            <a:ext cx="9144000" cy="47802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Nástroje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case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multioborová spolupráce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síťování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místní akční skupiny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společenské akce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zprostředkování odborného či peer pohledu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nekomerční Pracovní agentura RUBIKON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21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0079"/>
            <a:ext cx="9144000" cy="740121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Karlovarský kraj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CACB1BC-257C-AFF5-9C58-446463E21F1E}"/>
              </a:ext>
            </a:extLst>
          </p:cNvPr>
          <p:cNvSpPr txBox="1">
            <a:spLocks/>
          </p:cNvSpPr>
          <p:nvPr/>
        </p:nvSpPr>
        <p:spPr>
          <a:xfrm>
            <a:off x="459375" y="1211263"/>
            <a:ext cx="4759127" cy="276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Kraslice</a:t>
            </a: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letáčky s nabídkou služeb na MÚ Kraslice a na ÚP Kraslice</a:t>
            </a: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pracovní skupiny RC, ÚP Kraslice, Člověk v tísni, MÚ Kraslice odbor sociálních věcí k řešení situace ve městě v roce 2024</a:t>
            </a: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aktivní spolupráce se sociální kurátorkou </a:t>
            </a: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7D380E-35CD-CBE2-06F1-512E253952CA}"/>
              </a:ext>
            </a:extLst>
          </p:cNvPr>
          <p:cNvSpPr txBox="1"/>
          <p:nvPr/>
        </p:nvSpPr>
        <p:spPr>
          <a:xfrm>
            <a:off x="318782" y="3739959"/>
            <a:ext cx="6100124" cy="303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None/>
              <a:defRPr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cs-CZ" sz="20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letáčky s nabídkou služeb na MÚ Aš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akce Výročí pobočky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katalog poskytovatelů sociálních služeb města Aš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pracovní skupiny: komunitní plánování + prevence kriminality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setkávání pod záštitou Agentury pro sociální začleňování 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540F0E-BD8C-7544-6A97-867B78D2C1ED}"/>
              </a:ext>
            </a:extLst>
          </p:cNvPr>
          <p:cNvSpPr txBox="1"/>
          <p:nvPr/>
        </p:nvSpPr>
        <p:spPr>
          <a:xfrm>
            <a:off x="6350465" y="1945487"/>
            <a:ext cx="5382160" cy="430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None/>
              <a:defRPr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sz="20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Sokolov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letáčky s nabídkou služeb na MÚ Sokolov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akce „Poločas projektu“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katalog poskytovatelů sociálních služeb města Sokolov (odborné sociální poradenství)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setkávání terénních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akce „Odpoledne pro sociální služby“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opatrovnice MÚ Sokolov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nastavení spolupráce s novým sociálním kurátorem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multitým organizace Fokus</a:t>
            </a:r>
          </a:p>
        </p:txBody>
      </p:sp>
    </p:spTree>
    <p:extLst>
      <p:ext uri="{BB962C8B-B14F-4D97-AF65-F5344CB8AC3E}">
        <p14:creationId xmlns:p14="http://schemas.microsoft.com/office/powerpoint/2010/main" val="3502128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5347"/>
            <a:ext cx="9144000" cy="787651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Ostrava</a:t>
            </a:r>
            <a:endParaRPr lang="cs-CZ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7853"/>
            <a:ext cx="9144000" cy="468064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Pracovní skupina Pachatel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Sociální kurátorky/</a:t>
            </a:r>
            <a:r>
              <a:rPr kumimoji="0" lang="cs-CZ" sz="2800" b="0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ři</a:t>
            </a: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Sociální bydlení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Plán sociálního začleňování Ostrava 2022–2027 a v rámci ní také o Strategii prevence kriminality statutárního města Ostravy na období 2023–2027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98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1026"/>
            <a:ext cx="9144000" cy="1548141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Konsorcium dluhových poraden ČR 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„Společně budujeme lepší dluhové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poradenství v ČR“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6864"/>
            <a:ext cx="9144000" cy="4083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Naším cílem 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je zajistit efektivní a odbornou pomoc lidem v obtížné finanční situaci, prosazovat spravedlivější legislativu a bojovat proti neférovým praktikám na trhu s dluhy.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Kdo může být členem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: poskytovatelé bezplatných služeb akreditovaným sepisovatelem insolvenčních návrhů, kteří jsou zároveň registrovaným poskytovatelem sociálních služeb.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S kým spolupracujeme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: S Ministerstvem spravedlnosti ČR, Ministerstvem práce a sociálních věcí ČR, kraji a obcemi. Společně vytváříme efektivní programy pro řešení dluhové problematiky.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Na čem pracujeme</a:t>
            </a: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: vytváříme funkční informační web a rozdělovník pro předlužené (nástroj k distribuci lidí hledajících pomoc), nastavujeme systém vzdělávání a informační servis pro sepisovatele insolvenčních návrhů.</a:t>
            </a: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lh7-rt.googleusercontent.com/docsz/AD_4nXfmalPpEG2UUGCl6aCMK2gx81weXJ61pSWIAgEPqsudv6d-dLtuhECMz1TEdUBqpu4TIJHtOcJJBVUmXryYKS4Wb0KY92AOyW19BMsiI0X_NhBLW26r1x6EK5TD6tuhIwY4Y5bJIA?key=q6YCp2O0B2tCLy5gFIo23mlC">
            <a:extLst>
              <a:ext uri="{FF2B5EF4-FFF2-40B4-BE49-F238E27FC236}">
                <a16:creationId xmlns:a16="http://schemas.microsoft.com/office/drawing/2014/main" id="{7019675E-F529-5AB0-2199-40C3C657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07" y="851026"/>
            <a:ext cx="31432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10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241"/>
            <a:ext cx="9144000" cy="733329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Možnosti spolupráce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1061"/>
            <a:ext cx="9144000" cy="4623114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Individuální pomoc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Nekomerční pracovní agentura RUBIKON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Šance na bydlení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</a:t>
            </a:r>
            <a:r>
              <a:rPr kumimoji="0" lang="cs-CZ" sz="2800" b="1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mindsetu</a:t>
            </a: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 společnosti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b</a:t>
            </a:r>
            <a:r>
              <a:rPr kumimoji="0" lang="cs-CZ" sz="2800" b="0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enefiční</a:t>
            </a: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akce Štědrý svařák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Odborná veřejnost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kurzy, semináře a další služby z oblasti finanční gramotnosti a řešení zadluženost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přednáška na téma trestní justice, vězeňství a reintegrace osob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„živé knihy“ – příběhy lidí, kteří prošli výkonem trestu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2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382804-65B5-779B-06F4-013BFCD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402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cs-CZ" sz="36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Dluhové poradenství jako řešení a prevence sociálního vyloučení</a:t>
            </a:r>
            <a:endParaRPr lang="cs-CZ" sz="36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obcí </a:t>
            </a:r>
            <a:r>
              <a:rPr lang="cs-CZ" sz="2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jejich sociálních pracovníků je:</a:t>
            </a:r>
          </a:p>
          <a:p>
            <a:r>
              <a:rPr lang="cs-CZ" sz="2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včasná identifikace rizik,</a:t>
            </a:r>
          </a:p>
          <a:p>
            <a:r>
              <a:rPr lang="cs-CZ" sz="2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s orientací v možnostech řešení a </a:t>
            </a:r>
          </a:p>
          <a:p>
            <a:r>
              <a:rPr lang="cs-CZ" sz="2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při návratu do stabilního života. </a:t>
            </a:r>
          </a:p>
          <a:p>
            <a:pPr marL="0" indent="0">
              <a:buNone/>
            </a:pPr>
            <a:endParaRPr lang="cs-CZ" sz="2800" b="1" kern="10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dnešního webináře </a:t>
            </a:r>
            <a:r>
              <a:rPr lang="cs-CZ" sz="2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sdílet praktické nástroje, příklady dobré praxe a diskutovat o tom, jak může obec aktivně přispívat k prevenci a zmírnění následků předlužení.</a:t>
            </a:r>
          </a:p>
          <a:p>
            <a:pPr marL="0" indent="0">
              <a:buNone/>
            </a:pPr>
            <a:endParaRPr lang="cs-CZ" kern="1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kern="1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16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5137"/>
            <a:ext cx="9144000" cy="4535786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  <a:p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Kontakt: </a:t>
            </a: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RUBIKON Centrum, z. </a:t>
            </a:r>
            <a:r>
              <a:rPr lang="cs-CZ" sz="2800" err="1">
                <a:solidFill>
                  <a:schemeClr val="accent1">
                    <a:lumMod val="50000"/>
                  </a:schemeClr>
                </a:solidFill>
              </a:rPr>
              <a:t>ú.</a:t>
            </a:r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Novákových 439/6, 180 00 Praha 8</a:t>
            </a: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Tel.: +420 777 484 721, E-mail: info@rubikoncentrum.cz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Obsah obrázku Písmo, text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1FE21B8-40E0-ED37-B963-E5EA5522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74" y="947645"/>
            <a:ext cx="2801304" cy="1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93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118" y="2741351"/>
            <a:ext cx="4974088" cy="1121902"/>
          </a:xfrm>
        </p:spPr>
        <p:txBody>
          <a:bodyPr anchor="t"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Člověka v tísni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33" y="3863253"/>
            <a:ext cx="2254947" cy="570070"/>
          </a:xfrm>
        </p:spPr>
        <p:txBody>
          <a:bodyPr anchor="b">
            <a:noAutofit/>
          </a:bodyPr>
          <a:lstStyle/>
          <a:p>
            <a:pPr algn="l"/>
            <a:r>
              <a:rPr lang="cs-CZ" sz="2800">
                <a:solidFill>
                  <a:schemeClr val="bg1"/>
                </a:solidFill>
              </a:rPr>
              <a:t>Daniel </a:t>
            </a:r>
            <a:r>
              <a:rPr lang="cs-CZ" sz="2800" err="1">
                <a:solidFill>
                  <a:schemeClr val="bg1"/>
                </a:solidFill>
              </a:rPr>
              <a:t>Hůle</a:t>
            </a:r>
            <a:endParaRPr lang="cs-CZ" sz="2800">
              <a:solidFill>
                <a:schemeClr val="bg1"/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Písmo, Grafika, logo, text&#10;&#10;Obsah vygenerovaný umělou inteligencí může být nesprávný.">
            <a:extLst>
              <a:ext uri="{FF2B5EF4-FFF2-40B4-BE49-F238E27FC236}">
                <a16:creationId xmlns:a16="http://schemas.microsoft.com/office/drawing/2014/main" id="{7C00F413-1D41-11E5-1867-44ED4DFCB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15" y="4334385"/>
            <a:ext cx="3555108" cy="22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5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518" y="1013988"/>
            <a:ext cx="9144000" cy="1195058"/>
          </a:xfrm>
        </p:spPr>
        <p:txBody>
          <a:bodyPr>
            <a:noAutofit/>
          </a:bodyPr>
          <a:lstStyle/>
          <a:p>
            <a:br>
              <a:rPr lang="cs-CZ" sz="4000"/>
            </a:br>
            <a:br>
              <a:rPr lang="cs-CZ" sz="4000"/>
            </a:br>
            <a:br>
              <a:rPr lang="cs-CZ" sz="4000"/>
            </a:br>
            <a:r>
              <a:rPr lang="cs-CZ" altLang="cs-CZ" sz="4000" b="1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Dluhové poradenství Člověka v tísni</a:t>
            </a:r>
            <a:br>
              <a:rPr lang="en-US" altLang="cs-CZ" sz="4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 sz="4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1517"/>
            <a:ext cx="9144000" cy="4879817"/>
          </a:xfrm>
        </p:spPr>
        <p:txBody>
          <a:bodyPr/>
          <a:lstStyle/>
          <a:p>
            <a:endParaRPr lang="cs-CZ" sz="2400" b="1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endParaRPr lang="cs-CZ" b="1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endParaRPr lang="cs-CZ" sz="2400" b="1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endParaRPr lang="cs-CZ" b="1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PROČ ŘEŠÍME DLUHY</a:t>
            </a:r>
            <a:r>
              <a:rPr lang="cs-CZ" altLang="cs-CZ" sz="4000" b="1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?</a:t>
            </a:r>
            <a:br>
              <a:rPr lang="en-US" altLang="cs-CZ" sz="2400" b="1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4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6660"/>
            <a:ext cx="9144000" cy="666750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Předražené půjčky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>
            <a:extLst>
              <a:ext uri="{FF2B5EF4-FFF2-40B4-BE49-F238E27FC236}">
                <a16:creationId xmlns:a16="http://schemas.microsoft.com/office/drawing/2014/main" id="{1BC90073-5670-EEA7-D6EB-A683C013D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68" y="1853320"/>
            <a:ext cx="7699165" cy="43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1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18" y="917606"/>
            <a:ext cx="9144000" cy="796705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Nemravné náklady advokátů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2_tw_bohemia">
            <a:extLst>
              <a:ext uri="{FF2B5EF4-FFF2-40B4-BE49-F238E27FC236}">
                <a16:creationId xmlns:a16="http://schemas.microsoft.com/office/drawing/2014/main" id="{1131EA60-CB49-C590-C5B2-6FE4632B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7" y="1933465"/>
            <a:ext cx="8709819" cy="43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298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9499"/>
            <a:ext cx="9144000" cy="666750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v číslech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53885FD-0D9E-FAC1-241C-47E8F4056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754957"/>
              </p:ext>
            </p:extLst>
          </p:nvPr>
        </p:nvGraphicFramePr>
        <p:xfrm>
          <a:off x="1059693" y="1899624"/>
          <a:ext cx="3831982" cy="236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90B99BA-973F-5CAC-4168-C5FCBEB6B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82664"/>
              </p:ext>
            </p:extLst>
          </p:nvPr>
        </p:nvGraphicFramePr>
        <p:xfrm>
          <a:off x="6513246" y="1899624"/>
          <a:ext cx="4249793" cy="401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D058AFB0-66A3-70BF-2A5C-77CAA1F2BBF6}"/>
              </a:ext>
            </a:extLst>
          </p:cNvPr>
          <p:cNvSpPr/>
          <p:nvPr/>
        </p:nvSpPr>
        <p:spPr>
          <a:xfrm>
            <a:off x="1083080" y="4599859"/>
            <a:ext cx="378520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3,3 milionů exekucí</a:t>
            </a:r>
          </a:p>
          <a:p>
            <a:endParaRPr lang="cs-CZ" sz="1350" b="1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1350" b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615 tisíc lidí </a:t>
            </a:r>
            <a:r>
              <a:rPr lang="cs-CZ" sz="135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má exekuci</a:t>
            </a:r>
          </a:p>
          <a:p>
            <a:endParaRPr lang="cs-CZ" sz="1350" b="1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1350" b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80 % lidí </a:t>
            </a:r>
            <a:r>
              <a:rPr lang="cs-CZ" sz="135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má více než jednu exekuci</a:t>
            </a:r>
          </a:p>
          <a:p>
            <a:endParaRPr lang="cs-CZ" sz="1350" b="1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135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Většina exekucí má původní dluh </a:t>
            </a:r>
            <a:r>
              <a:rPr lang="cs-CZ" sz="1350" b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&lt; 10.000 Kč</a:t>
            </a:r>
          </a:p>
        </p:txBody>
      </p:sp>
    </p:spTree>
    <p:extLst>
      <p:ext uri="{BB962C8B-B14F-4D97-AF65-F5344CB8AC3E}">
        <p14:creationId xmlns:p14="http://schemas.microsoft.com/office/powerpoint/2010/main" val="884654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127" y="739178"/>
            <a:ext cx="9291873" cy="1243532"/>
          </a:xfrm>
        </p:spPr>
        <p:txBody>
          <a:bodyPr>
            <a:no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Proces exekučního řízení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endParaRPr lang="cs-CZ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907D19-0EEB-885C-BB45-1E1968CF8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7" y="1490252"/>
            <a:ext cx="7683600" cy="53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6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E9694-A8E1-BE58-CBA9-73394BD7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546"/>
            <a:ext cx="10515600" cy="795142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Exces jako norma</a:t>
            </a:r>
            <a:br>
              <a:rPr lang="cs-CZ" b="1"/>
            </a:br>
            <a:br>
              <a:rPr lang="cs-CZ" b="1"/>
            </a:br>
            <a:endParaRPr lang="cs-CZ" sz="36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30E01A-82A7-EF6F-2D93-DBA2B739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07_tw_ivanko_naklady_2">
            <a:extLst>
              <a:ext uri="{FF2B5EF4-FFF2-40B4-BE49-F238E27FC236}">
                <a16:creationId xmlns:a16="http://schemas.microsoft.com/office/drawing/2014/main" id="{9E890F44-0C93-142B-278E-86BAF9BE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09" y="1919484"/>
            <a:ext cx="835342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57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6774"/>
            <a:ext cx="9144000" cy="1161201"/>
          </a:xfrm>
        </p:spPr>
        <p:txBody>
          <a:bodyPr>
            <a:normAutofit fontScale="90000"/>
          </a:bodyPr>
          <a:lstStyle/>
          <a:p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Příběh jedné obyčejné exekuce T mobile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endParaRPr lang="cs-CZ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411FDB-C776-C817-920F-403E7D732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 b="-1"/>
          <a:stretch/>
        </p:blipFill>
        <p:spPr>
          <a:xfrm>
            <a:off x="2203009" y="1568748"/>
            <a:ext cx="7785981" cy="50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32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8187"/>
            <a:ext cx="9144000" cy="72201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Mnoho dluhů je nezákonných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1637"/>
            <a:ext cx="9144000" cy="4724965"/>
          </a:xfrm>
        </p:spPr>
        <p:txBody>
          <a:bodyPr>
            <a:normAutofit/>
          </a:bodyPr>
          <a:lstStyle/>
          <a:p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519D92-850F-8A54-C6D7-5B6BEC8EA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76" y="1439743"/>
            <a:ext cx="7728750" cy="52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2F08-BAE7-13B5-FAA8-66C97D9F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>
                <a:solidFill>
                  <a:srgbClr val="203864"/>
                </a:solidFill>
                <a:ea typeface="Calibri Light"/>
                <a:cs typeface="Calibri Light"/>
              </a:rPr>
              <a:t>Příklady odpovědí z dotazníku</a:t>
            </a:r>
            <a:endParaRPr lang="cs-CZ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Content Placeholder 3" descr="Obsah obrázku text, snímek obrazovky, diagram, Písmo&#10;&#10;Obsah generovaný pomocí AI může být nesprávný.">
            <a:extLst>
              <a:ext uri="{FF2B5EF4-FFF2-40B4-BE49-F238E27FC236}">
                <a16:creationId xmlns:a16="http://schemas.microsoft.com/office/drawing/2014/main" id="{1CC97586-4FB0-1564-08F9-3267132F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1" y="1690587"/>
            <a:ext cx="6203625" cy="2605491"/>
          </a:xfrm>
        </p:spPr>
      </p:pic>
      <p:pic>
        <p:nvPicPr>
          <p:cNvPr id="5" name="Obrázek 4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37B466CE-2D8A-552E-54F7-557C8172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79" y="3334356"/>
            <a:ext cx="6867646" cy="3526655"/>
          </a:xfrm>
          <a:prstGeom prst="rect">
            <a:avLst/>
          </a:prstGeom>
        </p:spPr>
      </p:pic>
      <p:pic>
        <p:nvPicPr>
          <p:cNvPr id="8" name="Obrázek 2" descr="Obsah obrázku text, snímek obrazovky, Elektricky modrá, Písmo&#10;&#10;Obsah generovaný pomocí AI může být nesprávný.">
            <a:extLst>
              <a:ext uri="{FF2B5EF4-FFF2-40B4-BE49-F238E27FC236}">
                <a16:creationId xmlns:a16="http://schemas.microsoft.com/office/drawing/2014/main" id="{6E21CBDF-F514-9076-DAD8-9B76922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02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0079"/>
            <a:ext cx="9144000" cy="66675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Exekuce dle vývojových fází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29C8F5-FB60-3BA9-0AD1-8C1490F71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6" y="1720159"/>
            <a:ext cx="8898479" cy="51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8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8019"/>
            <a:ext cx="9144000" cy="66675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Vývojové etapy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4769"/>
            <a:ext cx="9144000" cy="5078993"/>
          </a:xfrm>
        </p:spPr>
        <p:txBody>
          <a:bodyPr>
            <a:normAutofit/>
          </a:bodyPr>
          <a:lstStyle/>
          <a:p>
            <a:pPr algn="l"/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A) Rizikové role v rodině 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Děti	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dětské exekuce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(popelnice, delikty, dědictví)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Manželé      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SJM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 (vzájemná odpovědnost, rozvody)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Úspěšní v širší rodině	     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hroznový efekt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(půjčky pro jiné)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Rodiče – ručitelé      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dlužníci poslední instance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(insolvence, atd.)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Samoživitelé	  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eskalace dluhů 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(nouze, </a:t>
            </a:r>
            <a:r>
              <a:rPr lang="cs-CZ" sz="2400" err="1">
                <a:solidFill>
                  <a:schemeClr val="accent1">
                    <a:lumMod val="50000"/>
                  </a:schemeClr>
                </a:solidFill>
              </a:rPr>
              <a:t>priorizace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 výdajů)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Senioři	      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osamělost, </a:t>
            </a:r>
            <a:r>
              <a:rPr lang="cs-CZ" sz="2400" b="1" err="1">
                <a:solidFill>
                  <a:schemeClr val="accent1">
                    <a:lumMod val="50000"/>
                  </a:schemeClr>
                </a:solidFill>
              </a:rPr>
              <a:t>neflexibilita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, stigma dluhů, manipulovatelnost</a:t>
            </a:r>
          </a:p>
          <a:p>
            <a:pPr algn="l"/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B) SJM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Různé koncepty v Evropě</a:t>
            </a:r>
          </a:p>
          <a:p>
            <a:pPr algn="l"/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V Česku od 50. let minulého století</a:t>
            </a:r>
          </a:p>
          <a:p>
            <a:pPr algn="l"/>
            <a:endParaRPr lang="cs-CZ" sz="2400" b="1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cs-CZ" b="1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9">
            <a:extLst>
              <a:ext uri="{FF2B5EF4-FFF2-40B4-BE49-F238E27FC236}">
                <a16:creationId xmlns:a16="http://schemas.microsoft.com/office/drawing/2014/main" id="{400B63EF-5F99-D0DB-63B4-4D2FF5210A96}"/>
              </a:ext>
            </a:extLst>
          </p:cNvPr>
          <p:cNvSpPr/>
          <p:nvPr/>
        </p:nvSpPr>
        <p:spPr>
          <a:xfrm>
            <a:off x="2239336" y="2119371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  <p:sp>
        <p:nvSpPr>
          <p:cNvPr id="6" name="Šipka doprava 9">
            <a:extLst>
              <a:ext uri="{FF2B5EF4-FFF2-40B4-BE49-F238E27FC236}">
                <a16:creationId xmlns:a16="http://schemas.microsoft.com/office/drawing/2014/main" id="{FF652540-0E1B-78E0-6AB6-4FA4E62332B2}"/>
              </a:ext>
            </a:extLst>
          </p:cNvPr>
          <p:cNvSpPr/>
          <p:nvPr/>
        </p:nvSpPr>
        <p:spPr>
          <a:xfrm>
            <a:off x="2784052" y="2551025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  <p:sp>
        <p:nvSpPr>
          <p:cNvPr id="7" name="Šipka doprava 9">
            <a:extLst>
              <a:ext uri="{FF2B5EF4-FFF2-40B4-BE49-F238E27FC236}">
                <a16:creationId xmlns:a16="http://schemas.microsoft.com/office/drawing/2014/main" id="{5F82ED8F-962E-82EE-019A-C41BF8C35954}"/>
              </a:ext>
            </a:extLst>
          </p:cNvPr>
          <p:cNvSpPr/>
          <p:nvPr/>
        </p:nvSpPr>
        <p:spPr>
          <a:xfrm>
            <a:off x="4374669" y="2993272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  <p:sp>
        <p:nvSpPr>
          <p:cNvPr id="8" name="Šipka doprava 9">
            <a:extLst>
              <a:ext uri="{FF2B5EF4-FFF2-40B4-BE49-F238E27FC236}">
                <a16:creationId xmlns:a16="http://schemas.microsoft.com/office/drawing/2014/main" id="{BE82353A-A570-4DE5-5248-39030AD7416E}"/>
              </a:ext>
            </a:extLst>
          </p:cNvPr>
          <p:cNvSpPr/>
          <p:nvPr/>
        </p:nvSpPr>
        <p:spPr>
          <a:xfrm>
            <a:off x="3773900" y="3430832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  <p:sp>
        <p:nvSpPr>
          <p:cNvPr id="9" name="Šipka doprava 9">
            <a:extLst>
              <a:ext uri="{FF2B5EF4-FFF2-40B4-BE49-F238E27FC236}">
                <a16:creationId xmlns:a16="http://schemas.microsoft.com/office/drawing/2014/main" id="{FCE01652-BA84-3C23-A352-509C70D55C52}"/>
              </a:ext>
            </a:extLst>
          </p:cNvPr>
          <p:cNvSpPr/>
          <p:nvPr/>
        </p:nvSpPr>
        <p:spPr>
          <a:xfrm>
            <a:off x="3287972" y="3893202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0061C633-9F67-4073-A5E5-60C9191D0406}"/>
              </a:ext>
            </a:extLst>
          </p:cNvPr>
          <p:cNvSpPr/>
          <p:nvPr/>
        </p:nvSpPr>
        <p:spPr>
          <a:xfrm>
            <a:off x="2657305" y="4366140"/>
            <a:ext cx="268473" cy="987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7921228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8019"/>
            <a:ext cx="9144000" cy="66675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Člověka v tísni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3365"/>
            <a:ext cx="9144000" cy="48403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3200" b="1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2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 TO ŘEŠÍME?</a:t>
            </a:r>
            <a:endParaRPr lang="en-US" altLang="cs-CZ" sz="3200" b="1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794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5347"/>
            <a:ext cx="9144000" cy="69485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Člověka v tísni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05B545-CA25-F6A9-EC2C-98575B52F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292187"/>
              </p:ext>
            </p:extLst>
          </p:nvPr>
        </p:nvGraphicFramePr>
        <p:xfrm>
          <a:off x="2761306" y="1838796"/>
          <a:ext cx="7251827" cy="455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0886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9545"/>
            <a:ext cx="9144000" cy="105925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Index odpovědného úvěrování</a:t>
            </a:r>
            <a:br>
              <a:rPr lang="cs-CZ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Co je a k čemu slouží?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820ADC-0200-A854-A027-0320F1336297}"/>
              </a:ext>
            </a:extLst>
          </p:cNvPr>
          <p:cNvSpPr txBox="1"/>
          <p:nvPr/>
        </p:nvSpPr>
        <p:spPr>
          <a:xfrm>
            <a:off x="587041" y="1652631"/>
            <a:ext cx="4985125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chemeClr val="accent2"/>
              </a:buClr>
            </a:pPr>
            <a:r>
              <a:rPr lang="cs-CZ" sz="2000" b="1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Cíle: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monitorovat vývoj trhu půjček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dát běžným lidem jednoduché vodítko pro výběr bezpečného úvěru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vytvářet systémový tlak na věřitele, aby se chovali odpovědněji</a:t>
            </a:r>
          </a:p>
          <a:p>
            <a:pPr>
              <a:spcAft>
                <a:spcPts val="450"/>
              </a:spcAft>
              <a:buClr>
                <a:schemeClr val="accent2"/>
              </a:buClr>
            </a:pPr>
            <a:endParaRPr lang="cs-CZ" sz="2000">
              <a:solidFill>
                <a:schemeClr val="accent1">
                  <a:lumMod val="50000"/>
                </a:schemeClr>
              </a:solidFill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450"/>
              </a:spcAft>
              <a:buClr>
                <a:schemeClr val="accent2"/>
              </a:buClr>
            </a:pPr>
            <a:r>
              <a:rPr lang="cs-CZ" sz="2000" b="1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Výsledek: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2x ročně srovnáváme asi 40 bankovních i nebankovních půjček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index je všeobecně respektován pro transparentnost a objektivní přístup</a:t>
            </a:r>
          </a:p>
          <a:p>
            <a:pPr marL="257175" indent="-257175">
              <a:spcAft>
                <a:spcPts val="450"/>
              </a:spcAft>
              <a:buClr>
                <a:schemeClr val="accent2"/>
              </a:buClr>
              <a:buFont typeface="Segoe UI Light" panose="020B0502040204020203" pitchFamily="34" charset="0"/>
              <a:buChar char="►"/>
            </a:pPr>
            <a:r>
              <a:rPr lang="cs-CZ" sz="2000">
                <a:solidFill>
                  <a:schemeClr val="accent1">
                    <a:lumMod val="50000"/>
                  </a:schemeClr>
                </a:solidFill>
                <a:ea typeface="Segoe UI Emoji" panose="020B0502040204020203" pitchFamily="34" charset="0"/>
                <a:cs typeface="Segoe UI" panose="020B0502040204020203" pitchFamily="34" charset="0"/>
              </a:rPr>
              <a:t>máme solidní mediální pokrytí, což nám umožňuje otevírat téma dluhových pastí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CE2F808-6DD5-0A80-308F-EB30B604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61" y="2222055"/>
            <a:ext cx="5060438" cy="41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88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2507"/>
            <a:ext cx="9144000" cy="751438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poradny 2023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Obsah obrázku mapa, text&#10;&#10;Obsah vygenerovaný umělou inteligencí může být nesprávný.">
            <a:extLst>
              <a:ext uri="{FF2B5EF4-FFF2-40B4-BE49-F238E27FC236}">
                <a16:creationId xmlns:a16="http://schemas.microsoft.com/office/drawing/2014/main" id="{A84ACA55-6029-1587-C4EC-938E2E49E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1" y="1810694"/>
            <a:ext cx="8634558" cy="47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3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75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v číslech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10417B-8CA1-7312-90C6-3B34A0EAD1C5}"/>
              </a:ext>
            </a:extLst>
          </p:cNvPr>
          <p:cNvSpPr txBox="1"/>
          <p:nvPr/>
        </p:nvSpPr>
        <p:spPr>
          <a:xfrm>
            <a:off x="1711777" y="2357848"/>
            <a:ext cx="4424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Naše pomoc v roce 2024</a:t>
            </a:r>
          </a:p>
          <a:p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Přes 100 dluhových poradců</a:t>
            </a:r>
          </a:p>
          <a:p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Pomohli jsme </a:t>
            </a:r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24.000 lidí</a:t>
            </a:r>
          </a:p>
          <a:p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6.000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 lidí jsme pomáhali dlouhodobě</a:t>
            </a:r>
          </a:p>
          <a:p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18.000</a:t>
            </a:r>
            <a:r>
              <a:rPr lang="cs-CZ" sz="2400">
                <a:solidFill>
                  <a:schemeClr val="accent1">
                    <a:lumMod val="50000"/>
                  </a:schemeClr>
                </a:solidFill>
              </a:rPr>
              <a:t> lidí přes </a:t>
            </a:r>
            <a:r>
              <a:rPr lang="cs-CZ" sz="2400" err="1">
                <a:solidFill>
                  <a:schemeClr val="accent1">
                    <a:lumMod val="50000"/>
                  </a:schemeClr>
                </a:solidFill>
              </a:rPr>
              <a:t>Helplinku</a:t>
            </a:r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Oproti roku 2020 nárůst o 375 %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45E59B2-309E-22B8-E55E-444A76ACD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69" y="1941956"/>
            <a:ext cx="3513815" cy="4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85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9869"/>
            <a:ext cx="9144000" cy="4581053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cs-CZ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Kontakt: </a:t>
            </a: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Daniel </a:t>
            </a:r>
            <a:r>
              <a:rPr lang="cs-CZ" sz="2800" err="1">
                <a:solidFill>
                  <a:schemeClr val="accent1">
                    <a:lumMod val="50000"/>
                  </a:schemeClr>
                </a:solidFill>
              </a:rPr>
              <a:t>Hůle</a:t>
            </a:r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Vedoucí programu Dluhové poradenství</a:t>
            </a: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+420 774 510 398</a:t>
            </a:r>
          </a:p>
          <a:p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daniel.hule@clovekvtisni.cz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31CF662-C131-5DA5-C8FA-2252CBA4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354" y="885059"/>
            <a:ext cx="355427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00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4477"/>
            <a:ext cx="9144000" cy="4815499"/>
          </a:xfrm>
        </p:spPr>
        <p:txBody>
          <a:bodyPr>
            <a:normAutofit/>
          </a:bodyPr>
          <a:lstStyle/>
          <a:p>
            <a:endParaRPr lang="cs-CZ" sz="2800" b="1" i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cs-CZ" sz="2800" b="1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800" b="1" i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DĚKUJEME ZA POZORNOST!</a:t>
            </a:r>
          </a:p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integrace@mpsv.cz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094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>
            <a:extLst>
              <a:ext uri="{FF2B5EF4-FFF2-40B4-BE49-F238E27FC236}">
                <a16:creationId xmlns:a16="http://schemas.microsoft.com/office/drawing/2014/main" id="{8BB56A39-6514-DDBC-A5EE-B26A8451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8">
            <a:extLst>
              <a:ext uri="{FF2B5EF4-FFF2-40B4-BE49-F238E27FC236}">
                <a16:creationId xmlns:a16="http://schemas.microsoft.com/office/drawing/2014/main" id="{9D535389-34C1-F72C-3AA4-13DE20AA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24350"/>
            <a:ext cx="1219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MPSV ČR      ■       Na Poříčním právu 1/376      ■       128 00 Praha 2      ■       +420 950 191 111      ■       posta@mpsv.cz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208428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332722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230483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86806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796" y="2480650"/>
            <a:ext cx="7287001" cy="1104522"/>
          </a:xfrm>
        </p:spPr>
        <p:txBody>
          <a:bodyPr anchor="t">
            <a:normAutofit fontScale="90000"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Dluhové poradenství ve spolupráci s obcí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47" y="3675706"/>
            <a:ext cx="3437671" cy="659054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cs-CZ" sz="2800">
                <a:solidFill>
                  <a:schemeClr val="bg1"/>
                </a:solidFill>
              </a:rPr>
              <a:t>Bc. Barbara Halířová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DF57A2-D0AA-3DA8-0E13-FE0B63948BFA}"/>
              </a:ext>
            </a:extLst>
          </p:cNvPr>
          <p:cNvSpPr txBox="1"/>
          <p:nvPr/>
        </p:nvSpPr>
        <p:spPr>
          <a:xfrm>
            <a:off x="4974087" y="4334760"/>
            <a:ext cx="6532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>
                <a:solidFill>
                  <a:schemeClr val="accent1">
                    <a:lumMod val="50000"/>
                  </a:schemeClr>
                </a:solidFill>
              </a:rPr>
              <a:t>Institut prevence a řešení předlužení</a:t>
            </a:r>
            <a:endParaRPr lang="cs-CZ" sz="2800"/>
          </a:p>
        </p:txBody>
      </p:sp>
      <p:pic>
        <p:nvPicPr>
          <p:cNvPr id="8" name="Obrázek 7" descr="Obsah obrázku text, Písmo, log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A29EFF65-67B6-9387-E582-66538EF7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36" y="4894710"/>
            <a:ext cx="2733473" cy="9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5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242D9-997C-5204-D345-BCFA4CF2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1062037"/>
          </a:xfrm>
        </p:spPr>
        <p:txBody>
          <a:bodyPr>
            <a:noAutofit/>
          </a:bodyPr>
          <a:lstStyle/>
          <a:p>
            <a:endParaRPr lang="cs-CZ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429AB-3C90-A24B-BFBC-9B0F6651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5067"/>
            <a:ext cx="9144000" cy="456353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8698493-9F72-0F08-992D-B9665867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FE35F01-A4AF-CD81-72E1-EE456008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86" y="868362"/>
            <a:ext cx="9806925" cy="56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7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Motiv Office</vt:lpstr>
      <vt:lpstr>PowerPoint Presentation</vt:lpstr>
      <vt:lpstr>PowerPoint Presentation</vt:lpstr>
      <vt:lpstr>Metodická podpora krajům a obcím</vt:lpstr>
      <vt:lpstr>                   Dluhové poradenství jako řešení a prevence sociálního vyloučení 3. 6. 2025 </vt:lpstr>
      <vt:lpstr> Dluhové poradenství jako řešení a prevence sociálního vyloučení</vt:lpstr>
      <vt:lpstr>Dluhové poradenství jako řešení a prevence sociálního vyloučení</vt:lpstr>
      <vt:lpstr>Příklady odpovědí z dotazníku</vt:lpstr>
      <vt:lpstr>Dluhové poradenství ve spolupráci s obcí</vt:lpstr>
      <vt:lpstr>PowerPoint Presentation</vt:lpstr>
      <vt:lpstr> Od zveřejnění mapy exekucí výrazný nástup dluhového poradenství ve službách </vt:lpstr>
      <vt:lpstr>Zadlužení vůči obci </vt:lpstr>
      <vt:lpstr>PowerPoint Presentation</vt:lpstr>
      <vt:lpstr>Propojení problematiky předlužení v tématu bydlení a práce</vt:lpstr>
      <vt:lpstr>PowerPoint Presentation</vt:lpstr>
      <vt:lpstr>PowerPoint Presentation</vt:lpstr>
      <vt:lpstr>PowerPoint Presentation</vt:lpstr>
      <vt:lpstr>Dluhové poradenství – Sociální poradna Příbram </vt:lpstr>
      <vt:lpstr>Co je dluhové poradenství</vt:lpstr>
      <vt:lpstr>Cíle</vt:lpstr>
      <vt:lpstr>Sociální poradna – Centrum sociálních a zdravotních služeb města Příbram </vt:lpstr>
      <vt:lpstr>Činnost sociální poradny</vt:lpstr>
      <vt:lpstr>Jsme součástí konsorcia dluhových poraden</vt:lpstr>
      <vt:lpstr>Statistika 2015 –2025 (duben)</vt:lpstr>
      <vt:lpstr>Kazuistika</vt:lpstr>
      <vt:lpstr>PowerPoint Presentation</vt:lpstr>
      <vt:lpstr>Dluhové poradenství – Sociální poradna Chomutov</vt:lpstr>
      <vt:lpstr>Sociální poradna Palackého</vt:lpstr>
      <vt:lpstr> Sociální poradna Palackého</vt:lpstr>
      <vt:lpstr>Sociální poradna Palackého</vt:lpstr>
      <vt:lpstr>Sociální poradna Palackého</vt:lpstr>
      <vt:lpstr>Co obnáší provoz sociální poradny</vt:lpstr>
      <vt:lpstr>Co obnáší provoz sociální poradny</vt:lpstr>
      <vt:lpstr>Jaký dopad má provoz poradny na občany (nejen) Chomutova</vt:lpstr>
      <vt:lpstr>Statistika 2015 –2024 </vt:lpstr>
      <vt:lpstr>Doporučení pro ostatní obce</vt:lpstr>
      <vt:lpstr>Další rozvoj sociální poradny</vt:lpstr>
      <vt:lpstr>Příklady z praxe</vt:lpstr>
      <vt:lpstr>PowerPoint Presentation</vt:lpstr>
      <vt:lpstr>Kontakty:</vt:lpstr>
      <vt:lpstr>Praha 6 a „milostivé jaro“</vt:lpstr>
      <vt:lpstr>Časový kontext</vt:lpstr>
      <vt:lpstr>Principy (celostátního) milostivého léta I</vt:lpstr>
      <vt:lpstr>Problém se splátkou jistiny</vt:lpstr>
      <vt:lpstr>Samosprávy jako lichvářští věřitelé?</vt:lpstr>
      <vt:lpstr>Kontext MČ Praha 6</vt:lpstr>
      <vt:lpstr>Záměr„milostivého jara“ Prahy 6</vt:lpstr>
      <vt:lpstr>Příklady</vt:lpstr>
      <vt:lpstr>Průběh, problémy</vt:lpstr>
      <vt:lpstr>„Milostivé jaro“ Prahy 6 </vt:lpstr>
      <vt:lpstr>Výsledek</vt:lpstr>
      <vt:lpstr>PowerPoint Presentation</vt:lpstr>
      <vt:lpstr>RUBIKON Centrum, z. ú.</vt:lpstr>
      <vt:lpstr>Naše činnost</vt:lpstr>
      <vt:lpstr>Spolupráce s obcemi</vt:lpstr>
      <vt:lpstr>Spolupráce s obcemi</vt:lpstr>
      <vt:lpstr>Karlovarský kraj</vt:lpstr>
      <vt:lpstr>Ostrava</vt:lpstr>
      <vt:lpstr>Konsorcium dluhových poraden ČR  „Společně budujeme lepší dluhové poradenství v ČR“</vt:lpstr>
      <vt:lpstr>Možnosti spolupráce</vt:lpstr>
      <vt:lpstr>PowerPoint Presentation</vt:lpstr>
      <vt:lpstr>Dluhové poradenství  Člověka v tísni</vt:lpstr>
      <vt:lpstr>   Dluhové poradenství Člověka v tísni </vt:lpstr>
      <vt:lpstr>Předražené půjčky</vt:lpstr>
      <vt:lpstr>Nemravné náklady advokátů</vt:lpstr>
      <vt:lpstr>Dluhové poradenství v číslech</vt:lpstr>
      <vt:lpstr>Proces exekučního řízení </vt:lpstr>
      <vt:lpstr>  Exces jako norma  </vt:lpstr>
      <vt:lpstr>   Příběh jedné obyčejné exekuce T mobile </vt:lpstr>
      <vt:lpstr>Mnoho dluhů je nezákonných</vt:lpstr>
      <vt:lpstr>Exekuce dle vývojových fází</vt:lpstr>
      <vt:lpstr>Vývojové etapy</vt:lpstr>
      <vt:lpstr>Dluhové poradenství Člověka v tísni</vt:lpstr>
      <vt:lpstr>Dluhové poradenství Člověka v tísni</vt:lpstr>
      <vt:lpstr>Index odpovědného úvěrování Co je a k čemu slouží?</vt:lpstr>
      <vt:lpstr>Dluhové poradny 2023</vt:lpstr>
      <vt:lpstr>Dluhové poradenství v číslech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Jindrová Stanislava Mgr. (MPSV)</dc:creator>
  <cp:revision>4</cp:revision>
  <dcterms:created xsi:type="dcterms:W3CDTF">2025-03-05T10:30:43Z</dcterms:created>
  <dcterms:modified xsi:type="dcterms:W3CDTF">2025-06-04T12:18:51Z</dcterms:modified>
</cp:coreProperties>
</file>