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329" r:id="rId2"/>
    <p:sldId id="308" r:id="rId3"/>
    <p:sldId id="310" r:id="rId4"/>
    <p:sldId id="326" r:id="rId5"/>
    <p:sldId id="319" r:id="rId6"/>
    <p:sldId id="311" r:id="rId7"/>
    <p:sldId id="323" r:id="rId8"/>
    <p:sldId id="313" r:id="rId9"/>
    <p:sldId id="316" r:id="rId10"/>
    <p:sldId id="314" r:id="rId11"/>
    <p:sldId id="315" r:id="rId12"/>
    <p:sldId id="320" r:id="rId13"/>
    <p:sldId id="317" r:id="rId14"/>
    <p:sldId id="318" r:id="rId15"/>
    <p:sldId id="312" r:id="rId16"/>
    <p:sldId id="321" r:id="rId17"/>
    <p:sldId id="322" r:id="rId18"/>
    <p:sldId id="309" r:id="rId19"/>
    <p:sldId id="324" r:id="rId20"/>
    <p:sldId id="32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97B64-E03B-40A8-9A23-41E0D76F0C18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441EC-B4F3-41D1-A0EB-9BB8ED023B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79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31097e7ffd9_0_10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31097e7ffd9_0_10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485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87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6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06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256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57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50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72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96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30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04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D0C240D-93D6-41A0-8034-59DFFF4BAC5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F94171A-6D55-4D1A-8FCC-8345AF99C8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08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31097e7ffd9_0_1098"/>
          <p:cNvSpPr txBox="1">
            <a:spLocks noGrp="1"/>
          </p:cNvSpPr>
          <p:nvPr>
            <p:ph type="title"/>
          </p:nvPr>
        </p:nvSpPr>
        <p:spPr>
          <a:xfrm>
            <a:off x="838200" y="1036791"/>
            <a:ext cx="10515600" cy="1012723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cs-CZ" sz="2800" b="1" dirty="0"/>
              <a:t>Dát práci nestačí? Zkušenosti s podporou zaměstnanců na IPM</a:t>
            </a:r>
            <a:endParaRPr dirty="0"/>
          </a:p>
        </p:txBody>
      </p:sp>
      <p:sp>
        <p:nvSpPr>
          <p:cNvPr id="286" name="Google Shape;286;g31097e7ffd9_0_1098"/>
          <p:cNvSpPr txBox="1">
            <a:spLocks noGrp="1"/>
          </p:cNvSpPr>
          <p:nvPr>
            <p:ph type="body" idx="1"/>
          </p:nvPr>
        </p:nvSpPr>
        <p:spPr>
          <a:xfrm>
            <a:off x="838200" y="1953444"/>
            <a:ext cx="10515600" cy="3326478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/>
              <a:t>Moderuje: Martina</a:t>
            </a:r>
            <a:r>
              <a:rPr lang="cs-CZ" sz="2300" b="1" dirty="0"/>
              <a:t> Zikmundová </a:t>
            </a:r>
            <a:r>
              <a:rPr lang="cs-CZ" sz="2300" dirty="0"/>
              <a:t>(ČAS, PLATZ)</a:t>
            </a:r>
          </a:p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300" dirty="0"/>
          </a:p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err="1"/>
              <a:t>Panelisté</a:t>
            </a:r>
            <a:r>
              <a:rPr lang="cs-CZ" sz="2400" b="1" dirty="0"/>
              <a:t>:  Helena Spěváčková </a:t>
            </a:r>
            <a:r>
              <a:rPr lang="cs-CZ" sz="2400" dirty="0"/>
              <a:t>(sociální pracovnice, Hanušovice), </a:t>
            </a:r>
            <a:r>
              <a:rPr lang="cs-CZ" sz="2400" b="1" dirty="0"/>
              <a:t>Tomáš Příhoda </a:t>
            </a:r>
            <a:r>
              <a:rPr lang="cs-CZ" sz="2400" dirty="0"/>
              <a:t>(pracovník pro podporu Restart Shop, Praha), </a:t>
            </a:r>
            <a:r>
              <a:rPr lang="cs-CZ" sz="2400" b="1" dirty="0"/>
              <a:t>Jana </a:t>
            </a:r>
            <a:r>
              <a:rPr lang="cs-CZ" sz="2400" b="1" dirty="0" err="1"/>
              <a:t>Šteffelová</a:t>
            </a:r>
            <a:r>
              <a:rPr lang="cs-CZ" sz="2400" b="1" dirty="0"/>
              <a:t> </a:t>
            </a:r>
            <a:r>
              <a:rPr lang="cs-CZ" sz="2400" dirty="0"/>
              <a:t>(sociální pracovnice, Středisko městských služeb Děčín)</a:t>
            </a:r>
            <a:endParaRPr sz="2400" dirty="0"/>
          </a:p>
        </p:txBody>
      </p:sp>
      <p:pic>
        <p:nvPicPr>
          <p:cNvPr id="287" name="Google Shape;287;g31097e7ffd9_0_10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5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31097e7ffd9_0_109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24663" y="5500913"/>
            <a:ext cx="5267325" cy="136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E15F59-DCEC-720A-E985-2F8263E05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99025B9-37B1-CA8B-23CC-BAE1374766BA}"/>
              </a:ext>
            </a:extLst>
          </p:cNvPr>
          <p:cNvSpPr txBox="1"/>
          <p:nvPr/>
        </p:nvSpPr>
        <p:spPr>
          <a:xfrm>
            <a:off x="1177413" y="2151727"/>
            <a:ext cx="983717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</a:t>
            </a:r>
            <a:r>
              <a:rPr lang="cs-CZ" dirty="0">
                <a:solidFill>
                  <a:srgbClr val="0070C0"/>
                </a:solidFill>
              </a:rPr>
              <a:t>Šest měsíců je málo</a:t>
            </a:r>
            <a:r>
              <a:rPr lang="cs-CZ" dirty="0"/>
              <a:t>. Sotva nás klienti pustili do svých životů, sotva se začali svěřovat s problémy nebo s námi začali řešit i jiné problémy, nejen to zaměstnání.“ 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3174E35-1292-CFF7-8874-838879E4D131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14161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C69E75-8572-4976-FD0D-EB4B5071CF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AB9CE9D-4459-ECEB-DE91-A16CFE6AF393}"/>
              </a:ext>
            </a:extLst>
          </p:cNvPr>
          <p:cNvSpPr txBox="1"/>
          <p:nvPr/>
        </p:nvSpPr>
        <p:spPr>
          <a:xfrm>
            <a:off x="1177413" y="920621"/>
            <a:ext cx="983717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„Přišli mi sem lidi, o kterých jsem v podstatě vůbec nic nevěděla a oni nevěděli nic o mně. </a:t>
            </a:r>
            <a:r>
              <a:rPr lang="cs-CZ" dirty="0">
                <a:solidFill>
                  <a:srgbClr val="0070C0"/>
                </a:solidFill>
              </a:rPr>
              <a:t>Najednou viděli cizí ženskou, která jim začala vysvětlovat, proč tady jsou a co po nich chce. Bylo jen na nich, jestli budou ochotní mi něco sdělit, ještě k tomu popravdě.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A proto chci zdůraznit zkušenosti ze sociální práce, které potřebujete, abyste získala jejich důvěru.”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53E9596-2742-F365-CE5B-4192B2E1AC15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72454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FDF83F-A4E8-236A-BFD7-F2770D06C5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0B907BF-8AA4-796F-5521-8B9DD35D909F}"/>
              </a:ext>
            </a:extLst>
          </p:cNvPr>
          <p:cNvSpPr txBox="1"/>
          <p:nvPr/>
        </p:nvSpPr>
        <p:spPr>
          <a:xfrm>
            <a:off x="1177413" y="571845"/>
            <a:ext cx="983717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</a:t>
            </a:r>
            <a:r>
              <a:rPr lang="cs-CZ" dirty="0">
                <a:solidFill>
                  <a:srgbClr val="0070C0"/>
                </a:solidFill>
              </a:rPr>
              <a:t>Myslím, že by podporu zvládl poskytovat i někdo, kdo to vlastně vůbec vystudované nemá a jenom má vztah k těm lidem</a:t>
            </a:r>
            <a:r>
              <a:rPr lang="cs-CZ" dirty="0"/>
              <a:t>. Případně třeba tady funguje to, že zaměstnanci mají svého mentora, který jim rozdá práci, a když přijde na nějaké téma nebo někdo nepřijde do práce, hned nám dá vědět. To funguje velmi dobře. Přijde mi, že by to s nějakou podporou sociálního pracovníka zvládl i sám.”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3A8DF10-970A-09A7-6A59-9766379D5BAA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237283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17AA26-6C0D-2BCD-C9FB-EE361CF61F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F63F6C7-51C1-A42F-25BE-6DBF67BC7C58}"/>
              </a:ext>
            </a:extLst>
          </p:cNvPr>
          <p:cNvSpPr txBox="1"/>
          <p:nvPr/>
        </p:nvSpPr>
        <p:spPr>
          <a:xfrm>
            <a:off x="1177413" y="920621"/>
            <a:ext cx="983717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„Na začátku ji </a:t>
            </a:r>
            <a:r>
              <a:rPr lang="cs-CZ" sz="3200" i="1" dirty="0"/>
              <a:t>(zaměstnankyni)</a:t>
            </a:r>
            <a:r>
              <a:rPr lang="cs-CZ" dirty="0"/>
              <a:t> kolektiv docela odmítal. </a:t>
            </a:r>
            <a:r>
              <a:rPr lang="cs-CZ" dirty="0">
                <a:solidFill>
                  <a:srgbClr val="0070C0"/>
                </a:solidFill>
              </a:rPr>
              <a:t>Posun u ní vidím už jenom v tom, že chodí do práce, že se spolu bavíme o tom, co ji trápí nebo jak se k ní chovají kolegyně a proč zrovna takhle</a:t>
            </a:r>
            <a:r>
              <a:rPr lang="cs-CZ" dirty="0"/>
              <a:t>. Už jenom to, že si o tom má s kým popovídat, je pro ni přínosem. A myslím, že sem chodí ráda, protože minule říkala, že se těší.”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65079F-2DF4-F774-F825-D70BFF1E33AD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173769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BD84B-F8FE-D3CB-74CB-13951AABC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448CDB3-6012-A3AB-27AD-EC2DDF4661EE}"/>
              </a:ext>
            </a:extLst>
          </p:cNvPr>
          <p:cNvSpPr txBox="1"/>
          <p:nvPr/>
        </p:nvSpPr>
        <p:spPr>
          <a:xfrm>
            <a:off x="1177413" y="2151727"/>
            <a:ext cx="983717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„Ze začátku ty podmínky zněly hororově - nějakých těch 16 hodin podpory minimálně, výkazy a takové věci, ale </a:t>
            </a:r>
            <a:r>
              <a:rPr lang="cs-CZ" dirty="0">
                <a:solidFill>
                  <a:srgbClr val="0070C0"/>
                </a:solidFill>
              </a:rPr>
              <a:t>ve výsledku to bylo v pohodě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371BB7C-27B9-CD82-ECC5-5BE6C70F8E21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83330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0B85D-0C3C-8B42-8267-76423AA90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626AD0D-4B19-8BA1-0EBA-FEC74C4C290B}"/>
              </a:ext>
            </a:extLst>
          </p:cNvPr>
          <p:cNvSpPr txBox="1"/>
          <p:nvPr/>
        </p:nvSpPr>
        <p:spPr>
          <a:xfrm>
            <a:off x="1177413" y="2151727"/>
            <a:ext cx="983717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„Nebylo to pro ně </a:t>
            </a:r>
            <a:r>
              <a:rPr lang="cs-CZ" sz="3200" i="1" dirty="0"/>
              <a:t>(zaměstnance) </a:t>
            </a:r>
            <a:r>
              <a:rPr lang="cs-CZ" dirty="0"/>
              <a:t>důležité, ale </a:t>
            </a:r>
            <a:r>
              <a:rPr lang="cs-CZ" dirty="0">
                <a:solidFill>
                  <a:srgbClr val="0070C0"/>
                </a:solidFill>
              </a:rPr>
              <a:t>jakmile nastoupili do práce, začali se zajímat o zdraví, dluhy, samozřejmě o zaměstnání a někdo o svoje bydlení</a:t>
            </a:r>
            <a:r>
              <a:rPr lang="cs-CZ" dirty="0"/>
              <a:t>.“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3B2B5C3-6D0D-5D99-BF15-7639AFFB833C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13187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01A7D3-7036-43BD-AF2A-04FF25F6BA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7F5E666-0389-251C-97B4-977364A83119}"/>
              </a:ext>
            </a:extLst>
          </p:cNvPr>
          <p:cNvSpPr txBox="1"/>
          <p:nvPr/>
        </p:nvSpPr>
        <p:spPr>
          <a:xfrm>
            <a:off x="1177413" y="1228397"/>
            <a:ext cx="983717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</a:t>
            </a:r>
            <a:r>
              <a:rPr lang="cs-CZ" dirty="0">
                <a:solidFill>
                  <a:srgbClr val="0070C0"/>
                </a:solidFill>
              </a:rPr>
              <a:t>Povedlo se nám je posunout v tom, že vůbec přemýšlí o tom, že by se svojí situací mohli něco dělat, že by jejich život mohl vypadat jinak</a:t>
            </a:r>
            <a:r>
              <a:rPr lang="cs-CZ" dirty="0"/>
              <a:t>. Ale oni mají strach to měnit. Takže tam je opravdu hodně práce na tom, že to můžou zkusit, že se jim nic nestane, když se něco nepovede.”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8279DD5-61DE-5955-BC28-B4EDEA8C1C7C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114359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62FD7-6D9D-1404-0729-AF97DD8B6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BF45DA7-5B20-1739-7630-4C9B39B037C1}"/>
              </a:ext>
            </a:extLst>
          </p:cNvPr>
          <p:cNvSpPr txBox="1"/>
          <p:nvPr/>
        </p:nvSpPr>
        <p:spPr>
          <a:xfrm>
            <a:off x="1177413" y="571845"/>
            <a:ext cx="983717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„Určitě posun vidím v tom, že získali nějaké pracovní kompetence - když si vezmu neschopenku, musím to zaměstnavateli napsat. </a:t>
            </a:r>
            <a:r>
              <a:rPr lang="cs-CZ" dirty="0">
                <a:solidFill>
                  <a:srgbClr val="0070C0"/>
                </a:solidFill>
              </a:rPr>
              <a:t>Nebo ve chvíli, kdy jim oznámili, že můžou mít dovolené, pojali to tak, že jdou na dovolenou. Nikomu nic neřekli a najednou nepřišel nikdo do práce</a:t>
            </a:r>
            <a:r>
              <a:rPr lang="cs-CZ" dirty="0"/>
              <a:t>. To jsou takové věci, jako vysvětlit jim, že když chci volno, musím to říct předem, že to takhle úplně nefunguje.”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C1B8D3F-DEB7-F412-CE50-E9CA3C8C1720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200721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556B09-5F25-DD4E-EC76-2E5FE8CB8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A80E7B5-A949-337A-9448-A6776E7D57EC}"/>
              </a:ext>
            </a:extLst>
          </p:cNvPr>
          <p:cNvSpPr txBox="1"/>
          <p:nvPr/>
        </p:nvSpPr>
        <p:spPr>
          <a:xfrm>
            <a:off x="1177413" y="1536174"/>
            <a:ext cx="983717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„Mně se moc líbí, že zaměstnanci na IPM dostanou šanci k tomu, aby získali nějaké pracovní návyky, aby získali nějakou pracovní historii. I když je to jen na půl roku. </a:t>
            </a:r>
            <a:r>
              <a:rPr lang="cs-CZ" dirty="0">
                <a:solidFill>
                  <a:srgbClr val="0070C0"/>
                </a:solidFill>
              </a:rPr>
              <a:t>Je to něco, čím se mohou prokázat a nastartovat pracovní kariéru někde jinde</a:t>
            </a:r>
            <a:r>
              <a:rPr lang="cs-CZ" dirty="0"/>
              <a:t>.“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2867DA9-12DA-8086-3252-828E0AE553D4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157150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92C81B-C074-362F-603B-8F6D7075F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6AA94DF-562E-518B-382F-DB17FA6E8266}"/>
              </a:ext>
            </a:extLst>
          </p:cNvPr>
          <p:cNvSpPr txBox="1"/>
          <p:nvPr/>
        </p:nvSpPr>
        <p:spPr>
          <a:xfrm>
            <a:off x="1177413" y="494857"/>
            <a:ext cx="983717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„Myslím, že IPM mělo a stále má velký přínos. Tady jsou lidi, kteří třeba nikdy žádnou sociální službu nevyhledali, nějakým způsobem to zvládali sami, podali žádost o dávky a tam to skončilo. </a:t>
            </a:r>
            <a:r>
              <a:rPr lang="cs-CZ" dirty="0">
                <a:solidFill>
                  <a:schemeClr val="tx1"/>
                </a:solidFill>
              </a:rPr>
              <a:t>Tím, že vůbec zjistili, že tam je někdo, kdo jim může být nápomocný, třeba se školou nebo komunikací, tak si myslím, že to na ně bude mít velký dopad. </a:t>
            </a:r>
            <a:r>
              <a:rPr lang="cs-CZ" dirty="0">
                <a:solidFill>
                  <a:srgbClr val="0070C0"/>
                </a:solidFill>
              </a:rPr>
              <a:t>Minimálně v tom, že vědí, že na to nemusí být sami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F725F03-D851-8E99-FF17-A334709BFFBC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183122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899213-4B83-22C1-992A-DDF31F73D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D9B9D-1BF3-20B3-B87D-FDE23EC32D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Citace z rozhovorů pro evaluaci IPM – </a:t>
            </a:r>
            <a:r>
              <a:rPr lang="cs-CZ" dirty="0">
                <a:solidFill>
                  <a:srgbClr val="FF0000"/>
                </a:solidFill>
              </a:rPr>
              <a:t>Poskytovatelé podpory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B5AF9A-A561-1577-E286-EBD8504F31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04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22E18D-9142-826F-B17A-93F17A652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D2B831F-F842-471D-5690-C8EF10A5C807}"/>
              </a:ext>
            </a:extLst>
          </p:cNvPr>
          <p:cNvSpPr txBox="1"/>
          <p:nvPr/>
        </p:nvSpPr>
        <p:spPr>
          <a:xfrm>
            <a:off x="1177413" y="1228397"/>
            <a:ext cx="983717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„Myslím si, že tyhle projekty jsou celkově super a pro zaměstnavatele jsou lákadlem. Sama jsem si podobným projektem prošla u úřadu práce u bývalého zaměstnavatele. </a:t>
            </a:r>
            <a:r>
              <a:rPr lang="cs-CZ" dirty="0">
                <a:solidFill>
                  <a:srgbClr val="0070C0"/>
                </a:solidFill>
              </a:rPr>
              <a:t>I člověk, který by se třeba jinak na trhu práce neuplatnil, má díky tomuhle trošku větší šanci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D087A1A-A721-B635-480E-D0667A7CBF53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64790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6FF5D-855B-A97E-C8AA-21239049A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DBBB66D-06CD-979F-21E1-FBE452483EF2}"/>
              </a:ext>
            </a:extLst>
          </p:cNvPr>
          <p:cNvSpPr txBox="1"/>
          <p:nvPr/>
        </p:nvSpPr>
        <p:spPr>
          <a:xfrm>
            <a:off x="1177413" y="920621"/>
            <a:ext cx="983717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„Vlastně pracujeme komplexně s celou rodinou. </a:t>
            </a:r>
            <a:r>
              <a:rPr lang="cs-CZ" dirty="0">
                <a:solidFill>
                  <a:srgbClr val="0070C0"/>
                </a:solidFill>
              </a:rPr>
              <a:t>Dceru, která chtěla v prvním ročníku zanechat studia, jsme navázali na sociálního pedagoga školy. Pomohli jsme jí k tomu, aby zvládla udělat opravné zkoušky a mohla pokračovat</a:t>
            </a:r>
            <a:r>
              <a:rPr lang="cs-CZ" dirty="0"/>
              <a:t>. Zároveň jsme jim pomohli vyřešit finanční problémy, i ve škole, aby se dceři lépe studovalo.“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8EF0B05-B3C4-5E2F-0987-77A8C78CD848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290030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7F3CA2-67B1-44FE-A6DC-A1D7EA19FC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C80FDDD-C5A6-E98D-7243-35A8BA3E1643}"/>
              </a:ext>
            </a:extLst>
          </p:cNvPr>
          <p:cNvSpPr txBox="1"/>
          <p:nvPr/>
        </p:nvSpPr>
        <p:spPr>
          <a:xfrm>
            <a:off x="1177413" y="1536174"/>
            <a:ext cx="983717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„Myslím si, že se nám podařilo nějakým způsobem zaměstnankyni víc vštípit, aby nespoléhala na to, co jí případně najdou na úřadě práce, ale snažíme se s ní hledat i něco jiného. </a:t>
            </a:r>
            <a:r>
              <a:rPr lang="cs-CZ" dirty="0">
                <a:solidFill>
                  <a:srgbClr val="0070C0"/>
                </a:solidFill>
              </a:rPr>
              <a:t>Problém je, že paní by ráda zůstala ne u stejného zaměstnavatele, ale na stejné pozici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D66F5F9-0014-AC2F-17F0-E75D5CD0151A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402805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786928-0739-7F66-361D-C58487816F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5159C84-8E1E-F185-E045-AF2AF930B24C}"/>
              </a:ext>
            </a:extLst>
          </p:cNvPr>
          <p:cNvSpPr txBox="1"/>
          <p:nvPr/>
        </p:nvSpPr>
        <p:spPr>
          <a:xfrm>
            <a:off x="1177413" y="1536174"/>
            <a:ext cx="983717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„Hodně nám pomohla lokální koordinátorka. Tím, že jsme s ní spolupracovali už dřív, tak jsme měli nastavenou nějakou komunikaci. </a:t>
            </a:r>
            <a:r>
              <a:rPr lang="cs-CZ" dirty="0">
                <a:solidFill>
                  <a:srgbClr val="0070C0"/>
                </a:solidFill>
              </a:rPr>
              <a:t>Takže vždycky, když jsme něco měli, hned to předávala dál a snažila se nám informace zjistit, co to šlo</a:t>
            </a:r>
            <a:r>
              <a:rPr lang="cs-CZ" dirty="0"/>
              <a:t>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0FC5DD0-8F11-12F0-9AB6-D4ACAB3B452B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217891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0A6F8C-18D8-B957-45D6-7E574B2EB4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E64BAEF-3A5F-A437-1B89-835FE1C51067}"/>
              </a:ext>
            </a:extLst>
          </p:cNvPr>
          <p:cNvSpPr txBox="1"/>
          <p:nvPr/>
        </p:nvSpPr>
        <p:spPr>
          <a:xfrm>
            <a:off x="1177413" y="2227408"/>
            <a:ext cx="983717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„Ale </a:t>
            </a:r>
            <a:r>
              <a:rPr lang="cs-CZ" sz="3200" i="1" dirty="0"/>
              <a:t>(zaměstnankyně) </a:t>
            </a:r>
            <a:r>
              <a:rPr lang="cs-CZ" dirty="0"/>
              <a:t>hlavně říká, že od té doby, co s námi spolupracuje, se její život strašně moc změnil, že se posunul úplně někam jinam a že žije lepší život než předtím.“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30A34CC-BCE4-DC2E-4EFA-8043403D867D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111683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4C057E-1FE0-3085-4923-742FC58AE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C6789E3-5DBC-253F-A7F6-EC90D8E2F374}"/>
              </a:ext>
            </a:extLst>
          </p:cNvPr>
          <p:cNvSpPr txBox="1"/>
          <p:nvPr/>
        </p:nvSpPr>
        <p:spPr>
          <a:xfrm>
            <a:off x="1177413" y="920621"/>
            <a:ext cx="983717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</a:t>
            </a:r>
            <a:r>
              <a:rPr lang="cs-CZ" dirty="0">
                <a:solidFill>
                  <a:srgbClr val="0070C0"/>
                </a:solidFill>
              </a:rPr>
              <a:t>My dluhy úplně neprezentujeme jako problém, ale spíš se jim snažíme ukázat, jaké by to bylo, kdyby je měli vyřešené</a:t>
            </a:r>
            <a:r>
              <a:rPr lang="cs-CZ" dirty="0"/>
              <a:t>. Co by je to ve výsledku stálo, třeba udělat si splátkový kalendář a poslat pětistovku. Že za několik let by to řešit nemuseli, nemusely by to řešit jejich děti, že by si v klidu mohli pořídit třeba auto.”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3551C7C-EE73-8282-14B3-5788867C3DD4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310393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9BFFA-8570-CE43-593C-0B5427A15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F0ECA05-409B-BAED-478F-C4693EF431B1}"/>
              </a:ext>
            </a:extLst>
          </p:cNvPr>
          <p:cNvSpPr txBox="1"/>
          <p:nvPr/>
        </p:nvSpPr>
        <p:spPr>
          <a:xfrm>
            <a:off x="1177413" y="920621"/>
            <a:ext cx="983717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„Naučili se takové ty komunikativní dovednosti. Protože jsme tady měli takový problém, že nedokázali komunikovat s vedoucími a v podniku, kde pracují, nedokázali respektovat autoritu. </a:t>
            </a:r>
            <a:r>
              <a:rPr lang="cs-CZ" dirty="0">
                <a:solidFill>
                  <a:srgbClr val="0070C0"/>
                </a:solidFill>
              </a:rPr>
              <a:t>Takže jsme hodně mluvili o tom, proč je důležitá hierarchie a že pokud je problém, můžeme ho řešit, ale ne s horkou hlavou</a:t>
            </a:r>
            <a:r>
              <a:rPr lang="cs-CZ" dirty="0"/>
              <a:t>.“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1449604-12BE-08CB-9B9E-2A9807BC7378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213476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F4D93B-6EE5-25F9-1B8E-E1BD01AE5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36B5F5F-8194-4B8B-6CC1-8DEF4FABCDE1}"/>
              </a:ext>
            </a:extLst>
          </p:cNvPr>
          <p:cNvSpPr txBox="1"/>
          <p:nvPr/>
        </p:nvSpPr>
        <p:spPr>
          <a:xfrm>
            <a:off x="1177413" y="571845"/>
            <a:ext cx="983717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4000" b="0" i="0">
                <a:solidFill>
                  <a:srgbClr val="000000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„Řešili jsme, jak napsat životopis, jak reagovat na pohovoru a jak se na něj připravit. </a:t>
            </a:r>
            <a:r>
              <a:rPr lang="cs-CZ" dirty="0">
                <a:solidFill>
                  <a:srgbClr val="0070C0"/>
                </a:solidFill>
              </a:rPr>
              <a:t>Na začátku ode mě prakticky nic nepotřebovali, všechno uměli a znali. Tak jsem jim dala domácí úkol, aby si životopis sami doma sestavili, že jim pak ráda pomůžu s úpravami a pošlu jim ho na e-mail. </a:t>
            </a:r>
            <a:r>
              <a:rPr lang="cs-CZ" dirty="0"/>
              <a:t>Když pak viděli finální výsledek, tak za tuhle aktivitu byli rádi a nepovažovali ji za úplnou pitomost.” 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BCD8424-E36E-6C0C-407F-614507B0F111}"/>
              </a:ext>
            </a:extLst>
          </p:cNvPr>
          <p:cNvSpPr txBox="1"/>
          <p:nvPr/>
        </p:nvSpPr>
        <p:spPr>
          <a:xfrm>
            <a:off x="9301316" y="6204156"/>
            <a:ext cx="2703871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poskytovatelka podpory</a:t>
            </a:r>
          </a:p>
        </p:txBody>
      </p:sp>
    </p:spTree>
    <p:extLst>
      <p:ext uri="{BB962C8B-B14F-4D97-AF65-F5344CB8AC3E}">
        <p14:creationId xmlns:p14="http://schemas.microsoft.com/office/powerpoint/2010/main" val="85784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5000"/>
    </mc:Choice>
    <mc:Fallback xmlns="">
      <p:transition spd="slow" advClick="0" advTm="25000"/>
    </mc:Fallback>
  </mc:AlternateContent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217</TotalTime>
  <Words>1160</Words>
  <Application>Microsoft Office PowerPoint</Application>
  <PresentationFormat>Širokoúhlá obrazovka</PresentationFormat>
  <Paragraphs>41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Aptos</vt:lpstr>
      <vt:lpstr>Arial</vt:lpstr>
      <vt:lpstr>Gill Sans MT</vt:lpstr>
      <vt:lpstr>Balík</vt:lpstr>
      <vt:lpstr>Dát práci nestačí? Zkušenosti s podporou zaměstnanců na IPM</vt:lpstr>
      <vt:lpstr>Citace z rozhovorů pro evaluaci IPM – Poskytovatelé podpory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Pálová</dc:creator>
  <cp:lastModifiedBy>Anna Pálová</cp:lastModifiedBy>
  <cp:revision>5</cp:revision>
  <dcterms:created xsi:type="dcterms:W3CDTF">2024-10-21T15:25:25Z</dcterms:created>
  <dcterms:modified xsi:type="dcterms:W3CDTF">2024-10-31T12:40:49Z</dcterms:modified>
</cp:coreProperties>
</file>