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bookmarkIdSeed="2">
  <p:sldMasterIdLst>
    <p:sldMasterId id="2147483671" r:id="rId1"/>
  </p:sldMasterIdLst>
  <p:notesMasterIdLst>
    <p:notesMasterId r:id="rId11"/>
  </p:notesMasterIdLst>
  <p:handoutMasterIdLst>
    <p:handoutMasterId r:id="rId12"/>
  </p:handoutMasterIdLst>
  <p:sldIdLst>
    <p:sldId id="466" r:id="rId2"/>
    <p:sldId id="256" r:id="rId3"/>
    <p:sldId id="469" r:id="rId4"/>
    <p:sldId id="470" r:id="rId5"/>
    <p:sldId id="471" r:id="rId6"/>
    <p:sldId id="472" r:id="rId7"/>
    <p:sldId id="473" r:id="rId8"/>
    <p:sldId id="474" r:id="rId9"/>
    <p:sldId id="331" r:id="rId10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913">
          <p15:clr>
            <a:srgbClr val="A4A3A4"/>
          </p15:clr>
        </p15:guide>
        <p15:guide id="2" orient="horz" pos="3884">
          <p15:clr>
            <a:srgbClr val="A4A3A4"/>
          </p15:clr>
        </p15:guide>
        <p15:guide id="3" pos="5420">
          <p15:clr>
            <a:srgbClr val="A4A3A4"/>
          </p15:clr>
        </p15:guide>
        <p15:guide id="4" pos="3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E9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Tmavý styl 1 – zvýraznění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684" autoAdjust="0"/>
    <p:restoredTop sz="81469" autoAdjust="0"/>
  </p:normalViewPr>
  <p:slideViewPr>
    <p:cSldViewPr showGuides="1">
      <p:cViewPr varScale="1">
        <p:scale>
          <a:sx n="74" d="100"/>
          <a:sy n="74" d="100"/>
        </p:scale>
        <p:origin x="-1722" y="-102"/>
      </p:cViewPr>
      <p:guideLst>
        <p:guide orient="horz" pos="913"/>
        <p:guide orient="horz" pos="3884"/>
        <p:guide pos="5420"/>
        <p:guide pos="3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231" cy="496652"/>
          </a:xfrm>
          <a:prstGeom prst="rect">
            <a:avLst/>
          </a:prstGeom>
        </p:spPr>
        <p:txBody>
          <a:bodyPr vert="horz" lIns="92428" tIns="46214" rIns="92428" bIns="46214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837" y="1"/>
            <a:ext cx="2945231" cy="496652"/>
          </a:xfrm>
          <a:prstGeom prst="rect">
            <a:avLst/>
          </a:prstGeom>
        </p:spPr>
        <p:txBody>
          <a:bodyPr vert="horz" lIns="92428" tIns="46214" rIns="92428" bIns="46214" rtlCol="0"/>
          <a:lstStyle>
            <a:lvl1pPr algn="r">
              <a:defRPr sz="1200"/>
            </a:lvl1pPr>
          </a:lstStyle>
          <a:p>
            <a:fld id="{F5A55B2B-CFB6-464F-A28B-D5EC47C9D70B}" type="datetimeFigureOut">
              <a:rPr lang="cs-CZ" smtClean="0"/>
              <a:pPr/>
              <a:t>30.1.2018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385"/>
            <a:ext cx="2945231" cy="496652"/>
          </a:xfrm>
          <a:prstGeom prst="rect">
            <a:avLst/>
          </a:prstGeom>
        </p:spPr>
        <p:txBody>
          <a:bodyPr vert="horz" lIns="92428" tIns="46214" rIns="92428" bIns="46214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837" y="9428385"/>
            <a:ext cx="2945231" cy="496652"/>
          </a:xfrm>
          <a:prstGeom prst="rect">
            <a:avLst/>
          </a:prstGeom>
        </p:spPr>
        <p:txBody>
          <a:bodyPr vert="horz" lIns="92428" tIns="46214" rIns="92428" bIns="46214" rtlCol="0" anchor="b"/>
          <a:lstStyle>
            <a:lvl1pPr algn="r">
              <a:defRPr sz="1200"/>
            </a:lvl1pPr>
          </a:lstStyle>
          <a:p>
            <a:fld id="{AECD3E60-F2AB-480B-8F06-3D18DCF9E1D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36636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2428" tIns="46214" rIns="92428" bIns="46214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2428" tIns="46214" rIns="92428" bIns="46214" rtlCol="0"/>
          <a:lstStyle>
            <a:lvl1pPr algn="r">
              <a:defRPr sz="1200"/>
            </a:lvl1pPr>
          </a:lstStyle>
          <a:p>
            <a:fld id="{703916EA-B297-4F0B-851D-BD5704B201B7}" type="datetimeFigureOut">
              <a:rPr lang="cs-CZ" smtClean="0"/>
              <a:pPr/>
              <a:t>30.1.2018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28" tIns="46214" rIns="92428" bIns="46214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8"/>
          </a:xfrm>
          <a:prstGeom prst="rect">
            <a:avLst/>
          </a:prstGeom>
        </p:spPr>
        <p:txBody>
          <a:bodyPr vert="horz" lIns="92428" tIns="46214" rIns="92428" bIns="46214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2428" tIns="46214" rIns="92428" bIns="46214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2428" tIns="46214" rIns="92428" bIns="46214" rtlCol="0" anchor="b"/>
          <a:lstStyle>
            <a:lvl1pPr algn="r">
              <a:defRPr sz="1200"/>
            </a:lvl1pPr>
          </a:lstStyle>
          <a:p>
            <a:fld id="{53FB31FA-E905-4016-9D4B-970DF0C7EE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1834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6250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AA26C-5579-48D4-AB9D-342A124DD067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14318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0" name="Obdélník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/>
              <a:t>Kliknutím vložíte jméno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14" hasCustomPrompt="1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14" name="Zástupný symbol pro obrázek 4"/>
          <p:cNvSpPr>
            <a:spLocks noGrp="1" noChangeAspect="1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16" name="Zástupný symbol pro obrázek 4"/>
          <p:cNvSpPr>
            <a:spLocks noGrp="1" noChangeAspect="1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20" name="Obdélník 19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8" name="Přímá spojnice 17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8818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1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79379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ni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7544" y="404664"/>
            <a:ext cx="8208912" cy="2304256"/>
          </a:xfrm>
        </p:spPr>
        <p:txBody>
          <a:bodyPr/>
          <a:lstStyle>
            <a:lvl1pPr marL="0" indent="0">
              <a:spcAft>
                <a:spcPts val="1200"/>
              </a:spcAft>
              <a:buNone/>
              <a:defRPr sz="1400" b="1">
                <a:solidFill>
                  <a:srgbClr val="58585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buNone/>
              <a:defRPr sz="1100" b="0">
                <a:solidFill>
                  <a:srgbClr val="58585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2000">
                <a:solidFill>
                  <a:srgbClr val="58585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800">
                <a:solidFill>
                  <a:srgbClr val="58585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800">
                <a:solidFill>
                  <a:srgbClr val="58585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7543" y="3140968"/>
            <a:ext cx="8208912" cy="2304256"/>
          </a:xfrm>
        </p:spPr>
        <p:txBody>
          <a:bodyPr/>
          <a:lstStyle>
            <a:lvl1pPr marL="0" indent="0" algn="l">
              <a:spcAft>
                <a:spcPts val="1200"/>
              </a:spcAft>
              <a:buNone/>
              <a:defRPr sz="1400" b="1" baseline="0">
                <a:solidFill>
                  <a:srgbClr val="58585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 algn="l">
              <a:buNone/>
              <a:defRPr sz="1100">
                <a:solidFill>
                  <a:srgbClr val="58585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 algn="l">
              <a:buNone/>
              <a:defRPr sz="2000">
                <a:solidFill>
                  <a:srgbClr val="58585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 algn="l">
              <a:buNone/>
              <a:defRPr sz="1800">
                <a:solidFill>
                  <a:srgbClr val="58585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800">
                <a:solidFill>
                  <a:srgbClr val="58585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1985" y="5778000"/>
            <a:ext cx="3240031" cy="719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183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2855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3621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3027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9879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7" name="Obdélník 6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5253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3853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1346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Zástupný symbol pro obsah 2"/>
          <p:cNvSpPr>
            <a:spLocks noGrp="1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1415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2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0" anchor="ctr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50" b="1">
                <a:solidFill>
                  <a:schemeClr val="tx1"/>
                </a:solidFill>
              </a:defRPr>
            </a:lvl1pPr>
          </a:lstStyle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57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5" r:id="rId2"/>
    <p:sldLayoutId id="2147483676" r:id="rId3"/>
    <p:sldLayoutId id="2147483677" r:id="rId4"/>
    <p:sldLayoutId id="2147483678" r:id="rId5"/>
    <p:sldLayoutId id="2147483673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b="1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0" eaLnBrk="1" latinLnBrk="0" hangingPunct="1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395536" y="1700808"/>
            <a:ext cx="8388464" cy="1008112"/>
          </a:xfrm>
        </p:spPr>
        <p:txBody>
          <a:bodyPr/>
          <a:lstStyle/>
          <a:p>
            <a:pPr algn="ctr"/>
            <a:r>
              <a:rPr lang="cs-CZ" sz="2000" dirty="0">
                <a:latin typeface="+mn-lt"/>
              </a:rPr>
              <a:t>Workshop </a:t>
            </a:r>
            <a:r>
              <a:rPr lang="cs-CZ" sz="2000" dirty="0" smtClean="0">
                <a:latin typeface="+mn-lt"/>
              </a:rPr>
              <a:t>projektu systémová podpora </a:t>
            </a:r>
            <a:r>
              <a:rPr lang="cs-CZ" sz="2000" dirty="0" smtClean="0">
                <a:latin typeface="+mn-lt"/>
              </a:rPr>
              <a:t/>
            </a:r>
            <a:br>
              <a:rPr lang="cs-CZ" sz="2000" dirty="0" smtClean="0">
                <a:latin typeface="+mn-lt"/>
              </a:rPr>
            </a:br>
            <a:r>
              <a:rPr lang="cs-CZ" sz="2000" dirty="0" smtClean="0">
                <a:latin typeface="+mn-lt"/>
              </a:rPr>
              <a:t>sociální </a:t>
            </a:r>
            <a:r>
              <a:rPr lang="cs-CZ" sz="2000" dirty="0" smtClean="0">
                <a:latin typeface="+mn-lt"/>
              </a:rPr>
              <a:t>práce v </a:t>
            </a:r>
            <a:r>
              <a:rPr lang="cs-CZ" sz="2000" dirty="0" smtClean="0">
                <a:latin typeface="+mn-lt"/>
              </a:rPr>
              <a:t>obcích</a:t>
            </a:r>
            <a:endParaRPr lang="cs-CZ" sz="2000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467544" y="2996952"/>
            <a:ext cx="8387763" cy="1224136"/>
          </a:xfrm>
        </p:spPr>
        <p:txBody>
          <a:bodyPr/>
          <a:lstStyle/>
          <a:p>
            <a:pPr algn="ctr"/>
            <a:r>
              <a:rPr lang="cs-CZ" b="1" dirty="0" smtClean="0"/>
              <a:t>Role </a:t>
            </a:r>
            <a:r>
              <a:rPr lang="cs-CZ" b="1" dirty="0"/>
              <a:t>sociální práce ve vztahu k výkonu veřejného </a:t>
            </a:r>
            <a:r>
              <a:rPr lang="cs-CZ" b="1" dirty="0" smtClean="0"/>
              <a:t>opatrovnictví</a:t>
            </a:r>
            <a:endParaRPr lang="cs-CZ" b="1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4"/>
          </p:nvPr>
        </p:nvSpPr>
        <p:spPr>
          <a:xfrm>
            <a:off x="395536" y="4885200"/>
            <a:ext cx="8388464" cy="540000"/>
          </a:xfrm>
        </p:spPr>
        <p:txBody>
          <a:bodyPr/>
          <a:lstStyle/>
          <a:p>
            <a:pPr algn="ctr"/>
            <a:r>
              <a:rPr lang="cs-CZ" b="1" dirty="0" smtClean="0"/>
              <a:t>    </a:t>
            </a:r>
            <a:r>
              <a:rPr lang="cs-CZ" sz="2000" b="1" dirty="0" smtClean="0"/>
              <a:t>Hradec </a:t>
            </a:r>
            <a:r>
              <a:rPr lang="cs-CZ" sz="2000" b="1" dirty="0"/>
              <a:t>Králové, 1. 2. </a:t>
            </a:r>
            <a:r>
              <a:rPr lang="cs-CZ" sz="2000" b="1" dirty="0" smtClean="0"/>
              <a:t>2018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139560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spcBef>
                <a:spcPct val="20000"/>
              </a:spcBef>
              <a:spcAft>
                <a:spcPts val="1200"/>
              </a:spcAft>
            </a:pPr>
            <a:r>
              <a:rPr lang="cs-CZ" sz="2800" kern="1200" cap="none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Aktuální otázky v oblasti výkonu sociální práce ve vztahu k veřejnému opatrovnictví</a:t>
            </a:r>
            <a:r>
              <a:rPr lang="cs-CZ" kern="1200" cap="none" dirty="0" smtClean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cs-CZ" kern="1200" cap="none" dirty="0" smtClean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endParaRPr lang="cs-CZ" sz="2400" dirty="0"/>
          </a:p>
          <a:p>
            <a:pPr>
              <a:spcBef>
                <a:spcPts val="600"/>
              </a:spcBef>
            </a:pPr>
            <a:r>
              <a:rPr lang="cs-CZ" sz="2400" dirty="0"/>
              <a:t>Mgr. Andrea Faltysová, DiS., MBA</a:t>
            </a:r>
          </a:p>
          <a:p>
            <a:pPr>
              <a:spcBef>
                <a:spcPts val="600"/>
              </a:spcBef>
            </a:pPr>
            <a:r>
              <a:rPr lang="cs-CZ" sz="2400" dirty="0" smtClean="0"/>
              <a:t>vedoucí oddělení koncepce sociální práce a vzdělávání, MPSV</a:t>
            </a:r>
          </a:p>
          <a:p>
            <a:pPr>
              <a:spcBef>
                <a:spcPts val="600"/>
              </a:spcBef>
            </a:pPr>
            <a:endParaRPr lang="cs-CZ" sz="2400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4"/>
          </p:nvPr>
        </p:nvSpPr>
        <p:spPr>
          <a:xfrm>
            <a:off x="1512000" y="4885200"/>
            <a:ext cx="7272000" cy="776048"/>
          </a:xfrm>
        </p:spPr>
        <p:txBody>
          <a:bodyPr/>
          <a:lstStyle/>
          <a:p>
            <a:r>
              <a:rPr lang="cs-CZ" sz="2400" dirty="0"/>
              <a:t>Hradec Králové, 1. 2. 2018</a:t>
            </a:r>
          </a:p>
        </p:txBody>
      </p:sp>
      <p:pic>
        <p:nvPicPr>
          <p:cNvPr id="14" name="Zástupný symbol pro obrázek 13"/>
          <p:cNvPicPr>
            <a:picLocks noGrp="1" noChangeAspect="1"/>
          </p:cNvPicPr>
          <p:nvPr>
            <p:ph type="pic" sz="quarter" idx="1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27584" y="2780928"/>
            <a:ext cx="540000" cy="540000"/>
          </a:xfrm>
        </p:spPr>
      </p:pic>
      <p:pic>
        <p:nvPicPr>
          <p:cNvPr id="15" name="Zástupný symbol pro obrázek 14"/>
          <p:cNvPicPr>
            <a:picLocks noGrp="1" noChangeAspect="1"/>
          </p:cNvPicPr>
          <p:nvPr>
            <p:ph type="pic" sz="quarter" idx="16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27584" y="4077072"/>
            <a:ext cx="540000" cy="540000"/>
          </a:xfrm>
        </p:spPr>
      </p:pic>
      <p:pic>
        <p:nvPicPr>
          <p:cNvPr id="16" name="Zástupný symbol pro obrázek 15"/>
          <p:cNvPicPr>
            <a:picLocks noGrp="1" noChangeAspect="1"/>
          </p:cNvPicPr>
          <p:nvPr>
            <p:ph type="pic" sz="quarter" idx="17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27584" y="5085184"/>
            <a:ext cx="540000" cy="540000"/>
          </a:xfrm>
        </p:spPr>
      </p:pic>
    </p:spTree>
    <p:extLst>
      <p:ext uri="{BB962C8B-B14F-4D97-AF65-F5344CB8AC3E}">
        <p14:creationId xmlns:p14="http://schemas.microsoft.com/office/powerpoint/2010/main" val="33746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PROČ?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</a:t>
            </a:fld>
            <a:endParaRPr lang="cs-CZ" dirty="0"/>
          </a:p>
        </p:txBody>
      </p:sp>
      <p:pic>
        <p:nvPicPr>
          <p:cNvPr id="1026" name="Picture 2" descr="C:\Users\andrea.faltysova\Desktop\efde2f06bc5d23c62c82b100f5939c00_f204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4200" y="1644650"/>
            <a:ext cx="5435600" cy="3568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913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KDO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</a:t>
            </a:fld>
            <a:endParaRPr lang="cs-CZ" dirty="0"/>
          </a:p>
        </p:txBody>
      </p:sp>
      <p:pic>
        <p:nvPicPr>
          <p:cNvPr id="2050" name="Picture 2" descr="C:\Users\andrea.faltysova\Desktop\5c9f11ef6c_103456983_o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412776"/>
            <a:ext cx="5825654" cy="5196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11512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</a:t>
            </a:fld>
            <a:endParaRPr lang="cs-CZ" dirty="0"/>
          </a:p>
        </p:txBody>
      </p:sp>
      <p:pic>
        <p:nvPicPr>
          <p:cNvPr id="3074" name="Picture 2" descr="C:\Users\andrea.faltysova\Desktop\260px-Jak05200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367997"/>
            <a:ext cx="4791858" cy="4589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5580112" y="1628800"/>
            <a:ext cx="3312368" cy="33009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Je mnohostranně využitelný: slouží </a:t>
            </a:r>
            <a:r>
              <a:rPr lang="cs-CZ" dirty="0"/>
              <a:t>jako jezdecké </a:t>
            </a:r>
            <a:r>
              <a:rPr lang="cs-CZ" b="1" dirty="0"/>
              <a:t>zvíře</a:t>
            </a:r>
            <a:r>
              <a:rPr lang="cs-CZ" dirty="0"/>
              <a:t>, jako soumar je schopen nést v obtížném horském terénu až 150 kg zátěže, používá se </a:t>
            </a:r>
            <a:r>
              <a:rPr lang="cs-CZ" dirty="0" smtClean="0"/>
              <a:t>v </a:t>
            </a:r>
            <a:r>
              <a:rPr lang="cs-CZ" dirty="0"/>
              <a:t>zápřahu </a:t>
            </a:r>
            <a:r>
              <a:rPr lang="cs-CZ" dirty="0" smtClean="0"/>
              <a:t>i k </a:t>
            </a:r>
            <a:r>
              <a:rPr lang="cs-CZ" dirty="0"/>
              <a:t>obdělávání </a:t>
            </a:r>
            <a:r>
              <a:rPr lang="cs-CZ" dirty="0" smtClean="0"/>
              <a:t>polí, nahrazuje </a:t>
            </a:r>
            <a:r>
              <a:rPr lang="cs-CZ" dirty="0"/>
              <a:t>lidskou sílu, včetně nošení zavazadel </a:t>
            </a:r>
            <a:r>
              <a:rPr lang="cs-CZ" dirty="0" smtClean="0"/>
              <a:t>turistům, </a:t>
            </a:r>
            <a:r>
              <a:rPr lang="cs-CZ" dirty="0"/>
              <a:t>ale chová se pro vlnu, maso, </a:t>
            </a:r>
            <a:r>
              <a:rPr lang="cs-CZ" dirty="0" smtClean="0"/>
              <a:t>mléko …</a:t>
            </a:r>
          </a:p>
          <a:p>
            <a:endParaRPr lang="cs-CZ" dirty="0"/>
          </a:p>
          <a:p>
            <a:r>
              <a:rPr lang="cs-CZ" sz="1050" dirty="0" smtClean="0"/>
              <a:t>Zdroj: </a:t>
            </a:r>
            <a:r>
              <a:rPr lang="cs-CZ" sz="1050" dirty="0"/>
              <a:t>https://cs.wikipedia.org/wiki/</a:t>
            </a:r>
            <a:r>
              <a:rPr lang="cs-CZ" sz="1050" dirty="0" err="1"/>
              <a:t>Jak_domácí</a:t>
            </a:r>
            <a:endParaRPr lang="cs-CZ" sz="1050" dirty="0"/>
          </a:p>
        </p:txBody>
      </p:sp>
    </p:spTree>
    <p:extLst>
      <p:ext uri="{BB962C8B-B14F-4D97-AF65-F5344CB8AC3E}">
        <p14:creationId xmlns:p14="http://schemas.microsoft.com/office/powerpoint/2010/main" val="5822581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</a:t>
            </a:fld>
            <a:endParaRPr lang="cs-CZ" dirty="0"/>
          </a:p>
        </p:txBody>
      </p:sp>
      <p:pic>
        <p:nvPicPr>
          <p:cNvPr id="4098" name="Picture 2" descr="C:\Users\andrea.faltysova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556792"/>
            <a:ext cx="6753405" cy="4477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0944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dnes ano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7</a:t>
            </a:fld>
            <a:endParaRPr lang="cs-CZ" dirty="0"/>
          </a:p>
        </p:txBody>
      </p:sp>
      <p:pic>
        <p:nvPicPr>
          <p:cNvPr id="6146" name="Picture 2" descr="C:\Users\andrea.faltysova\Desktop\images (1)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266283"/>
            <a:ext cx="5127301" cy="3155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C:\Users\andrea.faltysova\Desktop\shutterstock_socialwork1_460x304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4149080"/>
            <a:ext cx="3867370" cy="2555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C:\Users\andrea.faltysova\Desktop\public-meeting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1124744"/>
            <a:ext cx="3824698" cy="3529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99593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dnes ne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8</a:t>
            </a:fld>
            <a:endParaRPr lang="cs-CZ" dirty="0"/>
          </a:p>
        </p:txBody>
      </p:sp>
      <p:pic>
        <p:nvPicPr>
          <p:cNvPr id="7170" name="Picture 2" descr="C:\Users\andrea.faltysova\Desktop\slide_4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2708920"/>
            <a:ext cx="4762809" cy="3572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1" name="Picture 3" descr="C:\Users\andrea.faltysova\Desktop\2763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268760"/>
            <a:ext cx="3632200" cy="363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395536" y="4494973"/>
            <a:ext cx="35283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p</a:t>
            </a:r>
            <a:r>
              <a:rPr lang="cs-CZ" dirty="0" smtClean="0"/>
              <a:t>ro výkon veřejného opatrovnictví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71506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617189" y="1341565"/>
            <a:ext cx="8208912" cy="4824536"/>
          </a:xfrm>
        </p:spPr>
        <p:txBody>
          <a:bodyPr/>
          <a:lstStyle/>
          <a:p>
            <a:pPr marL="57150" algn="ctr">
              <a:lnSpc>
                <a:spcPct val="80000"/>
              </a:lnSpc>
              <a:spcAft>
                <a:spcPts val="600"/>
              </a:spcAft>
            </a:pPr>
            <a:endParaRPr lang="cs-CZ" altLang="cs-CZ" sz="2000" dirty="0">
              <a:solidFill>
                <a:srgbClr val="14407E"/>
              </a:solidFill>
              <a:cs typeface="Times New Roman" pitchFamily="18" charset="0"/>
            </a:endParaRPr>
          </a:p>
          <a:p>
            <a:pPr marL="57150">
              <a:lnSpc>
                <a:spcPct val="80000"/>
              </a:lnSpc>
              <a:spcAft>
                <a:spcPts val="600"/>
              </a:spcAft>
            </a:pPr>
            <a:endParaRPr lang="cs-CZ" altLang="cs-CZ" sz="2000" dirty="0">
              <a:solidFill>
                <a:srgbClr val="14407E"/>
              </a:solidFill>
              <a:cs typeface="Times New Roman" pitchFamily="18" charset="0"/>
            </a:endParaRPr>
          </a:p>
          <a:p>
            <a:pPr marL="57150">
              <a:lnSpc>
                <a:spcPct val="80000"/>
              </a:lnSpc>
              <a:spcAft>
                <a:spcPts val="600"/>
              </a:spcAft>
            </a:pPr>
            <a:r>
              <a:rPr lang="cs-CZ" altLang="cs-CZ" sz="3600" dirty="0" smtClean="0">
                <a:solidFill>
                  <a:srgbClr val="14407E"/>
                </a:solidFill>
                <a:cs typeface="Times New Roman" pitchFamily="18" charset="0"/>
              </a:rPr>
              <a:t>Děkuji </a:t>
            </a:r>
            <a:r>
              <a:rPr lang="cs-CZ" altLang="cs-CZ" sz="3600" dirty="0">
                <a:solidFill>
                  <a:srgbClr val="14407E"/>
                </a:solidFill>
                <a:cs typeface="Times New Roman" pitchFamily="18" charset="0"/>
              </a:rPr>
              <a:t>za pozornost</a:t>
            </a:r>
          </a:p>
          <a:p>
            <a:pPr marL="57150" algn="ctr">
              <a:lnSpc>
                <a:spcPct val="80000"/>
              </a:lnSpc>
              <a:spcAft>
                <a:spcPts val="600"/>
              </a:spcAft>
            </a:pPr>
            <a:endParaRPr lang="cs-CZ" altLang="cs-CZ" sz="2000" dirty="0" smtClean="0">
              <a:solidFill>
                <a:srgbClr val="14407E"/>
              </a:solidFill>
              <a:cs typeface="Times New Roman" pitchFamily="18" charset="0"/>
            </a:endParaRPr>
          </a:p>
          <a:p>
            <a:pPr marL="57150" algn="ctr">
              <a:lnSpc>
                <a:spcPct val="80000"/>
              </a:lnSpc>
              <a:spcAft>
                <a:spcPts val="600"/>
              </a:spcAft>
            </a:pPr>
            <a:endParaRPr lang="cs-CZ" altLang="cs-CZ" sz="2000" dirty="0" smtClean="0">
              <a:solidFill>
                <a:srgbClr val="14407E"/>
              </a:solidFill>
              <a:cs typeface="Times New Roman" pitchFamily="18" charset="0"/>
            </a:endParaRPr>
          </a:p>
          <a:p>
            <a:pPr marL="57150" algn="ctr">
              <a:lnSpc>
                <a:spcPct val="80000"/>
              </a:lnSpc>
              <a:spcAft>
                <a:spcPts val="600"/>
              </a:spcAft>
            </a:pPr>
            <a:r>
              <a:rPr lang="cs-CZ" altLang="cs-CZ" sz="2000" dirty="0" smtClean="0">
                <a:solidFill>
                  <a:srgbClr val="14407E"/>
                </a:solidFill>
                <a:cs typeface="Times New Roman" pitchFamily="18" charset="0"/>
              </a:rPr>
              <a:t>Mgr. Andrea Faltysová, DiS., MBA</a:t>
            </a:r>
          </a:p>
          <a:p>
            <a:endParaRPr lang="cs-CZ" sz="2000" dirty="0" smtClean="0">
              <a:solidFill>
                <a:srgbClr val="14407E"/>
              </a:solidFill>
              <a:cs typeface="Times New Roman" pitchFamily="18" charset="0"/>
            </a:endParaRPr>
          </a:p>
          <a:p>
            <a:r>
              <a:rPr lang="cs-CZ" sz="2000" dirty="0" smtClean="0">
                <a:solidFill>
                  <a:srgbClr val="14407E"/>
                </a:solidFill>
                <a:cs typeface="Times New Roman" pitchFamily="18" charset="0"/>
              </a:rPr>
              <a:t>vedoucí </a:t>
            </a:r>
            <a:r>
              <a:rPr lang="cs-CZ" sz="2000" dirty="0">
                <a:solidFill>
                  <a:srgbClr val="14407E"/>
                </a:solidFill>
                <a:cs typeface="Times New Roman" pitchFamily="18" charset="0"/>
              </a:rPr>
              <a:t>oddělení koncepce sociální práce a </a:t>
            </a:r>
            <a:r>
              <a:rPr lang="cs-CZ" sz="2000" dirty="0">
                <a:solidFill>
                  <a:srgbClr val="14407E"/>
                </a:solidFill>
                <a:cs typeface="Times New Roman" pitchFamily="18" charset="0"/>
              </a:rPr>
              <a:t>vzdělávání</a:t>
            </a:r>
          </a:p>
          <a:p>
            <a:r>
              <a:rPr lang="cs-CZ" sz="2000" dirty="0">
                <a:solidFill>
                  <a:srgbClr val="14407E"/>
                </a:solidFill>
                <a:cs typeface="Times New Roman" pitchFamily="18" charset="0"/>
              </a:rPr>
              <a:t>Ministerstva práce a sociálních věcí</a:t>
            </a:r>
            <a:endParaRPr lang="cs-CZ" sz="2000" dirty="0">
              <a:solidFill>
                <a:srgbClr val="14407E"/>
              </a:solidFill>
              <a:cs typeface="Times New Roman" pitchFamily="18" charset="0"/>
            </a:endParaRPr>
          </a:p>
          <a:p>
            <a:pPr marL="57150" algn="ctr">
              <a:lnSpc>
                <a:spcPct val="80000"/>
              </a:lnSpc>
              <a:spcAft>
                <a:spcPts val="600"/>
              </a:spcAft>
            </a:pPr>
            <a:endParaRPr lang="cs-CZ" altLang="cs-CZ" sz="2000" dirty="0" smtClean="0">
              <a:solidFill>
                <a:srgbClr val="14407E"/>
              </a:solidFill>
              <a:cs typeface="Times New Roman" pitchFamily="18" charset="0"/>
            </a:endParaRPr>
          </a:p>
          <a:p>
            <a:pPr marL="57150" algn="ctr">
              <a:lnSpc>
                <a:spcPct val="80000"/>
              </a:lnSpc>
              <a:spcAft>
                <a:spcPts val="600"/>
              </a:spcAft>
            </a:pPr>
            <a:endParaRPr lang="cs-CZ" altLang="cs-CZ" sz="2000" dirty="0" smtClean="0">
              <a:solidFill>
                <a:srgbClr val="14407E"/>
              </a:solidFill>
              <a:cs typeface="Times New Roman" pitchFamily="18" charset="0"/>
            </a:endParaRPr>
          </a:p>
          <a:p>
            <a:endParaRPr lang="cs-CZ" dirty="0"/>
          </a:p>
        </p:txBody>
      </p:sp>
      <p:pic>
        <p:nvPicPr>
          <p:cNvPr id="5122" name="Picture 2" descr="C:\Users\andrea.faltysova\Desktop\soundtrack-cert-vi-proc-13943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1340768"/>
            <a:ext cx="3029322" cy="1823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6094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</Template>
  <TotalTime>0</TotalTime>
  <Words>116</Words>
  <Application>Microsoft Office PowerPoint</Application>
  <PresentationFormat>Předvádění na obrazovce (4:3)</PresentationFormat>
  <Paragraphs>37</Paragraphs>
  <Slides>9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prezentace</vt:lpstr>
      <vt:lpstr>Workshop projektu systémová podpora  sociální práce v obcích</vt:lpstr>
      <vt:lpstr>Aktuální otázky v oblasti výkonu sociální práce ve vztahu k veřejnému opatrovnictví </vt:lpstr>
      <vt:lpstr>PROČ?</vt:lpstr>
      <vt:lpstr>KDO?</vt:lpstr>
      <vt:lpstr>Jak?</vt:lpstr>
      <vt:lpstr>Jak?</vt:lpstr>
      <vt:lpstr>Co dnes ano</vt:lpstr>
      <vt:lpstr>Co dnes ne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2015-02-20T08:23:15Z</dcterms:created>
  <dcterms:modified xsi:type="dcterms:W3CDTF">2018-02-01T08:01:54Z</dcterms:modified>
</cp:coreProperties>
</file>