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4"/>
  </p:sldMasterIdLst>
  <p:notesMasterIdLst>
    <p:notesMasterId r:id="rId18"/>
  </p:notesMasterIdLst>
  <p:handoutMasterIdLst>
    <p:handoutMasterId r:id="rId19"/>
  </p:handoutMasterIdLst>
  <p:sldIdLst>
    <p:sldId id="256" r:id="rId5"/>
    <p:sldId id="474" r:id="rId6"/>
    <p:sldId id="475" r:id="rId7"/>
    <p:sldId id="476" r:id="rId8"/>
    <p:sldId id="477" r:id="rId9"/>
    <p:sldId id="478" r:id="rId10"/>
    <p:sldId id="479" r:id="rId11"/>
    <p:sldId id="480" r:id="rId12"/>
    <p:sldId id="481" r:id="rId13"/>
    <p:sldId id="483" r:id="rId14"/>
    <p:sldId id="482" r:id="rId15"/>
    <p:sldId id="484" r:id="rId16"/>
    <p:sldId id="437" r:id="rId17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6067467-E356-4D1B-A980-854A260FD949}">
          <p14:sldIdLst>
            <p14:sldId id="256"/>
            <p14:sldId id="474"/>
            <p14:sldId id="475"/>
            <p14:sldId id="476"/>
            <p14:sldId id="477"/>
            <p14:sldId id="478"/>
            <p14:sldId id="479"/>
            <p14:sldId id="480"/>
            <p14:sldId id="481"/>
            <p14:sldId id="483"/>
            <p14:sldId id="482"/>
            <p14:sldId id="484"/>
            <p14:sldId id="4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5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85" autoAdjust="0"/>
    <p:restoredTop sz="93073" autoAdjust="0"/>
  </p:normalViewPr>
  <p:slideViewPr>
    <p:cSldViewPr>
      <p:cViewPr varScale="1">
        <p:scale>
          <a:sx n="75" d="100"/>
          <a:sy n="75" d="100"/>
        </p:scale>
        <p:origin x="6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14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EDF191-61AB-4D32-B025-2093CC0B7CD7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98A8185-6CCE-4F60-804C-42936445A3A7}">
      <dgm:prSet phldrT="[Text]"/>
      <dgm:spPr/>
      <dgm:t>
        <a:bodyPr/>
        <a:lstStyle/>
        <a:p>
          <a:r>
            <a:rPr lang="cs-CZ" altLang="cs-CZ" b="1" i="1" dirty="0" smtClean="0">
              <a:latin typeface="Arial" panose="020B0604020202020204" pitchFamily="34" charset="0"/>
              <a:cs typeface="Arial" panose="020B0604020202020204" pitchFamily="34" charset="0"/>
            </a:rPr>
            <a:t>ÚPČR:</a:t>
          </a:r>
        </a:p>
        <a:p>
          <a:r>
            <a:rPr lang="cs-CZ" altLang="cs-CZ" dirty="0" smtClean="0">
              <a:latin typeface="Arial" panose="020B0604020202020204" pitchFamily="34" charset="0"/>
              <a:cs typeface="Arial" panose="020B0604020202020204" pitchFamily="34" charset="0"/>
            </a:rPr>
            <a:t>Obligatorní činnosti </a:t>
          </a:r>
        </a:p>
        <a:p>
          <a:r>
            <a:rPr lang="cs-CZ" altLang="cs-CZ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Sepětí s dávkovou agendou</a:t>
          </a:r>
        </a:p>
        <a:p>
          <a:r>
            <a:rPr lang="cs-CZ" altLang="cs-CZ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rPr>
            <a:t>Garance pomoci státu</a:t>
          </a:r>
        </a:p>
        <a:p>
          <a:r>
            <a:rPr lang="cs-CZ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Prvokontakt</a:t>
          </a:r>
          <a:endParaRPr lang="cs-CZ" dirty="0">
            <a:solidFill>
              <a:srgbClr val="7030A0"/>
            </a:solidFill>
          </a:endParaRPr>
        </a:p>
      </dgm:t>
    </dgm:pt>
    <dgm:pt modelId="{88E544EB-0B6B-46AD-ABBE-0C15A238DB94}" type="parTrans" cxnId="{08ADC9F7-D62D-4E92-AFF4-785338DEEB80}">
      <dgm:prSet/>
      <dgm:spPr/>
      <dgm:t>
        <a:bodyPr/>
        <a:lstStyle/>
        <a:p>
          <a:endParaRPr lang="cs-CZ"/>
        </a:p>
      </dgm:t>
    </dgm:pt>
    <dgm:pt modelId="{51467CBA-03E4-4447-A7E9-27A7E27309E8}" type="sibTrans" cxnId="{08ADC9F7-D62D-4E92-AFF4-785338DEEB80}">
      <dgm:prSet/>
      <dgm:spPr/>
      <dgm:t>
        <a:bodyPr/>
        <a:lstStyle/>
        <a:p>
          <a:endParaRPr lang="cs-CZ"/>
        </a:p>
      </dgm:t>
    </dgm:pt>
    <dgm:pt modelId="{C6E11B3A-C7E5-4653-AD33-48FD77D86E4C}">
      <dgm:prSet phldrT="[Text]"/>
      <dgm:spPr/>
      <dgm:t>
        <a:bodyPr/>
        <a:lstStyle/>
        <a:p>
          <a:r>
            <a:rPr lang="cs-CZ" altLang="cs-CZ" b="1" i="1" dirty="0" smtClean="0">
              <a:latin typeface="Arial" panose="020B0604020202020204" pitchFamily="34" charset="0"/>
              <a:cs typeface="Arial" panose="020B0604020202020204" pitchFamily="34" charset="0"/>
            </a:rPr>
            <a:t>ORP/POÚ:</a:t>
          </a:r>
        </a:p>
        <a:p>
          <a:r>
            <a:rPr lang="cs-CZ" altLang="cs-CZ" dirty="0" smtClean="0">
              <a:latin typeface="Arial" panose="020B0604020202020204" pitchFamily="34" charset="0"/>
              <a:cs typeface="Arial" panose="020B0604020202020204" pitchFamily="34" charset="0"/>
            </a:rPr>
            <a:t>Dobrovolnost </a:t>
          </a:r>
        </a:p>
        <a:p>
          <a:r>
            <a:rPr lang="cs-CZ" altLang="cs-CZ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Komplexnost</a:t>
          </a:r>
        </a:p>
        <a:p>
          <a:r>
            <a:rPr lang="cs-CZ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Subsidiarita</a:t>
          </a:r>
        </a:p>
        <a:p>
          <a:r>
            <a:rPr lang="cs-CZ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rPr>
            <a:t>Prevence</a:t>
          </a:r>
          <a:endParaRPr lang="cs-CZ" dirty="0">
            <a:solidFill>
              <a:srgbClr val="00B050"/>
            </a:solidFill>
          </a:endParaRPr>
        </a:p>
      </dgm:t>
    </dgm:pt>
    <dgm:pt modelId="{9263A118-52A3-4387-A460-AA94C1647073}" type="parTrans" cxnId="{05AFC92D-5A37-44BD-A0A8-7829E35849E8}">
      <dgm:prSet/>
      <dgm:spPr/>
      <dgm:t>
        <a:bodyPr/>
        <a:lstStyle/>
        <a:p>
          <a:endParaRPr lang="cs-CZ"/>
        </a:p>
      </dgm:t>
    </dgm:pt>
    <dgm:pt modelId="{5F197A5F-4B69-4610-AC27-CEBAE1C16E4D}" type="sibTrans" cxnId="{05AFC92D-5A37-44BD-A0A8-7829E35849E8}">
      <dgm:prSet/>
      <dgm:spPr/>
      <dgm:t>
        <a:bodyPr/>
        <a:lstStyle/>
        <a:p>
          <a:endParaRPr lang="cs-CZ"/>
        </a:p>
      </dgm:t>
    </dgm:pt>
    <dgm:pt modelId="{E2311254-B4EF-42D5-B58D-15163886AA03}" type="pres">
      <dgm:prSet presAssocID="{1EEDF191-61AB-4D32-B025-2093CC0B7CD7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781DCBF7-DA31-46D6-B693-6FAEFA5116C5}" type="pres">
      <dgm:prSet presAssocID="{1EEDF191-61AB-4D32-B025-2093CC0B7CD7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1C4348-7212-43C2-8D67-1BD0807EB7AA}" type="pres">
      <dgm:prSet presAssocID="{1EEDF191-61AB-4D32-B025-2093CC0B7CD7}" presName="LeftNode" presStyleLbl="bgImgPlace1" presStyleIdx="0" presStyleCnt="2" custLinFactNeighborX="1031" custLinFactNeighborY="538">
        <dgm:presLayoutVars>
          <dgm:chMax val="2"/>
          <dgm:chPref val="2"/>
        </dgm:presLayoutVars>
      </dgm:prSet>
      <dgm:spPr/>
      <dgm:t>
        <a:bodyPr/>
        <a:lstStyle/>
        <a:p>
          <a:endParaRPr lang="cs-CZ"/>
        </a:p>
      </dgm:t>
    </dgm:pt>
    <dgm:pt modelId="{AB36474C-E763-4E1A-B580-2576C213B043}" type="pres">
      <dgm:prSet presAssocID="{1EEDF191-61AB-4D32-B025-2093CC0B7CD7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8BF885-4870-4480-A074-2B3A9AB8A824}" type="pres">
      <dgm:prSet presAssocID="{1EEDF191-61AB-4D32-B025-2093CC0B7CD7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A4601F0-1D29-47C1-A9F4-16ECF2FA156C}" type="pres">
      <dgm:prSet presAssocID="{1EEDF191-61AB-4D32-B025-2093CC0B7CD7}" presName="TopArrow" presStyleLbl="node1" presStyleIdx="0" presStyleCnt="2"/>
      <dgm:spPr/>
    </dgm:pt>
    <dgm:pt modelId="{D62DC5F2-59B5-4BA3-B3C4-A75E754B8BBE}" type="pres">
      <dgm:prSet presAssocID="{1EEDF191-61AB-4D32-B025-2093CC0B7CD7}" presName="BottomArrow" presStyleLbl="node1" presStyleIdx="1" presStyleCnt="2"/>
      <dgm:spPr/>
    </dgm:pt>
  </dgm:ptLst>
  <dgm:cxnLst>
    <dgm:cxn modelId="{0229EF6A-774E-48E1-ADA4-0FC4EBC22305}" type="presOf" srcId="{898A8185-6CCE-4F60-804C-42936445A3A7}" destId="{B91C4348-7212-43C2-8D67-1BD0807EB7AA}" srcOrd="1" destOrd="0" presId="urn:microsoft.com/office/officeart/2009/layout/ReverseList"/>
    <dgm:cxn modelId="{05AFC92D-5A37-44BD-A0A8-7829E35849E8}" srcId="{1EEDF191-61AB-4D32-B025-2093CC0B7CD7}" destId="{C6E11B3A-C7E5-4653-AD33-48FD77D86E4C}" srcOrd="1" destOrd="0" parTransId="{9263A118-52A3-4387-A460-AA94C1647073}" sibTransId="{5F197A5F-4B69-4610-AC27-CEBAE1C16E4D}"/>
    <dgm:cxn modelId="{E23F4742-6DAD-4A98-B138-1BA991D94174}" type="presOf" srcId="{1EEDF191-61AB-4D32-B025-2093CC0B7CD7}" destId="{E2311254-B4EF-42D5-B58D-15163886AA03}" srcOrd="0" destOrd="0" presId="urn:microsoft.com/office/officeart/2009/layout/ReverseList"/>
    <dgm:cxn modelId="{D6BD7698-4B0F-4D5E-8CE3-81EE2DB3BB9C}" type="presOf" srcId="{C6E11B3A-C7E5-4653-AD33-48FD77D86E4C}" destId="{738BF885-4870-4480-A074-2B3A9AB8A824}" srcOrd="1" destOrd="0" presId="urn:microsoft.com/office/officeart/2009/layout/ReverseList"/>
    <dgm:cxn modelId="{D54F14C7-E476-4993-86A4-6D30DE5469C6}" type="presOf" srcId="{C6E11B3A-C7E5-4653-AD33-48FD77D86E4C}" destId="{AB36474C-E763-4E1A-B580-2576C213B043}" srcOrd="0" destOrd="0" presId="urn:microsoft.com/office/officeart/2009/layout/ReverseList"/>
    <dgm:cxn modelId="{08ADC9F7-D62D-4E92-AFF4-785338DEEB80}" srcId="{1EEDF191-61AB-4D32-B025-2093CC0B7CD7}" destId="{898A8185-6CCE-4F60-804C-42936445A3A7}" srcOrd="0" destOrd="0" parTransId="{88E544EB-0B6B-46AD-ABBE-0C15A238DB94}" sibTransId="{51467CBA-03E4-4447-A7E9-27A7E27309E8}"/>
    <dgm:cxn modelId="{BA462C72-AD78-41A2-A5F9-3575EB0B8515}" type="presOf" srcId="{898A8185-6CCE-4F60-804C-42936445A3A7}" destId="{781DCBF7-DA31-46D6-B693-6FAEFA5116C5}" srcOrd="0" destOrd="0" presId="urn:microsoft.com/office/officeart/2009/layout/ReverseList"/>
    <dgm:cxn modelId="{B823FFF6-6B32-4432-8B26-068A04192C65}" type="presParOf" srcId="{E2311254-B4EF-42D5-B58D-15163886AA03}" destId="{781DCBF7-DA31-46D6-B693-6FAEFA5116C5}" srcOrd="0" destOrd="0" presId="urn:microsoft.com/office/officeart/2009/layout/ReverseList"/>
    <dgm:cxn modelId="{F07D07A9-9345-4BD8-A2A1-236BF6C5E0BF}" type="presParOf" srcId="{E2311254-B4EF-42D5-B58D-15163886AA03}" destId="{B91C4348-7212-43C2-8D67-1BD0807EB7AA}" srcOrd="1" destOrd="0" presId="urn:microsoft.com/office/officeart/2009/layout/ReverseList"/>
    <dgm:cxn modelId="{EE65AC08-E5BA-4ABB-9194-D524AA0CAD8F}" type="presParOf" srcId="{E2311254-B4EF-42D5-B58D-15163886AA03}" destId="{AB36474C-E763-4E1A-B580-2576C213B043}" srcOrd="2" destOrd="0" presId="urn:microsoft.com/office/officeart/2009/layout/ReverseList"/>
    <dgm:cxn modelId="{1588B423-4E10-4ED0-A5E5-3F64EE696050}" type="presParOf" srcId="{E2311254-B4EF-42D5-B58D-15163886AA03}" destId="{738BF885-4870-4480-A074-2B3A9AB8A824}" srcOrd="3" destOrd="0" presId="urn:microsoft.com/office/officeart/2009/layout/ReverseList"/>
    <dgm:cxn modelId="{9B84E2FE-4F9E-4159-B310-53B4F9E48A20}" type="presParOf" srcId="{E2311254-B4EF-42D5-B58D-15163886AA03}" destId="{AA4601F0-1D29-47C1-A9F4-16ECF2FA156C}" srcOrd="4" destOrd="0" presId="urn:microsoft.com/office/officeart/2009/layout/ReverseList"/>
    <dgm:cxn modelId="{900189CE-BF9B-4466-8944-640F3EC397A5}" type="presParOf" srcId="{E2311254-B4EF-42D5-B58D-15163886AA03}" destId="{D62DC5F2-59B5-4BA3-B3C4-A75E754B8BBE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C4348-7212-43C2-8D67-1BD0807EB7AA}">
      <dsp:nvSpPr>
        <dsp:cNvPr id="0" name=""/>
        <dsp:cNvSpPr/>
      </dsp:nvSpPr>
      <dsp:spPr>
        <a:xfrm rot="16200000">
          <a:off x="1748810" y="1389781"/>
          <a:ext cx="2909741" cy="17781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107950" rIns="97155" bIns="10795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17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ÚPČR: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Obligatorní činnosti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1700" kern="12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Sepětí s dávkovou agendou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1700" kern="12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rPr>
            <a:t>Garance pomoci státu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Prvokontakt</a:t>
          </a:r>
          <a:endParaRPr lang="cs-CZ" sz="1700" kern="1200" dirty="0">
            <a:solidFill>
              <a:srgbClr val="7030A0"/>
            </a:solidFill>
          </a:endParaRPr>
        </a:p>
      </dsp:txBody>
      <dsp:txXfrm rot="5400000">
        <a:off x="2401418" y="910809"/>
        <a:ext cx="1691342" cy="2736105"/>
      </dsp:txXfrm>
    </dsp:sp>
    <dsp:sp modelId="{738BF885-4870-4480-A074-2B3A9AB8A824}">
      <dsp:nvSpPr>
        <dsp:cNvPr id="0" name=""/>
        <dsp:cNvSpPr/>
      </dsp:nvSpPr>
      <dsp:spPr>
        <a:xfrm rot="5400000">
          <a:off x="3589380" y="1374127"/>
          <a:ext cx="2909741" cy="17781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55" tIns="107950" rIns="64770" bIns="10795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1700" b="1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ORP/POÚ: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Dobrovolnost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1700" kern="12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Komplexnost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Subsidiarita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rPr>
            <a:t>Prevence</a:t>
          </a:r>
          <a:endParaRPr lang="cs-CZ" sz="1700" kern="1200" dirty="0">
            <a:solidFill>
              <a:srgbClr val="00B050"/>
            </a:solidFill>
          </a:endParaRPr>
        </a:p>
      </dsp:txBody>
      <dsp:txXfrm rot="-5400000">
        <a:off x="4155170" y="895155"/>
        <a:ext cx="1691342" cy="2736105"/>
      </dsp:txXfrm>
    </dsp:sp>
    <dsp:sp modelId="{AA4601F0-1D29-47C1-A9F4-16ECF2FA156C}">
      <dsp:nvSpPr>
        <dsp:cNvPr id="0" name=""/>
        <dsp:cNvSpPr/>
      </dsp:nvSpPr>
      <dsp:spPr>
        <a:xfrm>
          <a:off x="3185166" y="0"/>
          <a:ext cx="1858903" cy="185881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2DC5F2-59B5-4BA3-B3C4-A75E754B8BBE}">
      <dsp:nvSpPr>
        <dsp:cNvPr id="0" name=""/>
        <dsp:cNvSpPr/>
      </dsp:nvSpPr>
      <dsp:spPr>
        <a:xfrm rot="10800000">
          <a:off x="3185166" y="2667149"/>
          <a:ext cx="1858903" cy="185881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726" cy="493316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462" y="0"/>
            <a:ext cx="2918726" cy="493316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5B74E220-270F-4669-8C16-E520C88404BD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417"/>
            <a:ext cx="2918726" cy="49331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462" y="9371417"/>
            <a:ext cx="2918726" cy="49331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3652490E-B88B-431B-8589-41E53101D0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20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FCEE83E4-6F57-40F3-8DB5-E95AE0E572B5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41A4EFAA-816D-422C-A0CC-995DF66254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147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2B95-9E39-43C7-ADC3-1FE5FC74FA16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8347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4CBE-7407-4838-966A-E57378967947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9352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BA0B-BA05-40B6-A47C-D79A52EFB231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433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0E35-E6D8-4B48-AB40-2E18F01A5CBC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606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FD58-E8FA-4AE0-8C51-196280673A9D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68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1ADE-8E59-4DF9-96F5-8C0BFE89E9B4}" type="datetime1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952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D128-C2AE-42A5-9494-9D3395BE27AC}" type="datetime1">
              <a:rPr lang="cs-CZ" smtClean="0"/>
              <a:t>09.04.2020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303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015C-CE3A-4802-98C0-807341087405}" type="datetime1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730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8151-BB0C-4174-A9D5-635C77EC1304}" type="datetime1">
              <a:rPr lang="cs-CZ" smtClean="0"/>
              <a:t>09.04.2020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6691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7F1E-A25F-4DFA-A7F0-D2163CD33B33}" type="datetime1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969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ACB3-E398-4584-8E46-01277968FAF0}" type="datetime1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400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0D657-6FA9-4675-B84A-67DA8A7DEFDD}" type="datetime1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CEE3C-7C1C-415B-B84F-414D56E5C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3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0"/>
                <a:lumOff val="100000"/>
                <a:alpha val="0"/>
              </a:schemeClr>
            </a:gs>
            <a:gs pos="50000">
              <a:schemeClr val="accent1">
                <a:tint val="44500"/>
                <a:satMod val="160000"/>
                <a:alpha val="44000"/>
              </a:schemeClr>
            </a:gs>
            <a:gs pos="100000">
              <a:schemeClr val="accent1">
                <a:tint val="23500"/>
                <a:satMod val="160000"/>
                <a:alpha val="3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714" y="1503053"/>
            <a:ext cx="1224594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75656" y="3219529"/>
            <a:ext cx="67687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osob s PAS a jejich rodin v obcích</a:t>
            </a:r>
          </a:p>
          <a:p>
            <a:pPr algn="ctr"/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Workshop, Liberec, 20. 2. 2020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" t="6632" r="70207" b="6765"/>
          <a:stretch/>
        </p:blipFill>
        <p:spPr bwMode="auto">
          <a:xfrm>
            <a:off x="722838" y="1448920"/>
            <a:ext cx="1976954" cy="12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2771800" y="1508591"/>
            <a:ext cx="46012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Evropská unie</a:t>
            </a:r>
          </a:p>
          <a:p>
            <a:r>
              <a:rPr lang="cs-CZ" sz="2400" dirty="0" smtClean="0"/>
              <a:t>Evropský sociální fond</a:t>
            </a:r>
          </a:p>
          <a:p>
            <a:r>
              <a:rPr lang="cs-CZ" sz="2400" dirty="0" smtClean="0"/>
              <a:t>Operační program Zaměstnanost</a:t>
            </a:r>
            <a:endParaRPr lang="cs-CZ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2019" y="4807357"/>
            <a:ext cx="528932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Mgr. Leona Svobodová 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Ministerský rada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Odd. koncepce sociální práce a vzdělávání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Odbor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sociálních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služeb 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práce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MPSV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26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Metodika sociální práce ÚP ČR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 fontScale="92500"/>
          </a:bodyPr>
          <a:lstStyle/>
          <a:p>
            <a:r>
              <a:rPr lang="cs-CZ" alt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Instrukce 5/2015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sociální šetření v řízení o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PnP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Instrukce 13/2016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SŠ v době hospitalizace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PnP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Instrukce 7/2019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SŠ u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PnP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zahraničí</a:t>
            </a:r>
          </a:p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Instrukce 19/2016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minimální standard SP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779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Výlučnost činností ÚP </a:t>
            </a:r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ČR</a:t>
            </a:r>
            <a:endParaRPr lang="cs-CZ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Prvokontakt </a:t>
            </a: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poradenství</a:t>
            </a:r>
            <a:endParaRPr lang="cs-CZ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ZSP x předání základních informací !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Dokumentace</a:t>
            </a:r>
          </a:p>
          <a:p>
            <a:pPr marL="0" indent="0">
              <a:buFontTx/>
              <a:buNone/>
              <a:defRPr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Posouzení nároku na dávky 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>
              <a:defRPr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Ověřování nároku na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dávky</a:t>
            </a:r>
          </a:p>
          <a:p>
            <a:pPr>
              <a:defRPr/>
            </a:pPr>
            <a:endParaRPr lang="cs-CZ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 sociální šetření X šetření v místě</a:t>
            </a:r>
          </a:p>
          <a:p>
            <a:pPr marL="0" indent="0">
              <a:buFontTx/>
              <a:buNone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práce  v souběhu s dávkovou agendou</a:t>
            </a:r>
          </a:p>
          <a:p>
            <a:pPr>
              <a:buFontTx/>
              <a:buChar char="-"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kumulace pozic  redukce činností, více rolí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77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alt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Zastupitelnost a spolupráce </a:t>
            </a:r>
            <a:endParaRPr lang="cs-CZ" alt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5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Podnět </a:t>
            </a:r>
            <a:r>
              <a:rPr lang="cs-CZ" altLang="cs-CZ" sz="5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zahájení sociální práce obecního úřadu</a:t>
            </a:r>
          </a:p>
          <a:p>
            <a:pPr>
              <a:buFontTx/>
              <a:buNone/>
            </a:pPr>
            <a:r>
              <a:rPr lang="cs-CZ" alt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35a zákona č. 111/2006 Sb. – informační povinnost ÚP ČR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5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práce při posuzování hmotné nouze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5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práce s dlouhodobými příjemci dávek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5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Spolupráce s poskytovateli soc. služeb a pomáhajícími organizacemi</a:t>
            </a:r>
          </a:p>
          <a:p>
            <a:pPr>
              <a:buFontTx/>
              <a:buNone/>
            </a:pPr>
            <a:r>
              <a:rPr lang="cs-CZ" altLang="cs-CZ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64 odst. 2 z. č. 111/2006 Sb</a:t>
            </a:r>
            <a:r>
              <a:rPr lang="cs-CZ" altLang="cs-CZ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None/>
            </a:pPr>
            <a:endParaRPr lang="cs-CZ" altLang="cs-CZ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 nepříznivé sociální situace/případová SP včetně prevence  - §63 - §65 z. č. 111/2006 Sb.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918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athr_000\Dropbox\Idealiste S\Grafika\mpsv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950" y="469947"/>
            <a:ext cx="1786107" cy="183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942214" y="2363065"/>
            <a:ext cx="771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a dotazy?</a:t>
            </a:r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616042" y="4293096"/>
            <a:ext cx="8139227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259632" y="369493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eona.svobodova@mpsv.cz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701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práce v obci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 subsidiarity:  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 je co nejblíže                     </a:t>
            </a:r>
          </a:p>
          <a:p>
            <a:pPr marL="0" indent="0">
              <a:buNone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tam, kde žijeme</a:t>
            </a:r>
          </a:p>
          <a:p>
            <a:pPr marL="0" indent="0">
              <a:buNone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MPSV a krajské i obecní úřady: </a:t>
            </a:r>
          </a:p>
          <a:p>
            <a:pPr marL="0" indent="0">
              <a:buNone/>
            </a:pP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podpora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účelová dotace § 103 ZSS</a:t>
            </a:r>
          </a:p>
          <a:p>
            <a:pPr marL="0" indent="0">
              <a:buNone/>
            </a:pP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metodické řízení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podpora a kontrola §§ ZSS</a:t>
            </a:r>
          </a:p>
          <a:p>
            <a:pPr marL="0" indent="0">
              <a:buNone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Instrukce 1/2018</a:t>
            </a:r>
          </a:p>
          <a:p>
            <a:pPr marL="0" indent="0">
              <a:buNone/>
            </a:pP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systémový 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https://www.mpsv.cz/systemova-podpora-socialni-prace-v-obcich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027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PAS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–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Odborná skupina pro koncepční řešení života osob s poruchou autistického spektra</a:t>
            </a:r>
          </a:p>
          <a:p>
            <a:pPr marL="0" indent="0" algn="just">
              <a:buNone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Vládní výbor pro zdravotně postižené občany,</a:t>
            </a:r>
          </a:p>
          <a:p>
            <a:pPr marL="0" indent="0" algn="just">
              <a:buNone/>
            </a:pP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Úřad vlády ČR</a:t>
            </a:r>
          </a:p>
          <a:p>
            <a:pPr marL="0" indent="0" algn="just">
              <a:buNone/>
            </a:pP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Podnět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2016                          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Soubor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  <a:p>
            <a:pPr marL="0" indent="0" algn="just">
              <a:buNone/>
            </a:pPr>
            <a:r>
              <a:rPr lang="cs-CZ" alt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altLang="cs-CZ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 situace života osob s poruchou autistického spektra a jejich rodin</a:t>
            </a:r>
          </a:p>
          <a:p>
            <a:pPr marL="0" indent="0" algn="just">
              <a:buNone/>
            </a:pPr>
            <a:endParaRPr lang="cs-CZ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://www.vlada.cz/cz/ppov/vvzpo/odborne-skupiny/pro-problematiku-osob-s-pas/odborna-skupina-vvzpo-pro-koncepcni-reseni-problematiky-zivota-osob-s-pas-126689/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3</a:t>
            </a:fld>
            <a:endParaRPr lang="cs-CZ"/>
          </a:p>
        </p:txBody>
      </p:sp>
      <p:sp>
        <p:nvSpPr>
          <p:cNvPr id="6" name="Pětiúhelník 5"/>
          <p:cNvSpPr/>
          <p:nvPr/>
        </p:nvSpPr>
        <p:spPr>
          <a:xfrm>
            <a:off x="3131840" y="3861048"/>
            <a:ext cx="978408" cy="3600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81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MPSV a plnění opatření k PAS v obcích </a:t>
            </a:r>
            <a:endParaRPr lang="cs-CZ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514345"/>
              </p:ext>
            </p:extLst>
          </p:nvPr>
        </p:nvGraphicFramePr>
        <p:xfrm>
          <a:off x="457200" y="1268760"/>
          <a:ext cx="8363273" cy="5087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0586">
                  <a:extLst>
                    <a:ext uri="{9D8B030D-6E8A-4147-A177-3AD203B41FA5}">
                      <a16:colId xmlns:a16="http://schemas.microsoft.com/office/drawing/2014/main" val="661531933"/>
                    </a:ext>
                  </a:extLst>
                </a:gridCol>
                <a:gridCol w="609998">
                  <a:extLst>
                    <a:ext uri="{9D8B030D-6E8A-4147-A177-3AD203B41FA5}">
                      <a16:colId xmlns:a16="http://schemas.microsoft.com/office/drawing/2014/main" val="221513621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662391868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1204818949"/>
                    </a:ext>
                  </a:extLst>
                </a:gridCol>
                <a:gridCol w="1337798">
                  <a:extLst>
                    <a:ext uri="{9D8B030D-6E8A-4147-A177-3AD203B41FA5}">
                      <a16:colId xmlns:a16="http://schemas.microsoft.com/office/drawing/2014/main" val="1287353304"/>
                    </a:ext>
                  </a:extLst>
                </a:gridCol>
                <a:gridCol w="1254491">
                  <a:extLst>
                    <a:ext uri="{9D8B030D-6E8A-4147-A177-3AD203B41FA5}">
                      <a16:colId xmlns:a16="http://schemas.microsoft.com/office/drawing/2014/main" val="1412523799"/>
                    </a:ext>
                  </a:extLst>
                </a:gridCol>
              </a:tblGrid>
              <a:tr h="27394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 </a:t>
                      </a:r>
                      <a:r>
                        <a:rPr lang="cs-CZ" sz="1400" dirty="0">
                          <a:effectLst/>
                        </a:rPr>
                        <a:t>Krizová situace v rodinách osob s PAS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1400" dirty="0">
                          <a:effectLst/>
                        </a:rPr>
                        <a:t>Zavést pozici koordinátora podpory působícího v obcích. Tato předpokládaná nová typová pozice sociálního pracovníka bude zaměřená na podporu osob s disabilitou, jejich pečujících a blízkých osob na úrovni obcí III. typu v rámci výkonu sociální práce dle § 92 zákona o sociálních službách.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31. 12. 2019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probíhá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97509641"/>
                  </a:ext>
                </a:extLst>
              </a:tr>
              <a:tr h="2348119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2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Vypracovat metodiku řešení krizových situací osob s PAS a jejich rodin, který bude zahrnovat postupy respektující standardní dosavadní režim konkrétního dítěte/dospělého s PAS tak, aby negativní dopad náhlých změn byl co nejmenší.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30. 6. 2019</a:t>
                      </a:r>
                      <a:endParaRPr lang="cs-CZ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splněno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47130134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6312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MPSV a plnění opatření k PAS v obcích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soubor</a:t>
            </a:r>
            <a:endParaRPr 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https://www.mpsv.cz/documents/20142/225517/Komunikacni.soubor.PAS.pdf/a7c6a7fa-c6c2-4772-49d2-06a9b5830eea</a:t>
            </a:r>
          </a:p>
          <a:p>
            <a:pPr marL="0" indent="0">
              <a:buNone/>
            </a:pPr>
            <a:endParaRPr 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Metodika                          Doporučený postup 3/2019</a:t>
            </a:r>
          </a:p>
          <a:p>
            <a:pPr marL="0" indent="0">
              <a:buNone/>
              <a:defRPr/>
            </a:pP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Metodika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 krizových situací osob s PAS a jejich rodin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10/2018,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https://www.vlada.cz/cz/ppov/vvzpo/aktuality/metodika-reseni-krizovych-situaci-osob-s-pas-a-jejich-rodin--169227/</a:t>
            </a:r>
          </a:p>
          <a:p>
            <a:pPr marL="0" indent="0">
              <a:buNone/>
            </a:pP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://www.mpsv.cz/documents/20142/225517/Doporu%C4%8Den%C3%BD+postup_3_2019_%C5%99e%C5%A1en%C3%AD+krizov%C3%BDch+situac%C3%AD_osoby_PAS_7.19.pdf/dc364a11-d06f-4792-dc7c-8014d74f7e16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5</a:t>
            </a:fld>
            <a:endParaRPr lang="cs-CZ"/>
          </a:p>
        </p:txBody>
      </p:sp>
      <p:sp>
        <p:nvSpPr>
          <p:cNvPr id="5" name="Pětiúhelník 4"/>
          <p:cNvSpPr/>
          <p:nvPr/>
        </p:nvSpPr>
        <p:spPr>
          <a:xfrm>
            <a:off x="3059832" y="3356992"/>
            <a:ext cx="978408" cy="360040"/>
          </a:xfrm>
          <a:prstGeom prst="homePlat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41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 3/2019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spcBef>
                <a:spcPct val="10000"/>
              </a:spcBef>
              <a:buNone/>
              <a:defRPr/>
            </a:pPr>
            <a:r>
              <a:rPr lang="cs-CZ" altLang="cs-CZ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krizových situací osob s PAS</a:t>
            </a:r>
          </a:p>
          <a:p>
            <a:pPr algn="ctr">
              <a:spcBef>
                <a:spcPct val="10000"/>
              </a:spcBef>
              <a:defRPr/>
            </a:pPr>
            <a:endParaRPr lang="cs-CZ" altLang="cs-CZ" b="1" dirty="0">
              <a:latin typeface="Arial" charset="0"/>
            </a:endParaRPr>
          </a:p>
          <a:p>
            <a:pPr algn="just">
              <a:spcBef>
                <a:spcPct val="10000"/>
              </a:spcBef>
              <a:defRPr/>
            </a:pPr>
            <a:r>
              <a:rPr lang="cs-CZ" alt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Účinnost:</a:t>
            </a:r>
            <a:r>
              <a:rPr lang="cs-CZ" alt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1. 8. 2019</a:t>
            </a:r>
          </a:p>
          <a:p>
            <a:pPr algn="just">
              <a:spcBef>
                <a:spcPct val="10000"/>
              </a:spcBef>
              <a:defRPr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10000"/>
              </a:spcBef>
              <a:defRPr/>
            </a:pPr>
            <a:r>
              <a:rPr lang="cs-CZ" alt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Určení: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sociálním pracovníkům obecních a krajských úřadů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podle zákona č. 108/2006 Sb., o sociálních službách a </a:t>
            </a:r>
            <a:r>
              <a:rPr lang="cs-CZ" altLang="cs-CZ" sz="28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orgánu sociálně právní ochrany dětí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zákona č. 359/1999 Sb., o sociálně-právní ochraně dětí, ve znění pozdějších předpisů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124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 3/2019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spcBef>
                <a:spcPct val="10000"/>
              </a:spcBef>
              <a:defRPr/>
            </a:pPr>
            <a:r>
              <a:rPr lang="cs-CZ" altLang="cs-CZ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</a:t>
            </a:r>
          </a:p>
          <a:p>
            <a:pPr marL="0" indent="0">
              <a:spcBef>
                <a:spcPct val="10000"/>
              </a:spcBef>
              <a:buNone/>
              <a:defRPr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Neformálně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pečující              </a:t>
            </a: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10000"/>
              </a:spcBef>
              <a:buNone/>
              <a:defRPr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Osoby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</a:p>
          <a:p>
            <a:pPr algn="r">
              <a:spcBef>
                <a:spcPct val="10000"/>
              </a:spcBef>
              <a:defRPr/>
            </a:pPr>
            <a:r>
              <a:rPr lang="cs-CZ" altLang="cs-CZ" sz="2800" b="1" dirty="0" smtClean="0">
                <a:solidFill>
                  <a:srgbClr val="1C50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</a:t>
            </a:r>
            <a:endParaRPr lang="cs-CZ" altLang="cs-CZ" sz="2800" b="1" dirty="0">
              <a:solidFill>
                <a:srgbClr val="1C50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ct val="10000"/>
              </a:spcBef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Krizová situace</a:t>
            </a:r>
          </a:p>
          <a:p>
            <a:pPr marL="0" indent="0" algn="r">
              <a:spcBef>
                <a:spcPct val="10000"/>
              </a:spcBef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Prevence</a:t>
            </a:r>
          </a:p>
          <a:p>
            <a:pPr algn="just">
              <a:spcBef>
                <a:spcPct val="10000"/>
              </a:spcBef>
              <a:defRPr/>
            </a:pPr>
            <a:r>
              <a:rPr lang="cs-CZ" altLang="cs-CZ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</a:p>
          <a:p>
            <a:pPr marL="0" indent="0" algn="just">
              <a:spcBef>
                <a:spcPct val="10000"/>
              </a:spcBef>
              <a:buNone/>
              <a:defRPr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Posloupnost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kroků k řešení krize</a:t>
            </a:r>
          </a:p>
          <a:p>
            <a:pPr marL="0" indent="0" algn="just">
              <a:spcBef>
                <a:spcPct val="10000"/>
              </a:spcBef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zastupování v péči</a:t>
            </a:r>
          </a:p>
          <a:p>
            <a:pPr marL="0" indent="0" algn="just">
              <a:spcBef>
                <a:spcPct val="10000"/>
              </a:spcBef>
              <a:buNone/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Saturace potřeb pečujících osob jako prevence </a:t>
            </a:r>
          </a:p>
          <a:p>
            <a:pPr marL="0" indent="0" algn="ctr">
              <a:spcBef>
                <a:spcPct val="10000"/>
              </a:spcBef>
              <a:buNone/>
              <a:defRPr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7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617385"/>
            <a:ext cx="2213992" cy="332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832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 sociálních pracovníků ORP/POÚ/ÚPČR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0171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993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Zákonný rámec minimálního standardu SP ÚPČR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sociální poradenství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nárok dle § 1 odst. 2 z. č. 111/2006 Sb. o pomoci v hmotné nouzi, ve znění pozdějších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předpisů</a:t>
            </a:r>
          </a:p>
          <a:p>
            <a:pPr marL="0" indent="0">
              <a:buNone/>
              <a:defRPr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šetření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podle § 63 odst. 1-2 z. č. 111/2006 Sb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šetření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podle § 25 odst. 1-3 z. č. 108/2006 Sb. o sociálních službách, v řízení 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PnP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E3C-7C1C-415B-B84F-414D56E5C33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237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PSV_motiv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B9AB18B89519341810D8DEBA4CC33A2" ma:contentTypeVersion="0" ma:contentTypeDescription="Vytvoří nový dokument" ma:contentTypeScope="" ma:versionID="16c7ee39ad466af701aacf801fed93c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91e2fbbf3efe6f5ad217f05f8c142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12A48A-AAAA-42C3-BB75-D0331CE038D8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8638DBF-B319-45B7-8636-6B574FCBB6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1D6FF-03AE-48D5-8840-E763D51C58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</TotalTime>
  <Words>655</Words>
  <Application>Microsoft Office PowerPoint</Application>
  <PresentationFormat>Předvádění na obrazovce (4:3)</PresentationFormat>
  <Paragraphs>125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MPSV_motiv</vt:lpstr>
      <vt:lpstr>Prezentace aplikace PowerPoint</vt:lpstr>
      <vt:lpstr>Sociální práce v obci</vt:lpstr>
      <vt:lpstr>Problematika PAS</vt:lpstr>
      <vt:lpstr>MPSV a plnění opatření k PAS v obcích </vt:lpstr>
      <vt:lpstr>MPSV a plnění opatření k PAS v obcích </vt:lpstr>
      <vt:lpstr>DP 3/2019</vt:lpstr>
      <vt:lpstr>DP 3/2019</vt:lpstr>
      <vt:lpstr>Spolupráce sociálních pracovníků ORP/POÚ/ÚPČR</vt:lpstr>
      <vt:lpstr>Zákonný rámec minimálního standardu SP ÚPČR</vt:lpstr>
      <vt:lpstr>Metodika sociální práce ÚP ČR</vt:lpstr>
      <vt:lpstr>Výlučnost činností ÚP ČR</vt:lpstr>
      <vt:lpstr>Zastupitelnost a spolupráce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Leona Svobodová</dc:creator>
  <cp:lastModifiedBy>Hausvaterová Věra DiS. (MPSV)</cp:lastModifiedBy>
  <cp:revision>105</cp:revision>
  <cp:lastPrinted>2017-09-08T06:13:54Z</cp:lastPrinted>
  <dcterms:created xsi:type="dcterms:W3CDTF">2018-01-04T09:07:25Z</dcterms:created>
  <dcterms:modified xsi:type="dcterms:W3CDTF">2020-04-09T13:41:28Z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0x010100DB9AB18B89519341810D8DEBA4CC33A2</vt:lpwstr>
  </property>
</Properties>
</file>