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90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84" r:id="rId25"/>
    <p:sldId id="285" r:id="rId26"/>
    <p:sldId id="286" r:id="rId27"/>
    <p:sldId id="287" r:id="rId28"/>
    <p:sldId id="288" r:id="rId29"/>
  </p:sldIdLst>
  <p:sldSz cx="10691813" cy="7559675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3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0000" cy="496080"/>
          </a:xfrm>
          <a:prstGeom prst="rect">
            <a:avLst/>
          </a:prstGeom>
          <a:noFill/>
          <a:ln>
            <a:noFill/>
          </a:ln>
        </p:spPr>
        <p:txBody>
          <a:bodyPr vert="horz" wrap="none" lIns="82478" tIns="41239" rIns="82478" bIns="41239" anchor="t" anchorCtr="0" compatLnSpc="0">
            <a:noAutofit/>
          </a:bodyPr>
          <a:lstStyle/>
          <a:p>
            <a:pPr marL="0" marR="0" lvl="0" indent="0" algn="l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847648" y="0"/>
            <a:ext cx="2950000" cy="496080"/>
          </a:xfrm>
          <a:prstGeom prst="rect">
            <a:avLst/>
          </a:prstGeom>
          <a:noFill/>
          <a:ln>
            <a:noFill/>
          </a:ln>
        </p:spPr>
        <p:txBody>
          <a:bodyPr vert="horz" wrap="none" lIns="82478" tIns="41239" rIns="82478" bIns="41239" anchor="t" anchorCtr="0" compatLnSpc="0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9431981"/>
            <a:ext cx="2950000" cy="496080"/>
          </a:xfrm>
          <a:prstGeom prst="rect">
            <a:avLst/>
          </a:prstGeom>
          <a:noFill/>
          <a:ln>
            <a:noFill/>
          </a:ln>
        </p:spPr>
        <p:txBody>
          <a:bodyPr vert="horz" wrap="none" lIns="82478" tIns="41239" rIns="82478" bIns="41239" anchor="b" anchorCtr="0" compatLnSpc="0">
            <a:noAutofit/>
          </a:bodyPr>
          <a:lstStyle/>
          <a:p>
            <a:pPr marL="0" marR="0" lvl="0" indent="0" algn="l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>
            <a:noFill/>
          </a:ln>
        </p:spPr>
        <p:txBody>
          <a:bodyPr vert="horz" wrap="none" lIns="82478" tIns="41239" rIns="82478" bIns="41239" anchor="b" anchorCtr="0" compatLnSpc="0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735D00-6F21-4033-B802-68494ECC26EB}" type="slidenum">
              <a:t>‹#›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4122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766760" y="754059"/>
            <a:ext cx="5264145" cy="3722686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679792" y="4715825"/>
            <a:ext cx="5438046" cy="4467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0000" cy="496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3847648" y="0"/>
            <a:ext cx="2950000" cy="496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9431981"/>
            <a:ext cx="2950000" cy="496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5B687BA-D549-4C65-8D46-49E3729887A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14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cs-CZ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3A7D482-14CC-4A10-B95A-F200590CF04D}" type="slidenum">
              <a:t>2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92" y="4715825"/>
            <a:ext cx="5438046" cy="307777"/>
          </a:xfrm>
        </p:spPr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2B113C4-224E-496F-8C84-8AE6465452C8}" type="slidenum">
              <a:t>11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85A689-4ED4-4D54-8B94-A26761EBFA75}" type="slidenum">
              <a:t>12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665C4D-4F0E-42F8-B734-974E46144567}" type="slidenum">
              <a:t>13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7955CC3-8A98-478B-B6A8-70241026CCEE}" type="slidenum">
              <a:t>14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8010ED-5590-4A1D-8F42-EA4FBC9F2875}" type="slidenum">
              <a:t>15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D0660C-CFE6-4658-9439-3451D28650F2}" type="slidenum">
              <a:t>16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260B9E-56E6-4177-BE36-B1836E94E3BE}" type="slidenum">
              <a:t>17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8E5F79D-AEC7-415A-998B-D75F08334B6A}" type="slidenum">
              <a:t>18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4B0862-729D-45CA-B3F8-0F387A153F87}" type="slidenum">
              <a:t>19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A9CFD2-7F0C-4C35-9C1A-48B93B63E397}" type="slidenum">
              <a:t>20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FB3EF50-0E13-45FE-BD42-F89FD88FA421}" type="slidenum">
              <a:t>3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3D0D0F-B389-48F6-8782-904BEECB99BA}" type="slidenum">
              <a:t>4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852B6C-A034-4F1B-875E-988FB67C606E}" type="slidenum">
              <a:t>5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B85DED-4CA2-4292-A043-46C987D5C084}" type="slidenum">
              <a:t>6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92E801-D0E2-40BC-AF91-39E278029A31}" type="slidenum">
              <a:t>7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FBB759-2D30-45EB-8582-9DBD9D225100}" type="slidenum">
              <a:t>8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A40390-B937-403B-AFFA-FFF6331FA439}" type="slidenum">
              <a:t>9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/>
          <p:cNvSpPr txBox="1"/>
          <p:nvPr/>
        </p:nvSpPr>
        <p:spPr>
          <a:xfrm>
            <a:off x="3847648" y="9431981"/>
            <a:ext cx="2950000" cy="4960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83795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7674FA-985F-44F9-9954-0DBA20E5F5F3}" type="slidenum">
              <a:t>10</a:t>
            </a:fld>
            <a:endParaRPr lang="cs-CZ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766760" y="754059"/>
            <a:ext cx="5262564" cy="3722686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1336679" y="1236661"/>
            <a:ext cx="8018465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336679" y="3970333"/>
            <a:ext cx="8018465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856007-38F5-4D7A-918B-1546D4E6FFB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59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0A0F06-FAD4-4DBE-8967-8FB1FE6D4F9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3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7589840" y="631822"/>
            <a:ext cx="2243132" cy="584200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858841" y="631822"/>
            <a:ext cx="6578595" cy="584200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581B06-CA46-423A-8084-5D7A3942827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5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CCDB9F-8E65-42D6-8E4D-8203390FB09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4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30248" y="1884358"/>
            <a:ext cx="922019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30248" y="5059366"/>
            <a:ext cx="922019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47383D-14A5-495A-A838-AC3B9C04586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6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58841" y="1960565"/>
            <a:ext cx="4410078" cy="45132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5421313" y="1960565"/>
            <a:ext cx="4411659" cy="45132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5BD376-C0B9-4024-B737-6567B7D2A91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9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36604" y="403222"/>
            <a:ext cx="9221788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36604" y="1852610"/>
            <a:ext cx="4522786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736604" y="2760665"/>
            <a:ext cx="4522786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5413376" y="1852610"/>
            <a:ext cx="4545016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5413376" y="2760665"/>
            <a:ext cx="4545016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2667BD-13A8-4B7E-9E0B-89D8BED9993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1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9CA966-FC38-4A49-AC5D-84261DF40DA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3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EEF6BC-5E2D-4871-AF7C-765EEF28411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5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36604" y="503240"/>
            <a:ext cx="3448046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545016" y="1089022"/>
            <a:ext cx="5413376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736604" y="2268534"/>
            <a:ext cx="3448046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AD6900-98B2-4B62-8050-D19E9C2139D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3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36604" y="503240"/>
            <a:ext cx="3448046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4545016" y="1089022"/>
            <a:ext cx="5413376" cy="5372100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cs-CZ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736604" y="2268534"/>
            <a:ext cx="3448046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71D733-29AA-4497-8248-2412D7B136E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44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858603" y="632517"/>
            <a:ext cx="8974442" cy="11419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858603" y="1960555"/>
            <a:ext cx="8974442" cy="45140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858603" y="6591242"/>
            <a:ext cx="2323078" cy="4716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770281" y="6591242"/>
            <a:ext cx="3160797" cy="4716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509601" y="6591242"/>
            <a:ext cx="2323078" cy="4716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DF01C59-5686-45B3-8133-E3F215805E8C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398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280"/>
        </a:spcAft>
        <a:buNone/>
        <a:tabLst/>
        <a:defRPr lang="cs-CZ" sz="289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sz="2400">
                <a:solidFill>
                  <a:srgbClr val="203864"/>
                </a:solidFill>
              </a:rPr>
              <a:t>Současná skladba klientů v DOZP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800"/>
              <a:t>17 dětí do 18 let</a:t>
            </a:r>
          </a:p>
          <a:p>
            <a:pPr lvl="0"/>
            <a:r>
              <a:rPr lang="cs-CZ" sz="2800"/>
              <a:t>	</a:t>
            </a:r>
            <a:r>
              <a:rPr lang="cs-CZ" sz="2400"/>
              <a:t>- z toho 13 s nařízenou ústavní výchovou</a:t>
            </a:r>
            <a:endParaRPr lang="cs-CZ" sz="2800"/>
          </a:p>
          <a:p>
            <a:pPr lvl="0"/>
            <a:endParaRPr lang="cs-CZ" sz="2800"/>
          </a:p>
          <a:p>
            <a:pPr lvl="0"/>
            <a:r>
              <a:rPr lang="cs-CZ" sz="2800"/>
              <a:t>11 klientů starších 18 let</a:t>
            </a:r>
          </a:p>
          <a:p>
            <a:pPr lvl="0"/>
            <a:r>
              <a:rPr lang="cs-CZ" sz="2800"/>
              <a:t>	- </a:t>
            </a:r>
            <a:r>
              <a:rPr lang="cs-CZ" sz="2400"/>
              <a:t>z toho 6 klientů má veřejného opatrovníka</a:t>
            </a:r>
          </a:p>
          <a:p>
            <a:pPr lvl="0"/>
            <a:r>
              <a:rPr lang="cs-CZ" sz="2400"/>
              <a:t>	(sociálního pracovníka městského úřadu)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1" y="208556"/>
            <a:ext cx="9509385" cy="71320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6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áze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49" y="4306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4" y="418027"/>
            <a:ext cx="5018730" cy="66916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65" y="418027"/>
            <a:ext cx="5002142" cy="66695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7" y="359999"/>
            <a:ext cx="5156594" cy="68754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271" y="376933"/>
            <a:ext cx="5143902" cy="68585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893" y="0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518" y="0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áze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605" y="0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25" y="0"/>
            <a:ext cx="10079568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22" y="0"/>
            <a:ext cx="10079568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22" y="0"/>
            <a:ext cx="10079568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858603" y="897236"/>
            <a:ext cx="8974442" cy="612474"/>
          </a:xfrm>
        </p:spPr>
        <p:txBody>
          <a:bodyPr>
            <a:spAutoFit/>
          </a:bodyPr>
          <a:lstStyle/>
          <a:p>
            <a:pPr lvl="0"/>
            <a:r>
              <a:rPr lang="cs-CZ">
                <a:solidFill>
                  <a:srgbClr val="203864"/>
                </a:solidFill>
              </a:rPr>
              <a:t>Domácnost PAS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/>
        <p:txBody>
          <a:bodyPr anchor="ctr" anchorCtr="1">
            <a:spAutoFit/>
          </a:bodyPr>
          <a:lstStyle/>
          <a:p>
            <a:pPr lvl="0" algn="ctr"/>
            <a:r>
              <a:rPr lang="cs-CZ" sz="2600">
                <a:latin typeface="Arial" pitchFamily="34"/>
              </a:rPr>
              <a:t>Domácnost PAS vznikla v roce 2014.</a:t>
            </a:r>
          </a:p>
          <a:p>
            <a:pPr lvl="0" algn="ctr"/>
            <a:endParaRPr lang="cs-CZ" sz="2600">
              <a:latin typeface="Arial" pitchFamily="34"/>
            </a:endParaRPr>
          </a:p>
          <a:p>
            <a:pPr lvl="0" algn="ctr"/>
            <a:r>
              <a:rPr lang="cs-CZ" sz="2600">
                <a:latin typeface="Arial" pitchFamily="34"/>
              </a:rPr>
              <a:t>Žije zde sedm klientů ve věku 10 – 16 let.</a:t>
            </a:r>
          </a:p>
          <a:p>
            <a:pPr lvl="0" algn="ctr"/>
            <a:endParaRPr lang="cs-CZ" sz="2600">
              <a:latin typeface="Arial" pitchFamily="34"/>
            </a:endParaRPr>
          </a:p>
          <a:p>
            <a:pPr lvl="0" algn="ctr"/>
            <a:endParaRPr lang="cs-CZ" sz="2600">
              <a:latin typeface="Arial" pitchFamily="34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68" y="4497823"/>
            <a:ext cx="2325456" cy="30618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78" y="98041"/>
            <a:ext cx="4831067" cy="75725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77" y="98041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2" y="0"/>
            <a:ext cx="10079568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2" y="0"/>
            <a:ext cx="10079568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7" y="66678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433" y="66678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-1072396" y="1653678"/>
            <a:ext cx="7559673" cy="42523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637" y="0"/>
            <a:ext cx="5669755" cy="75596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7" y="542925"/>
            <a:ext cx="10080263" cy="65627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889555" y="1823761"/>
            <a:ext cx="8974442" cy="3910678"/>
          </a:xfrm>
        </p:spPr>
        <p:txBody>
          <a:bodyPr anchorCtr="0"/>
          <a:lstStyle/>
          <a:p>
            <a:pPr lvl="0" algn="l"/>
            <a:r>
              <a:rPr lang="cs-CZ">
                <a:solidFill>
                  <a:srgbClr val="203864"/>
                </a:solidFill>
                <a:latin typeface="Arial" pitchFamily="34"/>
              </a:rPr>
              <a:t>Ubytování</a:t>
            </a: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r>
              <a:rPr lang="cs-CZ" sz="2600">
                <a:latin typeface="Arial" pitchFamily="34"/>
              </a:rPr>
              <a:t/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- 5 jednolůžkových pokojů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- 1 dvoulůžkový pokoj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- 2 společenské místnosti s TV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- 2 koupelny s wc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zahrada</a:t>
            </a: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endParaRPr lang="cs-CZ">
              <a:latin typeface="Arial" pitchFamily="34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5300346" y="671015"/>
            <a:ext cx="3376248" cy="25321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7832539" y="671015"/>
            <a:ext cx="3376248" cy="25321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13">
            <a:off x="7842411" y="3978358"/>
            <a:ext cx="3297518" cy="25912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13">
            <a:off x="5310226" y="4037401"/>
            <a:ext cx="3297518" cy="24731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 rot="10210">
            <a:off x="723592" y="1468426"/>
            <a:ext cx="8974442" cy="3393722"/>
          </a:xfrm>
        </p:spPr>
        <p:txBody>
          <a:bodyPr anchorCtr="0"/>
          <a:lstStyle/>
          <a:p>
            <a:pPr lvl="0" algn="l"/>
            <a:r>
              <a:rPr lang="cs-CZ">
                <a:solidFill>
                  <a:srgbClr val="203864"/>
                </a:solidFill>
              </a:rPr>
              <a:t>Současná situace:</a:t>
            </a:r>
            <a:r>
              <a:rPr lang="cs-CZ"/>
              <a:t/>
            </a:r>
            <a:br>
              <a:rPr lang="cs-CZ"/>
            </a:br>
            <a:r>
              <a:rPr lang="cs-CZ"/>
              <a:t/>
            </a:r>
            <a:br>
              <a:rPr lang="cs-CZ"/>
            </a:br>
            <a:r>
              <a:rPr lang="cs-CZ"/>
              <a:t>- malé prostory</a:t>
            </a:r>
            <a:br>
              <a:rPr lang="cs-CZ"/>
            </a:br>
            <a:r>
              <a:rPr lang="cs-CZ"/>
              <a:t>- odlišnost klientů</a:t>
            </a:r>
            <a:br>
              <a:rPr lang="cs-CZ"/>
            </a:br>
            <a:r>
              <a:rPr lang="cs-CZ"/>
              <a:t>- problémové chování klientů</a:t>
            </a:r>
            <a:br>
              <a:rPr lang="cs-CZ"/>
            </a:br>
            <a:r>
              <a:rPr lang="cs-CZ"/>
              <a:t>- velké riziko napadení klienta klientem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079997" y="1409401"/>
            <a:ext cx="8974442" cy="3949202"/>
          </a:xfrm>
        </p:spPr>
        <p:txBody>
          <a:bodyPr anchorCtr="0"/>
          <a:lstStyle/>
          <a:p>
            <a:pPr lvl="0" algn="l"/>
            <a:r>
              <a:rPr lang="cs-CZ" sz="2800">
                <a:solidFill>
                  <a:srgbClr val="203864"/>
                </a:solidFill>
              </a:rPr>
              <a:t>Klienti</a:t>
            </a:r>
            <a:r>
              <a:rPr lang="cs-CZ" sz="2800"/>
              <a:t/>
            </a:r>
            <a:br>
              <a:rPr lang="cs-CZ" sz="2800"/>
            </a:br>
            <a:r>
              <a:rPr lang="cs-CZ" sz="2800"/>
              <a:t/>
            </a:r>
            <a:br>
              <a:rPr lang="cs-CZ" sz="2800"/>
            </a:br>
            <a:r>
              <a:rPr lang="cs-CZ" sz="2800"/>
              <a:t>- individuální přístup</a:t>
            </a:r>
            <a:br>
              <a:rPr lang="cs-CZ" sz="2800"/>
            </a:br>
            <a:r>
              <a:rPr lang="cs-CZ" sz="2800"/>
              <a:t>- jednotný přístup v zásadních úkonech péče o vlastní osobu</a:t>
            </a:r>
            <a:br>
              <a:rPr lang="cs-CZ" sz="2800"/>
            </a:br>
            <a:r>
              <a:rPr lang="cs-CZ" sz="2800"/>
              <a:t>- práce v menších skupinách ( každý pracovník má na starosti cca 2 klienty)</a:t>
            </a:r>
            <a:br>
              <a:rPr lang="cs-CZ" sz="2800"/>
            </a:br>
            <a:r>
              <a:rPr lang="cs-CZ" sz="2800"/>
              <a:t>- účast na pravidelných aktivitách (muzikoterapie, hypoterapie, atd)</a:t>
            </a:r>
            <a:br>
              <a:rPr lang="cs-CZ" sz="2800"/>
            </a:br>
            <a:r>
              <a:rPr lang="cs-CZ" sz="2800"/>
              <a:t>- rozvoj alternativní komunikace a účast na logopedii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19998" y="359999"/>
            <a:ext cx="8974442" cy="6007324"/>
          </a:xfrm>
        </p:spPr>
        <p:txBody>
          <a:bodyPr anchorCtr="0"/>
          <a:lstStyle/>
          <a:p>
            <a:pPr lvl="0" algn="l"/>
            <a:r>
              <a:rPr lang="cs-CZ" sz="2800">
                <a:latin typeface="Arial" pitchFamily="34"/>
              </a:rPr>
              <a:t/>
            </a:r>
            <a:br>
              <a:rPr lang="cs-CZ" sz="2800">
                <a:latin typeface="Arial" pitchFamily="34"/>
              </a:rPr>
            </a:br>
            <a:r>
              <a:rPr lang="cs-CZ" sz="2800">
                <a:solidFill>
                  <a:srgbClr val="203864"/>
                </a:solidFill>
                <a:latin typeface="Arial" pitchFamily="34"/>
              </a:rPr>
              <a:t>Skladba klientů:</a:t>
            </a:r>
            <a:r>
              <a:rPr lang="cs-CZ" sz="2800">
                <a:latin typeface="Arial" pitchFamily="34"/>
              </a:rPr>
              <a:t/>
            </a:r>
            <a:br>
              <a:rPr lang="cs-CZ" sz="2800">
                <a:latin typeface="Arial" pitchFamily="34"/>
              </a:rPr>
            </a:br>
            <a:r>
              <a:rPr lang="cs-CZ" sz="2800">
                <a:latin typeface="Arial" pitchFamily="34"/>
              </a:rPr>
              <a:t>- </a:t>
            </a:r>
            <a:r>
              <a:rPr lang="cs-CZ" sz="2600">
                <a:latin typeface="Arial" pitchFamily="34"/>
              </a:rPr>
              <a:t>dětský autismus, těžká mentální retardace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atypický autismus, těžká mentální retardace, významná porucha chování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dětský autismus, těžká mentální retardace, významná porucha chování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apertův syndrom, těžká mentální retardace, významná porucha chování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atypický autismus, těžká mentální retardace, významná porucha chování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dětský autismus, těžká mentální retardace, významná porucha chování</a:t>
            </a:r>
            <a:br>
              <a:rPr lang="cs-CZ" sz="2600">
                <a:latin typeface="Arial" pitchFamily="34"/>
              </a:rPr>
            </a:br>
            <a:r>
              <a:rPr lang="cs-CZ" sz="2600">
                <a:latin typeface="Arial" pitchFamily="34"/>
              </a:rPr>
              <a:t>- atypický autismus, těžká mentální retardace, významná porucha chování </a:t>
            </a:r>
            <a:r>
              <a:rPr lang="cs-CZ" sz="2800">
                <a:latin typeface="Arial" pitchFamily="34"/>
              </a:rPr>
              <a:t/>
            </a:r>
            <a:br>
              <a:rPr lang="cs-CZ" sz="2800">
                <a:latin typeface="Arial" pitchFamily="34"/>
              </a:rPr>
            </a:br>
            <a:endParaRPr lang="cs-CZ" sz="2800">
              <a:latin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68784" y="481276"/>
            <a:ext cx="8974442" cy="4524844"/>
          </a:xfrm>
        </p:spPr>
        <p:txBody>
          <a:bodyPr anchorCtr="0"/>
          <a:lstStyle/>
          <a:p>
            <a:pPr lvl="0" algn="l"/>
            <a:r>
              <a:rPr lang="cs-CZ">
                <a:solidFill>
                  <a:srgbClr val="203864"/>
                </a:solidFill>
                <a:latin typeface="Arial" pitchFamily="34"/>
              </a:rPr>
              <a:t>Vzdělání</a:t>
            </a: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ZŠ Raspenava – třída speciální, třída rehabilitační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MŠ Raspenava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spolupráce s klinickým logopedem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endParaRPr lang="cs-CZ">
              <a:latin typeface="Arial" pitchFamily="34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94579" y="4291745"/>
            <a:ext cx="2502255" cy="33019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3556" y="875163"/>
            <a:ext cx="8974442" cy="4524844"/>
          </a:xfrm>
        </p:spPr>
        <p:txBody>
          <a:bodyPr anchorCtr="0"/>
          <a:lstStyle/>
          <a:p>
            <a:pPr lvl="0" algn="l"/>
            <a:r>
              <a:rPr lang="cs-CZ">
                <a:solidFill>
                  <a:srgbClr val="203864"/>
                </a:solidFill>
                <a:latin typeface="Arial" pitchFamily="34"/>
              </a:rPr>
              <a:t>Akce</a:t>
            </a: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dětský den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běh kolem vlasti (Vlastibořice)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boříme bariery – běh ( gymnázium Frýdlant)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den na modro (světový den autismu)</a:t>
            </a:r>
            <a:br>
              <a:rPr lang="cs-CZ">
                <a:latin typeface="Arial" pitchFamily="34"/>
              </a:rPr>
            </a:br>
            <a:endParaRPr lang="cs-CZ">
              <a:latin typeface="Arial" pitchFamily="34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6" y="4905371"/>
            <a:ext cx="4741950" cy="26673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372" y="4982245"/>
            <a:ext cx="3351477" cy="25136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91998" y="911656"/>
            <a:ext cx="8974442" cy="4287328"/>
          </a:xfrm>
        </p:spPr>
        <p:txBody>
          <a:bodyPr anchorCtr="0">
            <a:spAutoFit/>
          </a:bodyPr>
          <a:lstStyle/>
          <a:p>
            <a:pPr lvl="0" algn="l"/>
            <a:r>
              <a:rPr lang="cs-CZ">
                <a:solidFill>
                  <a:srgbClr val="203864"/>
                </a:solidFill>
                <a:latin typeface="Arial" pitchFamily="34"/>
              </a:rPr>
              <a:t>Aktivizace</a:t>
            </a: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/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výlety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muzikoterapie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canisterapie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hypoterapie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- bazální stimulace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52" y="1075681"/>
            <a:ext cx="5845969" cy="28427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9E74CF6B1EC24186E015665604C9FD" ma:contentTypeVersion="0" ma:contentTypeDescription="Vytvoří nový dokument" ma:contentTypeScope="" ma:versionID="28362ea6fa5052c64a9a7017c245096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91e2fbbf3efe6f5ad217f05f8c14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6CA23A-02E7-4210-B9B4-F79C9F3974F7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E93F98-8CF2-4EF9-9D48-CAD660CD9E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930F87-422E-471C-B358-1938A2FF9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350</Words>
  <Application>Microsoft Office PowerPoint</Application>
  <PresentationFormat>Vlastní</PresentationFormat>
  <Paragraphs>37</Paragraphs>
  <Slides>25</Slides>
  <Notes>19</Notes>
  <HiddenSlides>1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Microsoft YaHei</vt:lpstr>
      <vt:lpstr>Arial</vt:lpstr>
      <vt:lpstr>Calibri</vt:lpstr>
      <vt:lpstr>Lucida Sans</vt:lpstr>
      <vt:lpstr>Lucida Sans Unicode</vt:lpstr>
      <vt:lpstr>Tahoma</vt:lpstr>
      <vt:lpstr>Times New Roman</vt:lpstr>
      <vt:lpstr>Výchozí</vt:lpstr>
      <vt:lpstr>Současná skladba klientů v DOZP</vt:lpstr>
      <vt:lpstr>Domácnost PAS</vt:lpstr>
      <vt:lpstr>Ubytování  - 5 jednolůžkových pokojů - 1 dvoulůžkový pokoj - 2 společenské místnosti s TV - 2 koupelny s wc - zahrada  </vt:lpstr>
      <vt:lpstr>Současná situace:  - malé prostory - odlišnost klientů - problémové chování klientů - velké riziko napadení klienta klientem</vt:lpstr>
      <vt:lpstr>Klienti  - individuální přístup - jednotný přístup v zásadních úkonech péče o vlastní osobu - práce v menších skupinách ( každý pracovník má na starosti cca 2 klienty) - účast na pravidelných aktivitách (muzikoterapie, hypoterapie, atd) - rozvoj alternativní komunikace a účast na logopedii</vt:lpstr>
      <vt:lpstr> Skladba klientů: - dětský autismus, těžká mentální retardace - atypický autismus, těžká mentální retardace, významná porucha chování - dětský autismus, těžká mentální retardace, významná porucha chování - apertův syndrom, těžká mentální retardace, významná porucha chování - atypický autismus, těžká mentální retardace, významná porucha chování - dětský autismus, těžká mentální retardace, významná porucha chování - atypický autismus, těžká mentální retardace, významná porucha chování  </vt:lpstr>
      <vt:lpstr>Vzdělání  - ZŠ Raspenava – třída speciální, třída rehabilitační - MŠ Raspenava - spolupráce s klinickým logopedem   </vt:lpstr>
      <vt:lpstr>Akce  - dětský den - běh kolem vlasti (Vlastibořice) - boříme bariery – běh ( gymnázium Frýdlant) - den na modro (světový den autismu) </vt:lpstr>
      <vt:lpstr>Aktivizace  - výlety - muzikoterapie - canisterapie - hypoterapie - bazální stimulace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Kveta</dc:creator>
  <cp:lastModifiedBy>Holakovský Luboš (MPSV)</cp:lastModifiedBy>
  <cp:revision>23</cp:revision>
  <cp:lastPrinted>2020-01-21T13:41:53Z</cp:lastPrinted>
  <dcterms:created xsi:type="dcterms:W3CDTF">2020-01-14T20:46:51Z</dcterms:created>
  <dcterms:modified xsi:type="dcterms:W3CDTF">2020-04-14T10:07:15Z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0x010100949E74CF6B1EC24186E015665604C9FD</vt:lpwstr>
  </property>
</Properties>
</file>