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13"/>
  </p:notesMasterIdLst>
  <p:handoutMasterIdLst>
    <p:handoutMasterId r:id="rId14"/>
  </p:handoutMasterIdLst>
  <p:sldIdLst>
    <p:sldId id="466" r:id="rId2"/>
    <p:sldId id="256" r:id="rId3"/>
    <p:sldId id="471" r:id="rId4"/>
    <p:sldId id="472" r:id="rId5"/>
    <p:sldId id="474" r:id="rId6"/>
    <p:sldId id="426" r:id="rId7"/>
    <p:sldId id="424" r:id="rId8"/>
    <p:sldId id="470" r:id="rId9"/>
    <p:sldId id="473" r:id="rId10"/>
    <p:sldId id="467" r:id="rId11"/>
    <p:sldId id="331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81469" autoAdjust="0"/>
  </p:normalViewPr>
  <p:slideViewPr>
    <p:cSldViewPr showGuides="1">
      <p:cViewPr varScale="1">
        <p:scale>
          <a:sx n="64" d="100"/>
          <a:sy n="64" d="100"/>
        </p:scale>
        <p:origin x="-1320" y="-9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news.php?lg=1#NLsubscribe" TargetMode="External"/><Relationship Id="rId2" Type="http://schemas.openxmlformats.org/officeDocument/2006/relationships/hyperlink" Target="http://www.mpsv.cz/cs/2593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cs/2593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cs/3237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388464" cy="1512168"/>
          </a:xfrm>
        </p:spPr>
        <p:txBody>
          <a:bodyPr/>
          <a:lstStyle/>
          <a:p>
            <a:pPr algn="ctr"/>
            <a:r>
              <a:rPr lang="cs-CZ" sz="2800" dirty="0">
                <a:latin typeface="+mn-lt"/>
              </a:rPr>
              <a:t>Workshop </a:t>
            </a:r>
            <a:r>
              <a:rPr lang="cs-CZ" sz="2800" dirty="0" smtClean="0">
                <a:latin typeface="+mn-lt"/>
              </a:rPr>
              <a:t>projektu systémová podpora sociální práce v obcích na </a:t>
            </a:r>
            <a:r>
              <a:rPr lang="cs-CZ" sz="2800" dirty="0">
                <a:latin typeface="+mn-lt"/>
              </a:rPr>
              <a:t>téma: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395536" y="3356992"/>
            <a:ext cx="8387763" cy="1224136"/>
          </a:xfrm>
        </p:spPr>
        <p:txBody>
          <a:bodyPr/>
          <a:lstStyle/>
          <a:p>
            <a:pPr algn="ctr"/>
            <a:r>
              <a:rPr lang="cs-CZ" b="1" dirty="0" smtClean="0"/>
              <a:t>Role </a:t>
            </a:r>
            <a:r>
              <a:rPr lang="cs-CZ" b="1" dirty="0"/>
              <a:t>sociální práce ve vztahu k výkonu veřejného </a:t>
            </a:r>
            <a:r>
              <a:rPr lang="cs-CZ" b="1" dirty="0" smtClean="0"/>
              <a:t>opatrovnictví</a:t>
            </a:r>
            <a:endParaRPr lang="cs-CZ" b="1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395536" y="4885200"/>
            <a:ext cx="8388464" cy="540000"/>
          </a:xfrm>
        </p:spPr>
        <p:txBody>
          <a:bodyPr/>
          <a:lstStyle/>
          <a:p>
            <a:pPr algn="ctr"/>
            <a:r>
              <a:rPr lang="cs-CZ" b="1" dirty="0" smtClean="0"/>
              <a:t>    Hradec </a:t>
            </a:r>
            <a:r>
              <a:rPr lang="cs-CZ" b="1" dirty="0"/>
              <a:t>Králové, 1. 2. </a:t>
            </a:r>
            <a:r>
              <a:rPr lang="cs-CZ" b="1" dirty="0" smtClean="0"/>
              <a:t>2018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5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 projektu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http://www.mpsv.cz/cs/25939</a:t>
            </a:r>
            <a:endParaRPr lang="cs-CZ" dirty="0"/>
          </a:p>
          <a:p>
            <a:r>
              <a:rPr lang="cs-CZ" dirty="0">
                <a:hlinkClick r:id="rId3"/>
              </a:rPr>
              <a:t>Aktuality/novinky MPSV</a:t>
            </a:r>
            <a:endParaRPr lang="cs-CZ" dirty="0"/>
          </a:p>
          <a:p>
            <a:r>
              <a:rPr lang="cs-CZ" dirty="0"/>
              <a:t>FB </a:t>
            </a:r>
            <a:r>
              <a:rPr lang="cs-CZ" dirty="0" smtClean="0"/>
              <a:t>Buďme </a:t>
            </a:r>
            <a:r>
              <a:rPr lang="cs-CZ" dirty="0" err="1"/>
              <a:t>profi</a:t>
            </a:r>
            <a:r>
              <a:rPr lang="cs-CZ" dirty="0"/>
              <a:t>!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3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620688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Děkuji </a:t>
            </a:r>
            <a:r>
              <a:rPr lang="cs-CZ" altLang="cs-CZ" sz="3600" dirty="0">
                <a:solidFill>
                  <a:srgbClr val="14407E"/>
                </a:solidFill>
                <a:cs typeface="Times New Roman" pitchFamily="18" charset="0"/>
              </a:rPr>
              <a:t>za pozornost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2000" dirty="0">
                <a:solidFill>
                  <a:srgbClr val="14407E"/>
                </a:solidFill>
                <a:cs typeface="Times New Roman" pitchFamily="18" charset="0"/>
              </a:rPr>
              <a:t>p</a:t>
            </a:r>
            <a:r>
              <a:rPr lang="cs-CZ" altLang="cs-CZ" sz="2000" dirty="0" smtClean="0">
                <a:solidFill>
                  <a:srgbClr val="14407E"/>
                </a:solidFill>
                <a:cs typeface="Times New Roman" pitchFamily="18" charset="0"/>
              </a:rPr>
              <a:t>etr.votruba@mpsv.cz</a:t>
            </a: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  <a:spcAft>
                <a:spcPts val="1200"/>
              </a:spcAft>
            </a:pP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sz="2800" kern="12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Systémová podpora sociální práce v obcích</a:t>
            </a:r>
            <a:r>
              <a:rPr lang="cs-CZ" kern="1200" cap="none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2400" dirty="0"/>
              <a:t>Bc. Petr Votruba, koordinátor projektu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oddělení </a:t>
            </a:r>
            <a:r>
              <a:rPr lang="cs-CZ" sz="2400" dirty="0" smtClean="0"/>
              <a:t>koncepce sociální práce a vzdělávání, MPSV</a:t>
            </a:r>
          </a:p>
          <a:p>
            <a:pPr>
              <a:spcBef>
                <a:spcPts val="600"/>
              </a:spcBef>
            </a:pP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12000" y="4885200"/>
            <a:ext cx="7272000" cy="776048"/>
          </a:xfrm>
        </p:spPr>
        <p:txBody>
          <a:bodyPr/>
          <a:lstStyle/>
          <a:p>
            <a:r>
              <a:rPr lang="cs-CZ" sz="2400" dirty="0"/>
              <a:t>Hradec Králové, 1. 2. 2018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2780928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4077072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5085184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Projekt Systémová podpora sociální práce v obcích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2800" b="1" dirty="0"/>
              <a:t>Projekt Systémová podpora sociální práce v obcích</a:t>
            </a:r>
            <a:r>
              <a:rPr lang="cs-CZ" sz="2800" dirty="0"/>
              <a:t> registrační číslo </a:t>
            </a:r>
            <a:r>
              <a:rPr lang="cs-CZ" sz="2800" b="1" dirty="0"/>
              <a:t>CZ.03.2.63/0.0/0.0/15_017/0003527</a:t>
            </a:r>
          </a:p>
          <a:p>
            <a:r>
              <a:rPr lang="cs-CZ" sz="2800" dirty="0" smtClean="0"/>
              <a:t>Doba </a:t>
            </a:r>
            <a:r>
              <a:rPr lang="cs-CZ" sz="2800" dirty="0"/>
              <a:t>realizace od 1. 1. 2016 do 31. 12. 2019</a:t>
            </a:r>
          </a:p>
          <a:p>
            <a:r>
              <a:rPr lang="cs-CZ" sz="2800" dirty="0"/>
              <a:t>Hlavním cílem projektu je koordinace a ověření metodické role MPSV k výkonu sociální práce v obcích v rámci přenesené </a:t>
            </a:r>
            <a:r>
              <a:rPr lang="cs-CZ" sz="2800" dirty="0" smtClean="0"/>
              <a:t>působnosti</a:t>
            </a:r>
            <a:endParaRPr lang="cs-CZ" sz="2800" dirty="0"/>
          </a:p>
          <a:p>
            <a:r>
              <a:rPr lang="cs-CZ" sz="2800" dirty="0"/>
              <a:t>Systémový projekt MPSV získává podklady                  ze současné </a:t>
            </a:r>
            <a:r>
              <a:rPr lang="cs-CZ" sz="2800" dirty="0" smtClean="0"/>
              <a:t>praxe od </a:t>
            </a:r>
            <a:r>
              <a:rPr lang="cs-CZ" sz="2800" dirty="0"/>
              <a:t>15 samostatných projektů obcí</a:t>
            </a:r>
            <a:endParaRPr lang="en-US" sz="2800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51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Spolupráce MPSV a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/>
            <a:r>
              <a:rPr lang="en-US" sz="2800" dirty="0"/>
              <a:t>O</a:t>
            </a:r>
            <a:r>
              <a:rPr lang="cs-CZ" sz="2800" dirty="0" err="1" smtClean="0"/>
              <a:t>bce</a:t>
            </a:r>
            <a:r>
              <a:rPr lang="en-US" sz="2800" dirty="0" smtClean="0"/>
              <a:t> </a:t>
            </a:r>
            <a:r>
              <a:rPr lang="cs-CZ" sz="2800" dirty="0" smtClean="0"/>
              <a:t>jsou rozděleny </a:t>
            </a:r>
            <a:r>
              <a:rPr lang="cs-CZ" sz="2800" dirty="0"/>
              <a:t>do tří územních oblastí: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800" dirty="0"/>
              <a:t>Kladno, Litvínov, Lovosice, Most, Písek (Praha)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800" dirty="0"/>
              <a:t>Havlíčkův Brod, Hradec Králové, Chrudim, Jilemnice, Kolín (Hradec Králové)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800" dirty="0"/>
              <a:t>Bučovice, Hodonín, Holešov, Moravský Beroun, Valašské Meziříčí (</a:t>
            </a:r>
            <a:r>
              <a:rPr lang="cs-CZ" sz="2800" dirty="0" smtClean="0"/>
              <a:t>Olomouc)</a:t>
            </a:r>
          </a:p>
          <a:p>
            <a:pPr algn="just"/>
            <a:r>
              <a:rPr lang="cs-CZ" sz="2800" dirty="0" smtClean="0"/>
              <a:t>V každé oblasti působí dvě metodičky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0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Měsíční porady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r>
              <a:rPr lang="cs-CZ" dirty="0"/>
              <a:t>Probíhají v Praze, Hradci Králové a Olomouci</a:t>
            </a:r>
          </a:p>
          <a:p>
            <a:r>
              <a:rPr lang="cs-CZ" dirty="0"/>
              <a:t>Bližší informace o oblastních kancelářích zveřejněny na webu MPSV </a:t>
            </a:r>
            <a:r>
              <a:rPr lang="cs-CZ" dirty="0">
                <a:hlinkClick r:id="rId2"/>
              </a:rPr>
              <a:t>http://www.mpsv.cz/cs/25939</a:t>
            </a:r>
            <a:r>
              <a:rPr lang="cs-CZ" dirty="0"/>
              <a:t> (</a:t>
            </a:r>
            <a:r>
              <a:rPr lang="en-US" dirty="0"/>
              <a:t>+</a:t>
            </a:r>
            <a:r>
              <a:rPr lang="cs-CZ" dirty="0"/>
              <a:t>kontakty)</a:t>
            </a:r>
          </a:p>
          <a:p>
            <a:r>
              <a:rPr lang="cs-CZ" dirty="0"/>
              <a:t>Na měsíčních poradách dochází k hodnocení výkonu SP na úrovni obce – podklady pro publikace, workshopy projektu</a:t>
            </a:r>
          </a:p>
          <a:p>
            <a:r>
              <a:rPr lang="cs-CZ" dirty="0"/>
              <a:t>Nabízíme možnost účastnit se měsíčních porad sociálním pracovníků z veřejné správy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60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Projekt Systémová podpora sociální práce v obcích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Workshopy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968552"/>
          </a:xfrm>
        </p:spPr>
        <p:txBody>
          <a:bodyPr/>
          <a:lstStyle/>
          <a:p>
            <a:pPr algn="just"/>
            <a:r>
              <a:rPr lang="cs-CZ" dirty="0" smtClean="0"/>
              <a:t>Plánováno celkem 6 workshopů</a:t>
            </a:r>
          </a:p>
          <a:p>
            <a:pPr>
              <a:lnSpc>
                <a:spcPct val="100000"/>
              </a:lnSpc>
            </a:pPr>
            <a:r>
              <a:rPr lang="cs-CZ" dirty="0"/>
              <a:t>„Příklady dobré praxe spolupráce sociálních pracovníků obecních úřadů a Úřadu práce ČR“ (Praha, 15. 6. 2017)</a:t>
            </a:r>
          </a:p>
          <a:p>
            <a:pPr>
              <a:lnSpc>
                <a:spcPct val="100000"/>
              </a:lnSpc>
            </a:pPr>
            <a:r>
              <a:rPr lang="cs-CZ" dirty="0"/>
              <a:t>„Sociální šetření“ (Olomouc, 2. 10. 2017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b="1" dirty="0" smtClean="0">
                <a:cs typeface="Times New Roman" panose="02020603050405020304" pitchFamily="18" charset="0"/>
              </a:rPr>
              <a:t>3. </a:t>
            </a:r>
            <a:r>
              <a:rPr lang="cs-CZ" b="1" dirty="0">
                <a:cs typeface="Times New Roman" panose="02020603050405020304" pitchFamily="18" charset="0"/>
              </a:rPr>
              <a:t>w</a:t>
            </a:r>
            <a:r>
              <a:rPr lang="cs-CZ" b="1" dirty="0" smtClean="0">
                <a:cs typeface="Times New Roman" panose="02020603050405020304" pitchFamily="18" charset="0"/>
              </a:rPr>
              <a:t>orkshop – Hradec Králové, </a:t>
            </a:r>
            <a:r>
              <a:rPr lang="cs-CZ" b="1" dirty="0">
                <a:cs typeface="Times New Roman" panose="02020603050405020304" pitchFamily="18" charset="0"/>
              </a:rPr>
              <a:t>1. 2. 2018 - Workshop „Sociální práce ve vztahu k výkonu veřejného opatrovnictví</a:t>
            </a:r>
            <a:r>
              <a:rPr lang="cs-CZ" b="1" dirty="0" smtClean="0">
                <a:cs typeface="Times New Roman" panose="02020603050405020304" pitchFamily="18" charset="0"/>
              </a:rPr>
              <a:t>“</a:t>
            </a:r>
          </a:p>
          <a:p>
            <a:r>
              <a:rPr lang="cs-CZ" dirty="0" smtClean="0">
                <a:cs typeface="Times New Roman" panose="02020603050405020304" pitchFamily="18" charset="0"/>
              </a:rPr>
              <a:t> 4. workshop – </a:t>
            </a:r>
            <a:r>
              <a:rPr lang="cs-CZ" b="1" i="1" u="sng" dirty="0" smtClean="0">
                <a:cs typeface="Times New Roman" panose="02020603050405020304" pitchFamily="18" charset="0"/>
              </a:rPr>
              <a:t>plánován na 12. </a:t>
            </a:r>
            <a:r>
              <a:rPr lang="cs-CZ" b="1" i="1" u="sng" dirty="0" smtClean="0"/>
              <a:t>června </a:t>
            </a:r>
            <a:r>
              <a:rPr lang="cs-CZ" b="1" i="1" u="sng" dirty="0"/>
              <a:t>2018 </a:t>
            </a:r>
            <a:r>
              <a:rPr lang="cs-CZ" dirty="0"/>
              <a:t>- Praha – „</a:t>
            </a:r>
            <a:r>
              <a:rPr lang="cs-CZ" dirty="0" smtClean="0"/>
              <a:t>Standardy kvality sociální práce ve veřejné správě“ (evaluační dotazník)</a:t>
            </a:r>
          </a:p>
          <a:p>
            <a:pPr lvl="0"/>
            <a:r>
              <a:rPr lang="cs-CZ" dirty="0" smtClean="0"/>
              <a:t>Výstupy </a:t>
            </a:r>
            <a:r>
              <a:rPr lang="cs-CZ" dirty="0"/>
              <a:t>z workshopů </a:t>
            </a:r>
            <a:r>
              <a:rPr lang="cs-CZ" dirty="0" smtClean="0"/>
              <a:t>obsaženy ve </a:t>
            </a:r>
            <a:r>
              <a:rPr lang="cs-CZ" dirty="0"/>
              <a:t>Zpravodaji</a:t>
            </a:r>
          </a:p>
          <a:p>
            <a:pPr marL="0" indent="0" algn="just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2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spcAft>
                <a:spcPts val="1200"/>
              </a:spcAft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Systémová podpora sociální práce v obcích – Zpravodaj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136904" cy="5040560"/>
          </a:xfrm>
        </p:spPr>
        <p:txBody>
          <a:bodyPr/>
          <a:lstStyle/>
          <a:p>
            <a:pPr algn="just"/>
            <a:r>
              <a:rPr lang="cs-CZ" dirty="0"/>
              <a:t>Celkem 7 vydání, </a:t>
            </a:r>
            <a:r>
              <a:rPr lang="cs-CZ" dirty="0" smtClean="0"/>
              <a:t>výstupy z workshopů, určeno SP z veřejné správy</a:t>
            </a:r>
          </a:p>
          <a:p>
            <a:pPr algn="just"/>
            <a:r>
              <a:rPr lang="cs-CZ" dirty="0" smtClean="0"/>
              <a:t>1</a:t>
            </a:r>
            <a:r>
              <a:rPr lang="cs-CZ" dirty="0"/>
              <a:t>. Zpravodaj – „pilotní</a:t>
            </a:r>
            <a:r>
              <a:rPr lang="cs-CZ" dirty="0" smtClean="0"/>
              <a:t>“,  vydán v říjnu 2017</a:t>
            </a:r>
          </a:p>
          <a:p>
            <a:pPr algn="just"/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smtClean="0"/>
              <a:t>Zpravodaj – „Příklady </a:t>
            </a:r>
            <a:r>
              <a:rPr lang="cs-CZ" dirty="0"/>
              <a:t>dobré praxe spolupráce sociálních pracovníků obecních úřadů a Úřadu práce </a:t>
            </a:r>
            <a:r>
              <a:rPr lang="cs-CZ" dirty="0" smtClean="0"/>
              <a:t>ČR“ – vydání březen 2018</a:t>
            </a:r>
          </a:p>
          <a:p>
            <a:pPr algn="just"/>
            <a:r>
              <a:rPr lang="cs-CZ" dirty="0" smtClean="0"/>
              <a:t>3. Zpravodaj – sociální šetření </a:t>
            </a:r>
            <a:r>
              <a:rPr lang="cs-CZ" dirty="0"/>
              <a:t>– </a:t>
            </a:r>
            <a:r>
              <a:rPr lang="cs-CZ" dirty="0" smtClean="0"/>
              <a:t>vydání duben 2018</a:t>
            </a:r>
          </a:p>
          <a:p>
            <a:pPr algn="just"/>
            <a:r>
              <a:rPr lang="cs-CZ" b="1" dirty="0" smtClean="0"/>
              <a:t>4. Zpravodaj – výstupy z tohoto workshopu – vydání květen 2018</a:t>
            </a:r>
          </a:p>
          <a:p>
            <a:pPr algn="just"/>
            <a:r>
              <a:rPr lang="cs-CZ" dirty="0" smtClean="0"/>
              <a:t>Evaluační dotazník – návrhy na další témata Zpravodajů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Projekt Systémová podpora sociální práce v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obcích – další aktivity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96752"/>
            <a:ext cx="8064000" cy="554461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Zahraniční cesty</a:t>
            </a:r>
            <a:endParaRPr lang="cs-CZ" dirty="0"/>
          </a:p>
          <a:p>
            <a:r>
              <a:rPr lang="it-IT" dirty="0" smtClean="0"/>
              <a:t>Bratislava </a:t>
            </a:r>
            <a:r>
              <a:rPr lang="it-IT" dirty="0"/>
              <a:t>10. – 12. 10. </a:t>
            </a:r>
            <a:r>
              <a:rPr lang="it-IT" dirty="0" smtClean="0"/>
              <a:t>2017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www.mpsv.cz/</a:t>
            </a:r>
            <a:r>
              <a:rPr lang="cs-CZ" dirty="0" err="1" smtClean="0">
                <a:hlinkClick r:id="rId2"/>
              </a:rPr>
              <a:t>cs</a:t>
            </a:r>
            <a:r>
              <a:rPr lang="cs-CZ" dirty="0" smtClean="0">
                <a:hlinkClick r:id="rId2"/>
              </a:rPr>
              <a:t>/32376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Pracovní skupina ke „standardům kvality sociální práce ve veřejné správě“ </a:t>
            </a:r>
          </a:p>
          <a:p>
            <a:r>
              <a:rPr lang="cs-CZ" dirty="0" smtClean="0"/>
              <a:t>Vytváří se projektová </a:t>
            </a:r>
            <a:r>
              <a:rPr lang="cs-CZ" dirty="0"/>
              <a:t>pracovní skupina ze zástupců z veřejné správy (obecní úřady, krajské úřady, Úřad práce</a:t>
            </a:r>
            <a:r>
              <a:rPr lang="cs-CZ" dirty="0" smtClean="0"/>
              <a:t>)</a:t>
            </a:r>
          </a:p>
          <a:p>
            <a:r>
              <a:rPr lang="cs-CZ" dirty="0"/>
              <a:t>Obsahem této aktivity </a:t>
            </a:r>
            <a:r>
              <a:rPr lang="cs-CZ" dirty="0" smtClean="0"/>
              <a:t>bude </a:t>
            </a:r>
            <a:r>
              <a:rPr lang="cs-CZ" dirty="0"/>
              <a:t>především sbírání podkladů, analytická a konzultační činnost a vytvoření výsledného podkladu pro standardy kvality sociální </a:t>
            </a:r>
            <a:r>
              <a:rPr lang="cs-CZ" dirty="0" smtClean="0"/>
              <a:t>práce</a:t>
            </a:r>
          </a:p>
          <a:p>
            <a:r>
              <a:rPr lang="cs-CZ" dirty="0"/>
              <a:t>Pracovní skupina bude fungovat v průběhu roku </a:t>
            </a:r>
            <a:r>
              <a:rPr lang="cs-CZ" dirty="0" smtClean="0"/>
              <a:t>2018, první schůzka plánována na konec března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687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výstupy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r>
              <a:rPr lang="cs-CZ" dirty="0"/>
              <a:t>Příručka praxe sociální práce v obci</a:t>
            </a:r>
          </a:p>
          <a:p>
            <a:r>
              <a:rPr lang="cs-CZ" dirty="0"/>
              <a:t>Podklad pro stanovení minimálního standardu sociální práce v obci</a:t>
            </a:r>
          </a:p>
          <a:p>
            <a:r>
              <a:rPr lang="cs-CZ" dirty="0"/>
              <a:t>Modelový návrh typových pozic sociálních pracovníků obcí</a:t>
            </a:r>
          </a:p>
          <a:p>
            <a:r>
              <a:rPr lang="cs-CZ" dirty="0"/>
              <a:t>Modelový návrh vzdělávacího programu pro sociální pracovníky obcí</a:t>
            </a:r>
          </a:p>
          <a:p>
            <a:r>
              <a:rPr lang="cs-CZ" dirty="0"/>
              <a:t>Zpravodaj sociální práce v obci</a:t>
            </a:r>
          </a:p>
          <a:p>
            <a:r>
              <a:rPr lang="cs-CZ" dirty="0"/>
              <a:t>Závěrečná hodnotící zpráva projektu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7068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522</Words>
  <Application>Microsoft Office PowerPoint</Application>
  <PresentationFormat>Předvádění na obrazovce (4:3)</PresentationFormat>
  <Paragraphs>79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prezentace</vt:lpstr>
      <vt:lpstr>Workshop projektu systémová podpora sociální práce v obcích na téma: </vt:lpstr>
      <vt:lpstr>projekt Systémová podpora sociální práce v obcích </vt:lpstr>
      <vt:lpstr>Projekt Systémová podpora sociální práce v obcích</vt:lpstr>
      <vt:lpstr>Spolupráce MPSV a obcí</vt:lpstr>
      <vt:lpstr>Měsíční porady projektu</vt:lpstr>
      <vt:lpstr> Projekt Systémová podpora sociální práce v obcích - Workshopy </vt:lpstr>
      <vt:lpstr>Projekt Systémová podpora sociální práce v obcích – Zpravodaj</vt:lpstr>
      <vt:lpstr>Projekt Systémová podpora sociální práce v obcích – další aktivity</vt:lpstr>
      <vt:lpstr>Hlavní výstupy projektu</vt:lpstr>
      <vt:lpstr> Informace o projektu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2018-02-01T06:26:09Z</dcterms:modified>
</cp:coreProperties>
</file>