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84" r:id="rId3"/>
    <p:sldId id="299" r:id="rId4"/>
    <p:sldId id="307" r:id="rId5"/>
    <p:sldId id="302" r:id="rId6"/>
    <p:sldId id="305" r:id="rId7"/>
    <p:sldId id="301" r:id="rId8"/>
    <p:sldId id="308" r:id="rId9"/>
  </p:sldIdLst>
  <p:sldSz cx="9144000" cy="6858000" type="screen4x3"/>
  <p:notesSz cx="6711950" cy="9844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FFFF00"/>
    <a:srgbClr val="FF9900"/>
    <a:srgbClr val="0000FF"/>
    <a:srgbClr val="990033"/>
    <a:srgbClr val="777777"/>
    <a:srgbClr val="000099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47" autoAdjust="0"/>
    <p:restoredTop sz="94069" autoAdjust="0"/>
  </p:normalViewPr>
  <p:slideViewPr>
    <p:cSldViewPr>
      <p:cViewPr>
        <p:scale>
          <a:sx n="75" d="100"/>
          <a:sy n="75" d="100"/>
        </p:scale>
        <p:origin x="-1236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230" y="426"/>
      </p:cViewPr>
      <p:guideLst>
        <p:guide orient="horz" pos="3100"/>
        <p:guide pos="211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87" tIns="45094" rIns="90187" bIns="45094" numCol="1" anchor="t" anchorCtr="0" compatLnSpc="1">
            <a:prstTxWarp prst="textNoShape">
              <a:avLst/>
            </a:prstTxWarp>
          </a:bodyPr>
          <a:lstStyle>
            <a:lvl1pPr defTabSz="9017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2063" y="0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87" tIns="45094" rIns="90187" bIns="45094" numCol="1" anchor="t" anchorCtr="0" compatLnSpc="1">
            <a:prstTxWarp prst="textNoShape">
              <a:avLst/>
            </a:prstTxWarp>
          </a:bodyPr>
          <a:lstStyle>
            <a:lvl1pPr algn="r" defTabSz="9017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0375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87" tIns="45094" rIns="90187" bIns="45094" numCol="1" anchor="b" anchorCtr="0" compatLnSpc="1">
            <a:prstTxWarp prst="textNoShape">
              <a:avLst/>
            </a:prstTxWarp>
          </a:bodyPr>
          <a:lstStyle>
            <a:lvl1pPr defTabSz="9017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2063" y="9350375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87" tIns="45094" rIns="90187" bIns="45094" numCol="1" anchor="b" anchorCtr="0" compatLnSpc="1">
            <a:prstTxWarp prst="textNoShape">
              <a:avLst/>
            </a:prstTxWarp>
          </a:bodyPr>
          <a:lstStyle>
            <a:lvl1pPr algn="r" defTabSz="9017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811BE16-6F4C-4578-A75D-424E5CF980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87" tIns="45094" rIns="90187" bIns="45094" numCol="1" anchor="t" anchorCtr="0" compatLnSpc="1">
            <a:prstTxWarp prst="textNoShape">
              <a:avLst/>
            </a:prstTxWarp>
          </a:bodyPr>
          <a:lstStyle>
            <a:lvl1pPr defTabSz="9017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2063" y="0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87" tIns="45094" rIns="90187" bIns="45094" numCol="1" anchor="t" anchorCtr="0" compatLnSpc="1">
            <a:prstTxWarp prst="textNoShape">
              <a:avLst/>
            </a:prstTxWarp>
          </a:bodyPr>
          <a:lstStyle>
            <a:lvl1pPr algn="r" defTabSz="9017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8188"/>
            <a:ext cx="4922838" cy="3692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75188"/>
            <a:ext cx="5368925" cy="443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87" tIns="45094" rIns="90187" bIns="450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50375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87" tIns="45094" rIns="90187" bIns="45094" numCol="1" anchor="b" anchorCtr="0" compatLnSpc="1">
            <a:prstTxWarp prst="textNoShape">
              <a:avLst/>
            </a:prstTxWarp>
          </a:bodyPr>
          <a:lstStyle>
            <a:lvl1pPr defTabSz="9017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2063" y="9350375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87" tIns="45094" rIns="90187" bIns="45094" numCol="1" anchor="b" anchorCtr="0" compatLnSpc="1">
            <a:prstTxWarp prst="textNoShape">
              <a:avLst/>
            </a:prstTxWarp>
          </a:bodyPr>
          <a:lstStyle>
            <a:lvl1pPr algn="r" defTabSz="9017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AF54D2B-5EE6-4951-A8E2-11FAB5FF3D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B43DB-ADD4-42C9-82EA-B3F56E97B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47967-FAB1-41BF-BBDC-0577DED76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35FA6-B03D-4D45-8437-A5E78EBB6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35B5E-22A1-4844-B50D-C3A642109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A267B-ABCA-4ED3-AC0F-F880F985A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2BFC2-EE0F-4B57-9929-2CB556864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4C265-CFBF-46EA-841D-224584373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1927-0767-480C-94FD-5B7F344E8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904FD-BACA-41E3-87B9-604D398BCC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4D43E-89D5-448F-A8C3-D7BB2E51F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690EE-EAD4-4186-9F3B-B0FBE41A0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93E4-6E00-454B-9571-482AC3069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3C0D75B2-B89F-4AEF-8008-D187ECE3A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6" descr="uvodst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 Box 7"/>
          <p:cNvSpPr txBox="1">
            <a:spLocks noChangeArrowheads="1"/>
          </p:cNvSpPr>
          <p:nvPr/>
        </p:nvSpPr>
        <p:spPr bwMode="auto">
          <a:xfrm>
            <a:off x="2555875" y="1341438"/>
            <a:ext cx="5943600" cy="223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cs-CZ" sz="1800"/>
          </a:p>
          <a:p>
            <a:pPr algn="ctr">
              <a:spcBef>
                <a:spcPct val="50000"/>
              </a:spcBef>
            </a:pPr>
            <a:endParaRPr lang="cs-CZ"/>
          </a:p>
          <a:p>
            <a:pPr algn="ctr">
              <a:spcBef>
                <a:spcPct val="50000"/>
              </a:spcBef>
            </a:pPr>
            <a:r>
              <a:rPr lang="cs-CZ"/>
              <a:t>Reforma systému péče o ohrožené děti a služby pro rodinu </a:t>
            </a:r>
          </a:p>
          <a:p>
            <a:pPr algn="ctr">
              <a:spcBef>
                <a:spcPct val="50000"/>
              </a:spcBef>
            </a:pPr>
            <a:endParaRPr lang="en-US" sz="1800" b="1">
              <a:solidFill>
                <a:srgbClr val="000066"/>
              </a:solidFill>
            </a:endParaRP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2411413" y="5157788"/>
            <a:ext cx="6264275" cy="78422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cs-CZ" sz="1800" dirty="0" smtClean="0">
                <a:solidFill>
                  <a:schemeClr val="bg1">
                    <a:lumMod val="65000"/>
                  </a:schemeClr>
                </a:solidFill>
              </a:rPr>
              <a:t>Miloslav </a:t>
            </a:r>
            <a:r>
              <a:rPr lang="cs-CZ" sz="1800" dirty="0" err="1" smtClean="0">
                <a:solidFill>
                  <a:schemeClr val="bg1">
                    <a:lumMod val="65000"/>
                  </a:schemeClr>
                </a:solidFill>
              </a:rPr>
              <a:t>Macela</a:t>
            </a:r>
            <a:endParaRPr lang="cs-CZ" sz="1800" dirty="0">
              <a:solidFill>
                <a:schemeClr val="bg1">
                  <a:lumMod val="65000"/>
                </a:schemeClr>
              </a:solidFill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cs-CZ" sz="1800" dirty="0" smtClean="0">
                <a:solidFill>
                  <a:schemeClr val="bg1">
                    <a:lumMod val="65000"/>
                  </a:schemeClr>
                </a:solidFill>
              </a:rPr>
              <a:t>ředitel odboru rodiny a dávkových systémů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0713"/>
            <a:ext cx="7772400" cy="1143000"/>
          </a:xfrm>
        </p:spPr>
        <p:txBody>
          <a:bodyPr/>
          <a:lstStyle/>
          <a:p>
            <a:r>
              <a:rPr lang="cs-CZ" sz="2400" smtClean="0">
                <a:solidFill>
                  <a:srgbClr val="3399FF"/>
                </a:solidFill>
                <a:latin typeface="Arial" charset="0"/>
              </a:rPr>
              <a:t>Shoda na základním východisku   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smtClean="0">
                <a:latin typeface="Arial" charset="0"/>
              </a:rPr>
              <a:t>Nejlepším prostředím pro dítě je rodina, resp. rodinné prostředí </a:t>
            </a:r>
          </a:p>
          <a:p>
            <a:endParaRPr lang="cs-CZ" sz="2000" smtClean="0">
              <a:latin typeface="Arial" charset="0"/>
            </a:endParaRPr>
          </a:p>
          <a:p>
            <a:r>
              <a:rPr lang="cs-CZ" sz="2000" smtClean="0">
                <a:latin typeface="Arial" charset="0"/>
              </a:rPr>
              <a:t>Bylo by ideální, kdyby každé dítě mohlo vyrůstat v rodině </a:t>
            </a:r>
          </a:p>
          <a:p>
            <a:endParaRPr lang="cs-CZ" sz="2000" smtClean="0">
              <a:latin typeface="Arial" charset="0"/>
            </a:endParaRPr>
          </a:p>
          <a:p>
            <a:r>
              <a:rPr lang="cs-CZ" sz="2000" smtClean="0">
                <a:latin typeface="Arial" charset="0"/>
              </a:rPr>
              <a:t>Institucionální péče by měla být poslední možností při řešení situace dítěte </a:t>
            </a:r>
          </a:p>
          <a:p>
            <a:endParaRPr lang="cs-CZ" sz="2000" smtClean="0">
              <a:latin typeface="Arial" charset="0"/>
            </a:endParaRPr>
          </a:p>
          <a:p>
            <a:r>
              <a:rPr lang="cs-CZ" sz="2000" smtClean="0">
                <a:latin typeface="Arial" charset="0"/>
              </a:rPr>
              <a:t>V českém systému péče o ohrožené děti je nutné provést změny </a:t>
            </a:r>
          </a:p>
        </p:txBody>
      </p:sp>
      <p:pic>
        <p:nvPicPr>
          <p:cNvPr id="18435" name="Picture 2" descr="pru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58813"/>
          </a:xfrm>
        </p:spPr>
        <p:txBody>
          <a:bodyPr/>
          <a:lstStyle/>
          <a:p>
            <a:r>
              <a:rPr lang="cs-CZ" sz="2400" smtClean="0">
                <a:solidFill>
                  <a:srgbClr val="3399FF"/>
                </a:solidFill>
                <a:latin typeface="Arial" charset="0"/>
              </a:rPr>
              <a:t>Obavy  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412875"/>
            <a:ext cx="7631112" cy="4683125"/>
          </a:xfrm>
        </p:spPr>
        <p:txBody>
          <a:bodyPr/>
          <a:lstStyle/>
          <a:p>
            <a:r>
              <a:rPr lang="cs-CZ" sz="1800" smtClean="0">
                <a:latin typeface="Arial" charset="0"/>
              </a:rPr>
              <a:t>Realizovatelnost změn: „to nejde“</a:t>
            </a:r>
          </a:p>
          <a:p>
            <a:endParaRPr lang="cs-CZ" sz="1800" smtClean="0">
              <a:latin typeface="Arial" charset="0"/>
            </a:endParaRPr>
          </a:p>
          <a:p>
            <a:r>
              <a:rPr lang="cs-CZ" sz="1800" smtClean="0">
                <a:latin typeface="Arial" charset="0"/>
              </a:rPr>
              <a:t>Časový horizont: „změny jsou příliš rychlé“ </a:t>
            </a:r>
          </a:p>
          <a:p>
            <a:endParaRPr lang="cs-CZ" sz="1800" smtClean="0">
              <a:latin typeface="Arial" charset="0"/>
            </a:endParaRPr>
          </a:p>
          <a:p>
            <a:r>
              <a:rPr lang="cs-CZ" sz="1800" smtClean="0">
                <a:latin typeface="Arial" charset="0"/>
              </a:rPr>
              <a:t>Míra komunikace: „vše je potřeba řádně prodiskutovat a rozvážit, pak teprve dělat nějaké změny“ </a:t>
            </a:r>
          </a:p>
          <a:p>
            <a:endParaRPr lang="cs-CZ" sz="1800" smtClean="0">
              <a:latin typeface="Arial" charset="0"/>
            </a:endParaRPr>
          </a:p>
          <a:p>
            <a:r>
              <a:rPr lang="cs-CZ" sz="1800" smtClean="0">
                <a:latin typeface="Arial" charset="0"/>
              </a:rPr>
              <a:t>Limity společnosti: „nebude dostatek služeb, kvalitních pěstounů, česká společnost je jiná než Evropa“ </a:t>
            </a:r>
          </a:p>
          <a:p>
            <a:endParaRPr lang="cs-CZ" sz="1800" smtClean="0">
              <a:latin typeface="Arial" charset="0"/>
            </a:endParaRPr>
          </a:p>
          <a:p>
            <a:r>
              <a:rPr lang="cs-CZ" sz="1800" smtClean="0">
                <a:latin typeface="Arial" charset="0"/>
              </a:rPr>
              <a:t>Rezervovaný postoj: „ať udělají nejprve změny ostatní, my se pak přizpůsobíme“</a:t>
            </a:r>
          </a:p>
          <a:p>
            <a:endParaRPr lang="cs-CZ" sz="1800" smtClean="0">
              <a:latin typeface="Arial" charset="0"/>
            </a:endParaRPr>
          </a:p>
          <a:p>
            <a:r>
              <a:rPr lang="cs-CZ" sz="1800" smtClean="0">
                <a:latin typeface="Arial" charset="0"/>
              </a:rPr>
              <a:t>Hledání viníků: „je to špatné, ale může za to někdo jiný, naše práce je výborná, resp. nemůžeme ji dělat jinak, protože…“</a:t>
            </a:r>
          </a:p>
          <a:p>
            <a:endParaRPr lang="cs-CZ" sz="1800" smtClean="0">
              <a:latin typeface="Arial" charset="0"/>
            </a:endParaRPr>
          </a:p>
        </p:txBody>
      </p:sp>
      <p:pic>
        <p:nvPicPr>
          <p:cNvPr id="19459" name="Picture 2" descr="pru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658813"/>
          </a:xfrm>
        </p:spPr>
        <p:txBody>
          <a:bodyPr/>
          <a:lstStyle/>
          <a:p>
            <a:r>
              <a:rPr lang="cs-CZ" sz="2400" smtClean="0">
                <a:solidFill>
                  <a:srgbClr val="3399FF"/>
                </a:solidFill>
                <a:latin typeface="Arial" charset="0"/>
              </a:rPr>
              <a:t>Co je nutno v diskusi zohlednit   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412875"/>
            <a:ext cx="7631112" cy="4683125"/>
          </a:xfrm>
        </p:spPr>
        <p:txBody>
          <a:bodyPr/>
          <a:lstStyle/>
          <a:p>
            <a:r>
              <a:rPr lang="cs-CZ" sz="1800" smtClean="0">
                <a:latin typeface="Arial" charset="0"/>
              </a:rPr>
              <a:t>existuje velké množství vědeckých výzkumů dokazujících negativní vliv ústavní péče na vývoj dětí, zejména v raném dětství</a:t>
            </a:r>
          </a:p>
          <a:p>
            <a:endParaRPr lang="cs-CZ" sz="1800" smtClean="0">
              <a:latin typeface="Arial" charset="0"/>
            </a:endParaRPr>
          </a:p>
          <a:p>
            <a:r>
              <a:rPr lang="cs-CZ" sz="1800" smtClean="0">
                <a:latin typeface="Arial" charset="0"/>
              </a:rPr>
              <a:t>neexistuje jediný výzkum potvrzující pozitivní vliv této péče</a:t>
            </a:r>
          </a:p>
          <a:p>
            <a:endParaRPr lang="cs-CZ" sz="1800" smtClean="0">
              <a:latin typeface="Arial" charset="0"/>
            </a:endParaRPr>
          </a:p>
          <a:p>
            <a:r>
              <a:rPr lang="cs-CZ" sz="1800" smtClean="0">
                <a:latin typeface="Arial" charset="0"/>
              </a:rPr>
              <a:t>otázku práva </a:t>
            </a:r>
            <a:r>
              <a:rPr lang="cs-CZ" sz="1800" u="sng" smtClean="0">
                <a:latin typeface="Arial" charset="0"/>
              </a:rPr>
              <a:t>všech dětí </a:t>
            </a:r>
            <a:r>
              <a:rPr lang="cs-CZ" sz="1800" smtClean="0">
                <a:latin typeface="Arial" charset="0"/>
              </a:rPr>
              <a:t>na rodinné prostředí. </a:t>
            </a:r>
            <a:r>
              <a:rPr lang="cs-CZ" altLang="zh-CN" sz="1800" smtClean="0">
                <a:latin typeface="Arial" charset="0"/>
              </a:rPr>
              <a:t>Úmluva o právech osob se zdravotním postižením, 10/2010 Sb. m. s., čl. 23: </a:t>
            </a:r>
          </a:p>
          <a:p>
            <a:pPr>
              <a:buFontTx/>
              <a:buNone/>
            </a:pPr>
            <a:r>
              <a:rPr lang="cs-CZ" altLang="zh-CN" sz="1800" smtClean="0">
                <a:latin typeface="Arial" charset="0"/>
              </a:rPr>
              <a:t> </a:t>
            </a:r>
          </a:p>
          <a:p>
            <a:pPr>
              <a:buFontTx/>
              <a:buNone/>
            </a:pPr>
            <a:r>
              <a:rPr lang="cs-CZ" altLang="zh-CN" sz="1800" smtClean="0">
                <a:latin typeface="Arial" charset="0"/>
              </a:rPr>
              <a:t>     Dítě nesmí být za žádných okolností odděleno od rodičů z důvodu jeho zdravotního postižení nebo zdravotního postižení jednoho či obou rodičů. Pokud nejsou nejbližší příbuzní schopni pečovat o dítě se zdravotním postižením, státy, které jsou smluvní stranou této úmluvy, vyvinou veškeré úsilí k  zajištění náhradní péče v rámci širší rodiny, a pokud to není možné, v rámci společenství v rodinném prostředí.</a:t>
            </a:r>
            <a:endParaRPr lang="cs-CZ" sz="1800" smtClean="0">
              <a:latin typeface="Arial" charset="0"/>
            </a:endParaRPr>
          </a:p>
        </p:txBody>
      </p:sp>
      <p:pic>
        <p:nvPicPr>
          <p:cNvPr id="20483" name="Picture 2" descr="pru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31838"/>
          </a:xfrm>
        </p:spPr>
        <p:txBody>
          <a:bodyPr/>
          <a:lstStyle/>
          <a:p>
            <a:r>
              <a:rPr lang="cs-CZ" sz="2400" smtClean="0">
                <a:solidFill>
                  <a:srgbClr val="00B0F0"/>
                </a:solidFill>
                <a:latin typeface="Arial" charset="0"/>
              </a:rPr>
              <a:t>Proveditelnost - aktivity 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endParaRPr lang="cs-CZ" sz="1600" smtClean="0">
              <a:latin typeface="Arial" charset="0"/>
            </a:endParaRPr>
          </a:p>
          <a:p>
            <a:endParaRPr lang="cs-CZ" sz="1600" smtClean="0">
              <a:latin typeface="Arial" charset="0"/>
            </a:endParaRPr>
          </a:p>
          <a:p>
            <a:pPr>
              <a:buFontTx/>
              <a:buNone/>
            </a:pPr>
            <a:endParaRPr lang="cs-CZ" sz="1600" smtClean="0">
              <a:latin typeface="Arial" charset="0"/>
            </a:endParaRPr>
          </a:p>
          <a:p>
            <a:pPr algn="ctr">
              <a:buFontTx/>
              <a:buNone/>
            </a:pPr>
            <a:endParaRPr lang="cs-CZ" sz="1600" b="1" smtClean="0">
              <a:latin typeface="Arial" charset="0"/>
            </a:endParaRPr>
          </a:p>
        </p:txBody>
      </p:sp>
      <p:pic>
        <p:nvPicPr>
          <p:cNvPr id="21507" name="Picture 2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508" name="Group 5"/>
          <p:cNvGrpSpPr>
            <a:grpSpLocks noChangeAspect="1"/>
          </p:cNvGrpSpPr>
          <p:nvPr/>
        </p:nvGrpSpPr>
        <p:grpSpPr bwMode="auto">
          <a:xfrm>
            <a:off x="685800" y="836613"/>
            <a:ext cx="8353425" cy="7035800"/>
            <a:chOff x="765" y="-330"/>
            <a:chExt cx="12000" cy="7956"/>
          </a:xfrm>
        </p:grpSpPr>
        <p:sp>
          <p:nvSpPr>
            <p:cNvPr id="21514" name="AutoShape 6"/>
            <p:cNvSpPr>
              <a:spLocks noChangeAspect="1" noChangeArrowheads="1"/>
            </p:cNvSpPr>
            <p:nvPr/>
          </p:nvSpPr>
          <p:spPr bwMode="auto">
            <a:xfrm>
              <a:off x="765" y="-330"/>
              <a:ext cx="12000" cy="7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1515" name="Text Box 7"/>
            <p:cNvSpPr txBox="1">
              <a:spLocks noChangeArrowheads="1"/>
            </p:cNvSpPr>
            <p:nvPr/>
          </p:nvSpPr>
          <p:spPr bwMode="auto">
            <a:xfrm>
              <a:off x="1242" y="5586"/>
              <a:ext cx="2736" cy="576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/>
                <a:t>Národní strategie péče o ohrožené děti</a:t>
              </a:r>
              <a:endParaRPr lang="cs-CZ">
                <a:latin typeface="Times New Roman" pitchFamily="18" charset="0"/>
              </a:endParaRPr>
            </a:p>
          </p:txBody>
        </p:sp>
        <p:sp>
          <p:nvSpPr>
            <p:cNvPr id="21516" name="Text Box 8"/>
            <p:cNvSpPr txBox="1">
              <a:spLocks noChangeArrowheads="1"/>
            </p:cNvSpPr>
            <p:nvPr/>
          </p:nvSpPr>
          <p:spPr bwMode="auto">
            <a:xfrm>
              <a:off x="5730" y="5586"/>
              <a:ext cx="2592" cy="576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/>
                <a:t>Národní akční plán na období 2012 - 2015</a:t>
              </a:r>
              <a:endParaRPr lang="cs-CZ">
                <a:latin typeface="Times New Roman" pitchFamily="18" charset="0"/>
              </a:endParaRPr>
            </a:p>
          </p:txBody>
        </p:sp>
        <p:sp>
          <p:nvSpPr>
            <p:cNvPr id="21517" name="Text Box 11"/>
            <p:cNvSpPr txBox="1">
              <a:spLocks noChangeArrowheads="1"/>
            </p:cNvSpPr>
            <p:nvPr/>
          </p:nvSpPr>
          <p:spPr bwMode="auto">
            <a:xfrm>
              <a:off x="8956" y="4684"/>
              <a:ext cx="2736" cy="70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/>
                <a:t>Nový zákon o podpoře rodin a NRP</a:t>
              </a:r>
            </a:p>
            <a:p>
              <a:pPr algn="ctr"/>
              <a:r>
                <a:rPr lang="cs-CZ" sz="1200" b="1"/>
                <a:t>2014</a:t>
              </a:r>
            </a:p>
            <a:p>
              <a:endParaRPr lang="cs-CZ">
                <a:latin typeface="Times New Roman" pitchFamily="18" charset="0"/>
              </a:endParaRPr>
            </a:p>
          </p:txBody>
        </p:sp>
        <p:sp>
          <p:nvSpPr>
            <p:cNvPr id="21518" name="Text Box 12"/>
            <p:cNvSpPr txBox="1">
              <a:spLocks noChangeArrowheads="1"/>
            </p:cNvSpPr>
            <p:nvPr/>
          </p:nvSpPr>
          <p:spPr bwMode="auto">
            <a:xfrm>
              <a:off x="787" y="4684"/>
              <a:ext cx="2691" cy="70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/>
                <a:t>Zákon o sociálně- právní ochraně dětí</a:t>
              </a:r>
              <a:r>
                <a:rPr lang="cs-CZ" sz="1200" b="1"/>
                <a:t> </a:t>
              </a:r>
            </a:p>
            <a:p>
              <a:pPr algn="ctr"/>
              <a:r>
                <a:rPr lang="cs-CZ" sz="1200" b="1"/>
                <a:t>2012</a:t>
              </a:r>
            </a:p>
            <a:p>
              <a:endParaRPr lang="cs-CZ">
                <a:latin typeface="Times New Roman" pitchFamily="18" charset="0"/>
              </a:endParaRPr>
            </a:p>
          </p:txBody>
        </p:sp>
        <p:sp>
          <p:nvSpPr>
            <p:cNvPr id="12301" name="Text Box 13"/>
            <p:cNvSpPr txBox="1">
              <a:spLocks noChangeArrowheads="1"/>
            </p:cNvSpPr>
            <p:nvPr/>
          </p:nvSpPr>
          <p:spPr bwMode="auto">
            <a:xfrm>
              <a:off x="11990" y="241"/>
              <a:ext cx="775" cy="38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cs-CZ" sz="1200" dirty="0">
                <a:latin typeface="Arial" charset="0"/>
              </a:endParaRPr>
            </a:p>
            <a:p>
              <a:pPr eaLnBrk="1" hangingPunct="1">
                <a:defRPr/>
              </a:pPr>
              <a:endParaRPr lang="cs-CZ" sz="1200" dirty="0" smtClean="0">
                <a:latin typeface="Arial" charset="0"/>
              </a:endParaRPr>
            </a:p>
            <a:p>
              <a:pPr eaLnBrk="1" hangingPunct="1">
                <a:defRPr/>
              </a:pPr>
              <a:endParaRPr lang="cs-CZ" sz="1200" dirty="0">
                <a:latin typeface="Arial" charset="0"/>
              </a:endParaRPr>
            </a:p>
            <a:p>
              <a:pPr algn="ctr" eaLnBrk="1" hangingPunct="1">
                <a:defRPr/>
              </a:pPr>
              <a:r>
                <a:rPr lang="cs-CZ" sz="1400" b="1" dirty="0" smtClean="0">
                  <a:latin typeface="Arial" charset="0"/>
                </a:rPr>
                <a:t>N</a:t>
              </a:r>
            </a:p>
            <a:p>
              <a:pPr algn="ctr" eaLnBrk="1" hangingPunct="1">
                <a:defRPr/>
              </a:pPr>
              <a:r>
                <a:rPr lang="cs-CZ" sz="1400" b="1" dirty="0" smtClean="0">
                  <a:latin typeface="Arial" charset="0"/>
                </a:rPr>
                <a:t>O</a:t>
              </a:r>
            </a:p>
            <a:p>
              <a:pPr algn="ctr" eaLnBrk="1" hangingPunct="1">
                <a:defRPr/>
              </a:pPr>
              <a:r>
                <a:rPr lang="cs-CZ" sz="1400" b="1" dirty="0" smtClean="0">
                  <a:latin typeface="Arial" charset="0"/>
                </a:rPr>
                <a:t>V</a:t>
              </a:r>
            </a:p>
            <a:p>
              <a:pPr algn="ctr" eaLnBrk="1" hangingPunct="1">
                <a:defRPr/>
              </a:pPr>
              <a:r>
                <a:rPr lang="cs-CZ" sz="1400" b="1" dirty="0" smtClean="0">
                  <a:latin typeface="Arial" charset="0"/>
                </a:rPr>
                <a:t>Ý</a:t>
              </a:r>
            </a:p>
            <a:p>
              <a:pPr algn="ctr" eaLnBrk="1" hangingPunct="1">
                <a:defRPr/>
              </a:pPr>
              <a:endParaRPr lang="cs-CZ" sz="1400" b="1" dirty="0">
                <a:latin typeface="Arial" charset="0"/>
              </a:endParaRPr>
            </a:p>
            <a:p>
              <a:pPr algn="ctr" eaLnBrk="1" hangingPunct="1">
                <a:defRPr/>
              </a:pPr>
              <a:r>
                <a:rPr lang="cs-CZ" sz="1400" b="1" dirty="0" smtClean="0">
                  <a:latin typeface="Arial" charset="0"/>
                </a:rPr>
                <a:t>S</a:t>
              </a:r>
            </a:p>
            <a:p>
              <a:pPr algn="ctr" eaLnBrk="1" hangingPunct="1">
                <a:defRPr/>
              </a:pPr>
              <a:r>
                <a:rPr lang="cs-CZ" sz="1400" b="1" dirty="0" smtClean="0">
                  <a:latin typeface="Arial" charset="0"/>
                </a:rPr>
                <a:t>Y</a:t>
              </a:r>
            </a:p>
            <a:p>
              <a:pPr algn="ctr" eaLnBrk="1" hangingPunct="1">
                <a:defRPr/>
              </a:pPr>
              <a:r>
                <a:rPr lang="cs-CZ" sz="1400" b="1" dirty="0" smtClean="0">
                  <a:latin typeface="Arial" charset="0"/>
                </a:rPr>
                <a:t>S</a:t>
              </a:r>
            </a:p>
            <a:p>
              <a:pPr algn="ctr" eaLnBrk="1" hangingPunct="1">
                <a:defRPr/>
              </a:pPr>
              <a:r>
                <a:rPr lang="cs-CZ" sz="1400" b="1" dirty="0" smtClean="0">
                  <a:latin typeface="Arial" charset="0"/>
                </a:rPr>
                <a:t>T</a:t>
              </a:r>
            </a:p>
            <a:p>
              <a:pPr algn="ctr" eaLnBrk="1" hangingPunct="1">
                <a:defRPr/>
              </a:pPr>
              <a:r>
                <a:rPr lang="cs-CZ" sz="1400" b="1" dirty="0" smtClean="0">
                  <a:latin typeface="Arial" charset="0"/>
                </a:rPr>
                <a:t>É</a:t>
              </a:r>
            </a:p>
            <a:p>
              <a:pPr algn="ctr" eaLnBrk="1" hangingPunct="1">
                <a:defRPr/>
              </a:pPr>
              <a:r>
                <a:rPr lang="cs-CZ" sz="1400" b="1" dirty="0">
                  <a:latin typeface="Arial" charset="0"/>
                </a:rPr>
                <a:t>M</a:t>
              </a:r>
            </a:p>
            <a:p>
              <a:pPr algn="ctr" eaLnBrk="1" hangingPunct="1">
                <a:defRPr/>
              </a:pPr>
              <a:endParaRPr lang="cs-CZ" sz="1400" b="1" dirty="0">
                <a:latin typeface="Arial" charset="0"/>
              </a:endParaRPr>
            </a:p>
            <a:p>
              <a:pPr eaLnBrk="1" hangingPunct="1">
                <a:defRPr/>
              </a:pPr>
              <a:endParaRPr lang="cs-CZ" sz="1200" dirty="0" smtClean="0">
                <a:latin typeface="Arial" charset="0"/>
              </a:endParaRPr>
            </a:p>
            <a:p>
              <a:pPr eaLnBrk="1" hangingPunct="1">
                <a:defRPr/>
              </a:pPr>
              <a:endParaRPr lang="cs-CZ" sz="1200" dirty="0">
                <a:latin typeface="Arial" charset="0"/>
              </a:endParaRPr>
            </a:p>
            <a:p>
              <a:pPr eaLnBrk="1" hangingPunct="1">
                <a:defRPr/>
              </a:pPr>
              <a:endParaRPr lang="cs-CZ" sz="1200" dirty="0" smtClean="0">
                <a:latin typeface="Arial" charset="0"/>
              </a:endParaRPr>
            </a:p>
            <a:p>
              <a:pPr eaLnBrk="1" hangingPunct="1">
                <a:defRPr/>
              </a:pPr>
              <a:endParaRPr lang="cs-CZ" sz="1200" dirty="0">
                <a:latin typeface="Arial" charset="0"/>
              </a:endParaRPr>
            </a:p>
            <a:p>
              <a:pPr eaLnBrk="1" hangingPunct="1">
                <a:defRPr/>
              </a:pPr>
              <a:endParaRPr lang="cs-CZ" sz="1200" dirty="0" smtClean="0">
                <a:latin typeface="Arial" charset="0"/>
              </a:endParaRPr>
            </a:p>
            <a:p>
              <a:pPr eaLnBrk="1" hangingPunct="1">
                <a:defRPr/>
              </a:pPr>
              <a:endParaRPr lang="cs-CZ" sz="1200" dirty="0">
                <a:latin typeface="Arial" charset="0"/>
              </a:endParaRPr>
            </a:p>
            <a:p>
              <a:pPr eaLnBrk="1" hangingPunct="1">
                <a:defRPr/>
              </a:pPr>
              <a:endParaRPr lang="cs-CZ" sz="1200" dirty="0">
                <a:latin typeface="Arial" charset="0"/>
              </a:endParaRPr>
            </a:p>
          </p:txBody>
        </p:sp>
        <p:sp>
          <p:nvSpPr>
            <p:cNvPr id="21520" name="Text Box 18"/>
            <p:cNvSpPr txBox="1">
              <a:spLocks noChangeArrowheads="1"/>
            </p:cNvSpPr>
            <p:nvPr/>
          </p:nvSpPr>
          <p:spPr bwMode="auto">
            <a:xfrm>
              <a:off x="6285" y="4684"/>
              <a:ext cx="2592" cy="70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/>
                <a:t>Nový občanský zákoník</a:t>
              </a:r>
            </a:p>
            <a:p>
              <a:pPr algn="ctr"/>
              <a:endParaRPr lang="cs-CZ" sz="1200" b="1"/>
            </a:p>
            <a:p>
              <a:pPr algn="ctr"/>
              <a:r>
                <a:rPr lang="cs-CZ" sz="1200" b="1"/>
                <a:t>2013/2014 </a:t>
              </a:r>
              <a:endParaRPr lang="cs-CZ">
                <a:latin typeface="Times New Roman" pitchFamily="18" charset="0"/>
              </a:endParaRPr>
            </a:p>
          </p:txBody>
        </p:sp>
        <p:sp>
          <p:nvSpPr>
            <p:cNvPr id="21521" name="Text Box 19"/>
            <p:cNvSpPr txBox="1">
              <a:spLocks noChangeArrowheads="1"/>
            </p:cNvSpPr>
            <p:nvPr/>
          </p:nvSpPr>
          <p:spPr bwMode="auto">
            <a:xfrm>
              <a:off x="9700" y="5579"/>
              <a:ext cx="2736" cy="576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200"/>
                <a:t>Národní akční plán na období 2016-2018 </a:t>
              </a:r>
              <a:endParaRPr lang="cs-CZ">
                <a:latin typeface="Times New Roman" pitchFamily="18" charset="0"/>
              </a:endParaRPr>
            </a:p>
          </p:txBody>
        </p:sp>
      </p:grpSp>
      <p:sp>
        <p:nvSpPr>
          <p:cNvPr id="21509" name="Text Box 18"/>
          <p:cNvSpPr txBox="1">
            <a:spLocks noChangeArrowheads="1"/>
          </p:cNvSpPr>
          <p:nvPr/>
        </p:nvSpPr>
        <p:spPr bwMode="auto">
          <a:xfrm>
            <a:off x="2643188" y="5276850"/>
            <a:ext cx="1803400" cy="6223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200"/>
              <a:t>Dílčí novely dalších zákonů</a:t>
            </a:r>
          </a:p>
          <a:p>
            <a:pPr algn="ctr"/>
            <a:r>
              <a:rPr lang="cs-CZ" sz="1200" b="1"/>
              <a:t>2012</a:t>
            </a:r>
            <a:endParaRPr lang="cs-CZ" b="1">
              <a:latin typeface="Times New Roman" pitchFamily="18" charset="0"/>
            </a:endParaRPr>
          </a:p>
        </p:txBody>
      </p:sp>
      <p:sp>
        <p:nvSpPr>
          <p:cNvPr id="2" name="Pětiúhelník 1"/>
          <p:cNvSpPr/>
          <p:nvPr/>
        </p:nvSpPr>
        <p:spPr>
          <a:xfrm>
            <a:off x="1017588" y="1504950"/>
            <a:ext cx="7083425" cy="555625"/>
          </a:xfrm>
          <a:prstGeom prst="homePlat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Změna systému práce orgánů sociálně-právní ochrany a soudů</a:t>
            </a:r>
          </a:p>
        </p:txBody>
      </p:sp>
      <p:sp>
        <p:nvSpPr>
          <p:cNvPr id="26" name="Pětiúhelník 25"/>
          <p:cNvSpPr/>
          <p:nvPr/>
        </p:nvSpPr>
        <p:spPr>
          <a:xfrm>
            <a:off x="1017588" y="2349500"/>
            <a:ext cx="7083425" cy="574675"/>
          </a:xfrm>
          <a:prstGeom prst="homePlat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Vytváření sítě služeb pro práci s rodinami a na podporu NRP</a:t>
            </a:r>
          </a:p>
        </p:txBody>
      </p:sp>
      <p:sp>
        <p:nvSpPr>
          <p:cNvPr id="27" name="Pětiúhelník 26"/>
          <p:cNvSpPr/>
          <p:nvPr/>
        </p:nvSpPr>
        <p:spPr>
          <a:xfrm>
            <a:off x="1017588" y="3201988"/>
            <a:ext cx="7104062" cy="587375"/>
          </a:xfrm>
          <a:prstGeom prst="homePlat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Rozvoj a profesionalizace pěstounské péče </a:t>
            </a:r>
          </a:p>
        </p:txBody>
      </p:sp>
      <p:sp>
        <p:nvSpPr>
          <p:cNvPr id="28" name="Pětiúhelník 27"/>
          <p:cNvSpPr/>
          <p:nvPr/>
        </p:nvSpPr>
        <p:spPr>
          <a:xfrm>
            <a:off x="1017588" y="4111625"/>
            <a:ext cx="7104062" cy="612775"/>
          </a:xfrm>
          <a:prstGeom prst="homePlat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>
                <a:solidFill>
                  <a:srgbClr val="000000"/>
                </a:solidFill>
                <a:latin typeface="Arial" charset="0"/>
                <a:cs typeface="Arial" charset="0"/>
              </a:rPr>
              <a:t>Transformace pobytových zařízení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2400" cy="576262"/>
          </a:xfrm>
        </p:spPr>
        <p:txBody>
          <a:bodyPr/>
          <a:lstStyle/>
          <a:p>
            <a:r>
              <a:rPr lang="cs-CZ" sz="2400" smtClean="0">
                <a:solidFill>
                  <a:srgbClr val="3399FF"/>
                </a:solidFill>
                <a:latin typeface="Arial" charset="0"/>
              </a:rPr>
              <a:t>„Gate keeping“  </a:t>
            </a:r>
          </a:p>
        </p:txBody>
      </p:sp>
      <p:pic>
        <p:nvPicPr>
          <p:cNvPr id="25602" name="Picture 2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sz="1800" smtClean="0">
                <a:latin typeface="Arial" charset="0"/>
                <a:cs typeface="Arial" charset="0"/>
              </a:rPr>
              <a:t>.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1839913"/>
            <a:ext cx="8382000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smtClean="0">
                <a:solidFill>
                  <a:srgbClr val="3399FF"/>
                </a:solidFill>
                <a:latin typeface="Arial" charset="0"/>
              </a:rPr>
              <a:t>Co je připraveno 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81200"/>
            <a:ext cx="7631112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Aft>
                <a:spcPct val="50000"/>
              </a:spcAft>
            </a:pPr>
            <a:r>
              <a:rPr lang="cs-CZ" sz="1600" smtClean="0">
                <a:latin typeface="Arial" charset="0"/>
                <a:cs typeface="Arial" charset="0"/>
              </a:rPr>
              <a:t>Novela zákona č. 359/1999 Sb. o sociálně-právní ochraně dětí</a:t>
            </a:r>
          </a:p>
          <a:p>
            <a:pPr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</a:pPr>
            <a:r>
              <a:rPr lang="cs-CZ" sz="1600" smtClean="0">
                <a:latin typeface="Arial" charset="0"/>
                <a:cs typeface="Arial" charset="0"/>
              </a:rPr>
              <a:t>Individuální projektu MPSV „Systémová podpora transformace a sjednocení systému péče ohrožené děti“ (od 1. ledna 2012 do 30. června 2014) – rozvoj sítě služeb pro práci s rodinami, profesionalizace pěstounské péče, změny v činnosti orgánů sociálně-právní ochrany</a:t>
            </a:r>
          </a:p>
          <a:p>
            <a:pPr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</a:pPr>
            <a:r>
              <a:rPr lang="cs-CZ" sz="1600" smtClean="0">
                <a:latin typeface="Arial" charset="0"/>
                <a:cs typeface="Arial" charset="0"/>
              </a:rPr>
              <a:t>Samostatný program v rámci „Norských fondů“ – prostředky na přípravu zákona o podpoře rodin, náhradní rodinné péči a systému péče o ohrožené děti; na vznik transformačních plánů jednotlivých zařízení ve spolupráci se zřizovateli (2012 – 2013). Součástí plánů bude způsob zajištění péče o děti, které jsou dnes umisťovány do kojeneckých ústavů (služby pro práci s rodinami, náhradní rodinné péče a vznik specializovaných služeb pro děti se zdravotním postižením) </a:t>
            </a:r>
          </a:p>
          <a:p>
            <a:pPr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</a:pPr>
            <a:r>
              <a:rPr lang="cs-CZ" sz="1600" smtClean="0">
                <a:latin typeface="Arial" charset="0"/>
                <a:cs typeface="Arial" charset="0"/>
              </a:rPr>
              <a:t>Pracovní verze „Národní strategie ochrany práv dětí a péče o ohrožené děti“</a:t>
            </a:r>
          </a:p>
          <a:p>
            <a:pPr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</a:pPr>
            <a:r>
              <a:rPr lang="cs-CZ" sz="1600" smtClean="0">
                <a:latin typeface="Arial" charset="0"/>
                <a:cs typeface="Arial" charset="0"/>
              </a:rPr>
              <a:t>Nový občanský zákoník </a:t>
            </a:r>
          </a:p>
          <a:p>
            <a:pPr>
              <a:lnSpc>
                <a:spcPct val="80000"/>
              </a:lnSpc>
            </a:pPr>
            <a:endParaRPr lang="cs-CZ" sz="16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cs-CZ" sz="16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cs-CZ" sz="8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800" smtClean="0">
                <a:latin typeface="Arial" charset="0"/>
                <a:cs typeface="Arial" charset="0"/>
              </a:rPr>
              <a:t> </a:t>
            </a:r>
          </a:p>
        </p:txBody>
      </p:sp>
      <p:pic>
        <p:nvPicPr>
          <p:cNvPr id="27651" name="Picture 2" descr="pru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pru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066800" y="304800"/>
            <a:ext cx="7696200" cy="402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cs-CZ">
              <a:solidFill>
                <a:srgbClr val="000066"/>
              </a:solidFill>
              <a:latin typeface="Times New Roman" pitchFamily="18" charset="0"/>
            </a:endParaRPr>
          </a:p>
          <a:p>
            <a:pPr marL="457200" indent="-457200" algn="ctr">
              <a:spcBef>
                <a:spcPct val="50000"/>
              </a:spcBef>
            </a:pPr>
            <a:endParaRPr lang="cs-CZ" b="1">
              <a:solidFill>
                <a:srgbClr val="000066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cs-CZ" b="1">
              <a:solidFill>
                <a:srgbClr val="000066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/>
          </a:p>
          <a:p>
            <a:pPr marL="457200" indent="-457200" algn="ctr">
              <a:spcBef>
                <a:spcPct val="50000"/>
              </a:spcBef>
            </a:pPr>
            <a:r>
              <a:rPr lang="cs-CZ" sz="2800">
                <a:solidFill>
                  <a:srgbClr val="000066"/>
                </a:solidFill>
              </a:rPr>
              <a:t>Děkuji za pozornost!</a:t>
            </a:r>
          </a:p>
          <a:p>
            <a:pPr marL="457200" indent="-457200" algn="ctr">
              <a:spcBef>
                <a:spcPct val="50000"/>
              </a:spcBef>
            </a:pPr>
            <a:endParaRPr lang="cs-CZ" sz="2800">
              <a:solidFill>
                <a:srgbClr val="000066"/>
              </a:solidFill>
            </a:endParaRPr>
          </a:p>
          <a:p>
            <a:pPr marL="457200" indent="-457200" algn="ctr">
              <a:spcBef>
                <a:spcPct val="50000"/>
              </a:spcBef>
            </a:pPr>
            <a:endParaRPr lang="cs-CZ" sz="2800">
              <a:solidFill>
                <a:srgbClr val="000066"/>
              </a:solidFill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331913" y="6092825"/>
            <a:ext cx="7467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chemeClr val="folHlink"/>
                </a:solidFill>
              </a:rPr>
              <a:t>Ministerstvo práce a sociálních v</a:t>
            </a:r>
            <a:r>
              <a:rPr lang="cs-CZ" sz="1200">
                <a:solidFill>
                  <a:schemeClr val="folHlink"/>
                </a:solidFill>
              </a:rPr>
              <a:t>ě</a:t>
            </a:r>
            <a:r>
              <a:rPr lang="en-US" sz="1200">
                <a:solidFill>
                  <a:schemeClr val="folHlink"/>
                </a:solidFill>
              </a:rPr>
              <a:t>cí, </a:t>
            </a:r>
            <a:r>
              <a:rPr lang="cs-CZ" sz="1200">
                <a:solidFill>
                  <a:schemeClr val="folHlink"/>
                </a:solidFill>
              </a:rPr>
              <a:t>odbor 21, odd. 214, Na Poříčním právu 1/376, 128 01, Praha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5261</TotalTime>
  <Words>480</Words>
  <Application>Microsoft Office PowerPoint</Application>
  <PresentationFormat>On-screen Show (4:3)</PresentationFormat>
  <Paragraphs>91</Paragraphs>
  <Slides>8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Default Design</vt:lpstr>
      <vt:lpstr>Snímek 1</vt:lpstr>
      <vt:lpstr>Shoda na základním východisku   </vt:lpstr>
      <vt:lpstr>Obavy  </vt:lpstr>
      <vt:lpstr>Co je nutno v diskusi zohlednit   </vt:lpstr>
      <vt:lpstr>Proveditelnost - aktivity </vt:lpstr>
      <vt:lpstr>„Gate keeping“  </vt:lpstr>
      <vt:lpstr>Co je připraveno 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Ministerstvo práce a sociálních věcí</dc:creator>
  <cp:lastModifiedBy>MacelaM</cp:lastModifiedBy>
  <cp:revision>185</cp:revision>
  <dcterms:created xsi:type="dcterms:W3CDTF">2004-09-26T13:46:31Z</dcterms:created>
  <dcterms:modified xsi:type="dcterms:W3CDTF">2011-10-03T19:54:02Z</dcterms:modified>
</cp:coreProperties>
</file>