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4"/>
  </p:notesMasterIdLst>
  <p:sldIdLst>
    <p:sldId id="327" r:id="rId2"/>
    <p:sldId id="256" r:id="rId3"/>
    <p:sldId id="263" r:id="rId4"/>
    <p:sldId id="257" r:id="rId5"/>
    <p:sldId id="285" r:id="rId6"/>
    <p:sldId id="268" r:id="rId7"/>
    <p:sldId id="262" r:id="rId8"/>
    <p:sldId id="264" r:id="rId9"/>
    <p:sldId id="261" r:id="rId10"/>
    <p:sldId id="265" r:id="rId11"/>
    <p:sldId id="258" r:id="rId12"/>
    <p:sldId id="267" r:id="rId13"/>
    <p:sldId id="273" r:id="rId14"/>
    <p:sldId id="271" r:id="rId15"/>
    <p:sldId id="278" r:id="rId16"/>
    <p:sldId id="270" r:id="rId17"/>
    <p:sldId id="277" r:id="rId18"/>
    <p:sldId id="266" r:id="rId19"/>
    <p:sldId id="269" r:id="rId20"/>
    <p:sldId id="260" r:id="rId21"/>
    <p:sldId id="276" r:id="rId22"/>
    <p:sldId id="283" r:id="rId23"/>
    <p:sldId id="275" r:id="rId24"/>
    <p:sldId id="281" r:id="rId25"/>
    <p:sldId id="274" r:id="rId26"/>
    <p:sldId id="284" r:id="rId27"/>
    <p:sldId id="259" r:id="rId28"/>
    <p:sldId id="279" r:id="rId29"/>
    <p:sldId id="282" r:id="rId30"/>
    <p:sldId id="280" r:id="rId31"/>
    <p:sldId id="272" r:id="rId32"/>
    <p:sldId id="286" r:id="rId33"/>
    <p:sldId id="301" r:id="rId34"/>
    <p:sldId id="289" r:id="rId35"/>
    <p:sldId id="302" r:id="rId36"/>
    <p:sldId id="292" r:id="rId37"/>
    <p:sldId id="294" r:id="rId38"/>
    <p:sldId id="291" r:id="rId39"/>
    <p:sldId id="298" r:id="rId40"/>
    <p:sldId id="288" r:id="rId41"/>
    <p:sldId id="295" r:id="rId42"/>
    <p:sldId id="293" r:id="rId43"/>
    <p:sldId id="287" r:id="rId44"/>
    <p:sldId id="296" r:id="rId45"/>
    <p:sldId id="303" r:id="rId46"/>
    <p:sldId id="297" r:id="rId47"/>
    <p:sldId id="299" r:id="rId48"/>
    <p:sldId id="290" r:id="rId49"/>
    <p:sldId id="300" r:id="rId50"/>
    <p:sldId id="304" r:id="rId51"/>
    <p:sldId id="307" r:id="rId52"/>
    <p:sldId id="305" r:id="rId53"/>
    <p:sldId id="306" r:id="rId54"/>
    <p:sldId id="308" r:id="rId55"/>
    <p:sldId id="310" r:id="rId56"/>
    <p:sldId id="326" r:id="rId57"/>
    <p:sldId id="319" r:id="rId58"/>
    <p:sldId id="311" r:id="rId59"/>
    <p:sldId id="323" r:id="rId60"/>
    <p:sldId id="313" r:id="rId61"/>
    <p:sldId id="316" r:id="rId62"/>
    <p:sldId id="314" r:id="rId63"/>
    <p:sldId id="315" r:id="rId64"/>
    <p:sldId id="320" r:id="rId65"/>
    <p:sldId id="317" r:id="rId66"/>
    <p:sldId id="318" r:id="rId67"/>
    <p:sldId id="312" r:id="rId68"/>
    <p:sldId id="321" r:id="rId69"/>
    <p:sldId id="322" r:id="rId70"/>
    <p:sldId id="309" r:id="rId71"/>
    <p:sldId id="324" r:id="rId72"/>
    <p:sldId id="325"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97B64-E03B-40A8-9A23-41E0D76F0C18}" type="datetimeFigureOut">
              <a:rPr lang="cs-CZ" smtClean="0"/>
              <a:t>31.10.2024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A441EC-B4F3-41D1-A0EB-9BB8ED023B26}" type="slidenum">
              <a:rPr lang="cs-CZ" smtClean="0"/>
              <a:t>‹#›</a:t>
            </a:fld>
            <a:endParaRPr lang="cs-CZ"/>
          </a:p>
        </p:txBody>
      </p:sp>
    </p:spTree>
    <p:extLst>
      <p:ext uri="{BB962C8B-B14F-4D97-AF65-F5344CB8AC3E}">
        <p14:creationId xmlns:p14="http://schemas.microsoft.com/office/powerpoint/2010/main" val="3005796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31097e7ffd9_0_10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31097e7ffd9_0_10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7D0C240D-93D6-41A0-8034-59DFFF4BAC50}" type="datetimeFigureOut">
              <a:rPr lang="cs-CZ" smtClean="0"/>
              <a:t>31.10.2024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159648500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D0C240D-93D6-41A0-8034-59DFFF4BAC50}" type="datetimeFigureOut">
              <a:rPr lang="cs-CZ" smtClean="0"/>
              <a:t>31.10.2024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61987416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D0C240D-93D6-41A0-8034-59DFFF4BAC50}" type="datetimeFigureOut">
              <a:rPr lang="cs-CZ" smtClean="0"/>
              <a:t>31.10.2024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117561925"/>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7D0C240D-93D6-41A0-8034-59DFFF4BAC50}" type="datetimeFigureOut">
              <a:rPr lang="cs-CZ" smtClean="0"/>
              <a:t>31.10.2024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837065727"/>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7D0C240D-93D6-41A0-8034-59DFFF4BAC50}" type="datetimeFigureOut">
              <a:rPr lang="cs-CZ" smtClean="0"/>
              <a:t>31.10.2024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402325649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7D0C240D-93D6-41A0-8034-59DFFF4BAC50}" type="datetimeFigureOut">
              <a:rPr lang="cs-CZ" smtClean="0"/>
              <a:t>31.10.2024</a:t>
            </a:fld>
            <a:endParaRPr lang="cs-CZ"/>
          </a:p>
        </p:txBody>
      </p:sp>
      <p:sp>
        <p:nvSpPr>
          <p:cNvPr id="9" name="Footer Placeholder 8"/>
          <p:cNvSpPr>
            <a:spLocks noGrp="1"/>
          </p:cNvSpPr>
          <p:nvPr>
            <p:ph type="ftr" sz="quarter" idx="11"/>
          </p:nvPr>
        </p:nvSpPr>
        <p:spPr/>
        <p:txBody>
          <a:bodyPr/>
          <a:lstStyle/>
          <a:p>
            <a:endParaRPr lang="cs-CZ"/>
          </a:p>
        </p:txBody>
      </p:sp>
      <p:sp>
        <p:nvSpPr>
          <p:cNvPr id="10" name="Slide Number Placeholder 9"/>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139857536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583436" y="3143250"/>
            <a:ext cx="4270248" cy="25967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7D0C240D-93D6-41A0-8034-59DFFF4BAC50}" type="datetimeFigureOut">
              <a:rPr lang="cs-CZ" smtClean="0"/>
              <a:t>31.10.2024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F94171A-6D55-4D1A-8FCC-8345AF99C815}" type="slidenum">
              <a:rPr lang="cs-CZ" smtClean="0"/>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2067504412"/>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7D0C240D-93D6-41A0-8034-59DFFF4BAC50}" type="datetimeFigureOut">
              <a:rPr lang="cs-CZ" smtClean="0"/>
              <a:t>31.10.2024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4006724088"/>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C240D-93D6-41A0-8034-59DFFF4BAC50}" type="datetimeFigureOut">
              <a:rPr lang="cs-CZ" smtClean="0"/>
              <a:t>31.10.2024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3236961982"/>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9" name="Date Placeholder 8"/>
          <p:cNvSpPr>
            <a:spLocks noGrp="1"/>
          </p:cNvSpPr>
          <p:nvPr>
            <p:ph type="dt" sz="half" idx="10"/>
          </p:nvPr>
        </p:nvSpPr>
        <p:spPr/>
        <p:txBody>
          <a:bodyPr/>
          <a:lstStyle/>
          <a:p>
            <a:fld id="{7D0C240D-93D6-41A0-8034-59DFFF4BAC50}" type="datetimeFigureOut">
              <a:rPr lang="cs-CZ" smtClean="0"/>
              <a:t>31.10.2024</a:t>
            </a:fld>
            <a:endParaRPr lang="cs-CZ"/>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cs-CZ"/>
          </a:p>
        </p:txBody>
      </p:sp>
      <p:sp>
        <p:nvSpPr>
          <p:cNvPr id="11" name="Slide Number Placeholder 10"/>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1477301028"/>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D0C240D-93D6-41A0-8034-59DFFF4BAC50}" type="datetimeFigureOut">
              <a:rPr lang="cs-CZ" smtClean="0"/>
              <a:t>31.10.2024</a:t>
            </a:fld>
            <a:endParaRPr lang="cs-CZ"/>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cs-CZ"/>
          </a:p>
        </p:txBody>
      </p:sp>
      <p:sp>
        <p:nvSpPr>
          <p:cNvPr id="10" name="Slide Number Placeholder 9"/>
          <p:cNvSpPr>
            <a:spLocks noGrp="1"/>
          </p:cNvSpPr>
          <p:nvPr>
            <p:ph type="sldNum" sz="quarter" idx="12"/>
          </p:nvPr>
        </p:nvSpPr>
        <p:spPr/>
        <p:txBody>
          <a:bodyPr/>
          <a:lstStyle/>
          <a:p>
            <a:fld id="{FF94171A-6D55-4D1A-8FCC-8345AF99C815}" type="slidenum">
              <a:rPr lang="cs-CZ" smtClean="0"/>
              <a:t>‹#›</a:t>
            </a:fld>
            <a:endParaRPr lang="cs-CZ"/>
          </a:p>
        </p:txBody>
      </p:sp>
    </p:spTree>
    <p:extLst>
      <p:ext uri="{BB962C8B-B14F-4D97-AF65-F5344CB8AC3E}">
        <p14:creationId xmlns:p14="http://schemas.microsoft.com/office/powerpoint/2010/main" val="193704910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D0C240D-93D6-41A0-8034-59DFFF4BAC50}" type="datetimeFigureOut">
              <a:rPr lang="cs-CZ" smtClean="0"/>
              <a:t>31.10.2024</a:t>
            </a:fld>
            <a:endParaRPr lang="cs-CZ"/>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cs-CZ"/>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F94171A-6D55-4D1A-8FCC-8345AF99C815}" type="slidenum">
              <a:rPr lang="cs-CZ" smtClean="0"/>
              <a:t>‹#›</a:t>
            </a:fld>
            <a:endParaRPr lang="cs-CZ"/>
          </a:p>
        </p:txBody>
      </p:sp>
    </p:spTree>
    <p:extLst>
      <p:ext uri="{BB962C8B-B14F-4D97-AF65-F5344CB8AC3E}">
        <p14:creationId xmlns:p14="http://schemas.microsoft.com/office/powerpoint/2010/main" val="387508291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31097e7ffd9_0_1098"/>
          <p:cNvSpPr txBox="1">
            <a:spLocks noGrp="1"/>
          </p:cNvSpPr>
          <p:nvPr>
            <p:ph type="title"/>
          </p:nvPr>
        </p:nvSpPr>
        <p:spPr>
          <a:xfrm>
            <a:off x="838200" y="1036791"/>
            <a:ext cx="10515600" cy="1012723"/>
          </a:xfrm>
          <a:prstGeom prst="rect">
            <a:avLst/>
          </a:prstGeom>
        </p:spPr>
        <p:txBody>
          <a:bodyPr spcFirstLastPara="1" wrap="square" lIns="91425" tIns="45700" rIns="91425" bIns="45700" anchor="ctr" anchorCtr="0">
            <a:normAutofit/>
          </a:bodyPr>
          <a:lstStyle/>
          <a:p>
            <a:pPr algn="l">
              <a:spcBef>
                <a:spcPts val="0"/>
              </a:spcBef>
            </a:pPr>
            <a:r>
              <a:rPr lang="cs-CZ" sz="2800" b="1" dirty="0"/>
              <a:t>IPM v kontextu lokalit - spolupráce a koordinace</a:t>
            </a:r>
            <a:endParaRPr dirty="0"/>
          </a:p>
        </p:txBody>
      </p:sp>
      <p:sp>
        <p:nvSpPr>
          <p:cNvPr id="286" name="Google Shape;286;g31097e7ffd9_0_1098"/>
          <p:cNvSpPr txBox="1">
            <a:spLocks noGrp="1"/>
          </p:cNvSpPr>
          <p:nvPr>
            <p:ph type="body" idx="1"/>
          </p:nvPr>
        </p:nvSpPr>
        <p:spPr>
          <a:xfrm>
            <a:off x="838200" y="1825625"/>
            <a:ext cx="10515600" cy="3326478"/>
          </a:xfrm>
          <a:prstGeom prst="rect">
            <a:avLst/>
          </a:prstGeom>
        </p:spPr>
        <p:txBody>
          <a:bodyPr spcFirstLastPara="1" wrap="square" lIns="91425" tIns="45700" rIns="91425" bIns="45700" anchor="ctr" anchorCtr="0">
            <a:normAutofit/>
          </a:bodyPr>
          <a:lstStyle/>
          <a:p>
            <a:pPr marL="0" marR="0" lvl="0" indent="0" rtl="0">
              <a:lnSpc>
                <a:spcPct val="115000"/>
              </a:lnSpc>
              <a:spcBef>
                <a:spcPts val="0"/>
              </a:spcBef>
              <a:spcAft>
                <a:spcPts val="0"/>
              </a:spcAft>
              <a:buNone/>
            </a:pPr>
            <a:r>
              <a:rPr lang="cs-CZ" sz="2400" b="1" dirty="0"/>
              <a:t>Moderuje: Martina</a:t>
            </a:r>
            <a:r>
              <a:rPr lang="cs-CZ" sz="2300" b="1" dirty="0"/>
              <a:t> Milotová </a:t>
            </a:r>
            <a:r>
              <a:rPr lang="cs-CZ" sz="2300" dirty="0"/>
              <a:t>(MMR)</a:t>
            </a:r>
          </a:p>
          <a:p>
            <a:pPr marL="0" marR="0" lvl="0" indent="0" rtl="0">
              <a:lnSpc>
                <a:spcPct val="115000"/>
              </a:lnSpc>
              <a:spcBef>
                <a:spcPts val="0"/>
              </a:spcBef>
              <a:spcAft>
                <a:spcPts val="0"/>
              </a:spcAft>
              <a:buNone/>
            </a:pPr>
            <a:endParaRPr lang="cs-CZ" sz="2300" dirty="0"/>
          </a:p>
          <a:p>
            <a:pPr marL="0" marR="0" lvl="0" indent="0" rtl="0">
              <a:lnSpc>
                <a:spcPct val="115000"/>
              </a:lnSpc>
              <a:spcBef>
                <a:spcPts val="0"/>
              </a:spcBef>
              <a:spcAft>
                <a:spcPts val="0"/>
              </a:spcAft>
              <a:buNone/>
            </a:pPr>
            <a:r>
              <a:rPr lang="cs-CZ" sz="2400" b="1" dirty="0" err="1"/>
              <a:t>Panelisté</a:t>
            </a:r>
            <a:r>
              <a:rPr lang="cs-CZ" sz="2400" b="1" dirty="0"/>
              <a:t>:  Václav Nikl </a:t>
            </a:r>
            <a:r>
              <a:rPr lang="cs-CZ" sz="2400" dirty="0"/>
              <a:t>(koordinátor IPM,  ASZ),  </a:t>
            </a:r>
            <a:r>
              <a:rPr lang="cs-CZ" sz="2400" b="1" dirty="0"/>
              <a:t>Vlastislav Hlaváč </a:t>
            </a:r>
            <a:r>
              <a:rPr lang="cs-CZ" sz="2400" dirty="0"/>
              <a:t>(ředitel </a:t>
            </a:r>
            <a:r>
              <a:rPr lang="cs-CZ" sz="2400" dirty="0" err="1"/>
              <a:t>KoP</a:t>
            </a:r>
            <a:r>
              <a:rPr lang="cs-CZ" sz="2400" dirty="0"/>
              <a:t> Děčín),</a:t>
            </a:r>
            <a:r>
              <a:rPr lang="cs-CZ" sz="2400" b="1" dirty="0"/>
              <a:t> Eva Pospíchalová </a:t>
            </a:r>
            <a:r>
              <a:rPr lang="cs-CZ" sz="2400" dirty="0"/>
              <a:t>(vedoucí </a:t>
            </a:r>
            <a:r>
              <a:rPr lang="cs-CZ" sz="2400" dirty="0" err="1"/>
              <a:t>KoP</a:t>
            </a:r>
            <a:r>
              <a:rPr lang="cs-CZ" sz="2400" dirty="0"/>
              <a:t> Hanušovice), </a:t>
            </a:r>
            <a:r>
              <a:rPr lang="cs-CZ" sz="2400" b="1" dirty="0"/>
              <a:t>Lucie </a:t>
            </a:r>
            <a:r>
              <a:rPr lang="cs-CZ" sz="2400" b="1" dirty="0" err="1"/>
              <a:t>Matějovicová</a:t>
            </a:r>
            <a:r>
              <a:rPr lang="cs-CZ" sz="2400" b="1" dirty="0"/>
              <a:t> </a:t>
            </a:r>
            <a:r>
              <a:rPr lang="cs-CZ" sz="2400" dirty="0"/>
              <a:t>(ředitelka </a:t>
            </a:r>
            <a:r>
              <a:rPr lang="cs-CZ" sz="2400" dirty="0" err="1"/>
              <a:t>Obrnického</a:t>
            </a:r>
            <a:r>
              <a:rPr lang="cs-CZ" sz="2400" dirty="0"/>
              <a:t> centra </a:t>
            </a:r>
            <a:r>
              <a:rPr lang="cs-CZ" sz="2400"/>
              <a:t>sociálních služeb)</a:t>
            </a:r>
            <a:endParaRPr sz="2400" dirty="0"/>
          </a:p>
        </p:txBody>
      </p:sp>
      <p:pic>
        <p:nvPicPr>
          <p:cNvPr id="287" name="Google Shape;287;g31097e7ffd9_0_1098"/>
          <p:cNvPicPr preferRelativeResize="0"/>
          <p:nvPr/>
        </p:nvPicPr>
        <p:blipFill>
          <a:blip r:embed="rId3">
            <a:alphaModFix/>
          </a:blip>
          <a:stretch>
            <a:fillRect/>
          </a:stretch>
        </p:blipFill>
        <p:spPr>
          <a:xfrm>
            <a:off x="0" y="0"/>
            <a:ext cx="12192000" cy="658250"/>
          </a:xfrm>
          <a:prstGeom prst="rect">
            <a:avLst/>
          </a:prstGeom>
          <a:noFill/>
          <a:ln>
            <a:noFill/>
          </a:ln>
        </p:spPr>
      </p:pic>
      <p:pic>
        <p:nvPicPr>
          <p:cNvPr id="288" name="Google Shape;288;g31097e7ffd9_0_1098"/>
          <p:cNvPicPr preferRelativeResize="0"/>
          <p:nvPr/>
        </p:nvPicPr>
        <p:blipFill>
          <a:blip r:embed="rId4">
            <a:alphaModFix/>
          </a:blip>
          <a:stretch>
            <a:fillRect/>
          </a:stretch>
        </p:blipFill>
        <p:spPr>
          <a:xfrm>
            <a:off x="6924663" y="5500913"/>
            <a:ext cx="5267325" cy="13620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F10F0E-D778-FA5E-709F-DD40CCF2D597}"/>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0529E329-DCC3-3596-13C1-81EC2341E880}"/>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V téhle práci není nikdo, kdo by mi řekl: Ty jsi Cigánka nebo Romka. Tam jsme prostě jeden tým</a:t>
            </a:r>
            <a:r>
              <a:rPr lang="cs-CZ" dirty="0"/>
              <a:t>, jsou tam lidi takový i takový a je jedno, jaká jste rasa.” </a:t>
            </a:r>
          </a:p>
        </p:txBody>
      </p:sp>
      <p:sp>
        <p:nvSpPr>
          <p:cNvPr id="2" name="TextovéPole 1">
            <a:extLst>
              <a:ext uri="{FF2B5EF4-FFF2-40B4-BE49-F238E27FC236}">
                <a16:creationId xmlns:a16="http://schemas.microsoft.com/office/drawing/2014/main" id="{5F172DF5-5055-7AD5-E9AC-A69F00B7FCD7}"/>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392334730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CA068-04B9-106C-D0FF-8C8D98DBB47F}"/>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EF1FFEEC-3126-2FF4-F8B8-80ED4B6FB781}"/>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„Měla jsem vizi, že si udělám kurz pracovníka </a:t>
            </a:r>
          </a:p>
          <a:p>
            <a:r>
              <a:rPr lang="cs-CZ" dirty="0"/>
              <a:t>v sociálních službách, což se mi díky IPM povedlo. Super je i to, že jsem mohla navštěvovat lékaře se svými zdravotními problémy, jezdila jsem po stážích a hledala </a:t>
            </a:r>
          </a:p>
          <a:p>
            <a:r>
              <a:rPr lang="cs-CZ" dirty="0"/>
              <a:t>si práci. Nikde jinde jsem nezažila, že bych měla takové možnosti, takže </a:t>
            </a:r>
            <a:r>
              <a:rPr lang="cs-CZ" dirty="0">
                <a:solidFill>
                  <a:srgbClr val="0070C0"/>
                </a:solidFill>
              </a:rPr>
              <a:t>IPM určitě doporučuji</a:t>
            </a:r>
            <a:r>
              <a:rPr lang="cs-CZ" dirty="0"/>
              <a:t>.” </a:t>
            </a:r>
          </a:p>
        </p:txBody>
      </p:sp>
      <p:sp>
        <p:nvSpPr>
          <p:cNvPr id="3" name="TextovéPole 2">
            <a:extLst>
              <a:ext uri="{FF2B5EF4-FFF2-40B4-BE49-F238E27FC236}">
                <a16:creationId xmlns:a16="http://schemas.microsoft.com/office/drawing/2014/main" id="{57BA1301-6DDD-191B-84D3-F390673E9BA1}"/>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3121586009"/>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2736F-0BE8-F41C-0672-E9392DA43A98}"/>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746A6BBD-D64B-4AE6-A20E-35FF03FB7899}"/>
              </a:ext>
            </a:extLst>
          </p:cNvPr>
          <p:cNvSpPr txBox="1"/>
          <p:nvPr/>
        </p:nvSpPr>
        <p:spPr>
          <a:xfrm>
            <a:off x="1177413" y="612844"/>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Chtěla bych svým synům víc dopřát. Jeden za chvíli ukončí základní školu a já chci, aby šel dál, nechci, aby zůstal doma. </a:t>
            </a:r>
            <a:r>
              <a:rPr lang="cs-CZ" dirty="0"/>
              <a:t>A to třeba řešíme </a:t>
            </a:r>
            <a:r>
              <a:rPr lang="cs-CZ" sz="3200" i="1" dirty="0"/>
              <a:t>(v rámci IPM)</a:t>
            </a:r>
            <a:r>
              <a:rPr lang="cs-CZ" dirty="0"/>
              <a:t>,</a:t>
            </a:r>
            <a:r>
              <a:rPr lang="cs-CZ" sz="3200" i="1" dirty="0"/>
              <a:t> </a:t>
            </a:r>
            <a:r>
              <a:rPr lang="cs-CZ" dirty="0"/>
              <a:t>že na to budou třeba finance. To vím podle sebe, když jsme byli vychovaný bez táty, na učení jsem nemohla jít, protože máma byla ráda, že nám dá talíř jídla. Proto člověk musí jít dál. Jsem ráda za to, že je mi umožněno tady pracovat.”</a:t>
            </a:r>
          </a:p>
        </p:txBody>
      </p:sp>
      <p:sp>
        <p:nvSpPr>
          <p:cNvPr id="2" name="TextovéPole 1">
            <a:extLst>
              <a:ext uri="{FF2B5EF4-FFF2-40B4-BE49-F238E27FC236}">
                <a16:creationId xmlns:a16="http://schemas.microsoft.com/office/drawing/2014/main" id="{EF744895-8DE6-8FEA-1743-E2C32DC66233}"/>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3218010560"/>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8A3C2-0D2D-1A08-9328-D158D4DC2E37}"/>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4BC4938B-0E9F-142B-DA5F-E3A82DED7B7F}"/>
              </a:ext>
            </a:extLst>
          </p:cNvPr>
          <p:cNvSpPr txBox="1"/>
          <p:nvPr/>
        </p:nvSpPr>
        <p:spPr>
          <a:xfrm>
            <a:off x="1177413" y="2767280"/>
            <a:ext cx="9837174" cy="132343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b="0" i="0" dirty="0">
                <a:solidFill>
                  <a:srgbClr val="000000"/>
                </a:solidFill>
                <a:effectLst/>
                <a:latin typeface="Calibri" panose="020F0502020204030204" pitchFamily="34" charset="0"/>
              </a:rPr>
              <a:t>„Kdybych skončila v mém současném zaměstnání, ráda bych šla dělat záchranářku.”</a:t>
            </a:r>
            <a:endParaRPr lang="cs-CZ" dirty="0"/>
          </a:p>
        </p:txBody>
      </p:sp>
      <p:sp>
        <p:nvSpPr>
          <p:cNvPr id="2" name="TextovéPole 1">
            <a:extLst>
              <a:ext uri="{FF2B5EF4-FFF2-40B4-BE49-F238E27FC236}">
                <a16:creationId xmlns:a16="http://schemas.microsoft.com/office/drawing/2014/main" id="{B34900F5-3794-85DC-949E-D6A890F72A1D}"/>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414757415"/>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20487-9076-1C23-D968-82C48986B488}"/>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E32C7064-553E-A096-47F7-86EAF3C9D708}"/>
              </a:ext>
            </a:extLst>
          </p:cNvPr>
          <p:cNvSpPr txBox="1"/>
          <p:nvPr/>
        </p:nvSpPr>
        <p:spPr>
          <a:xfrm>
            <a:off x="1177413" y="1228397"/>
            <a:ext cx="9837174" cy="440120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b="0" i="0" dirty="0">
                <a:solidFill>
                  <a:srgbClr val="000000"/>
                </a:solidFill>
                <a:effectLst/>
                <a:latin typeface="Calibri" panose="020F0502020204030204" pitchFamily="34" charset="0"/>
              </a:rPr>
              <a:t>„Bála jsem se ozvat. Čas od času mi proto říkali, musíš nabrat sebedůvěru, věřit sama sobě, čímž nad sebou získáš dohled. </a:t>
            </a:r>
            <a:r>
              <a:rPr lang="cs-CZ" b="0" i="0" dirty="0">
                <a:solidFill>
                  <a:srgbClr val="0070C0"/>
                </a:solidFill>
                <a:effectLst/>
                <a:latin typeface="Calibri" panose="020F0502020204030204" pitchFamily="34" charset="0"/>
              </a:rPr>
              <a:t>Když budeš s lidmi komunikovat z očí do očí, bude to mnohem jednodušší, než když půjdeš někomu žalovat. A teď, když se mi něco nelíbí, řeknu to přímo. </a:t>
            </a:r>
            <a:r>
              <a:rPr lang="cs-CZ" b="0" i="0" dirty="0">
                <a:solidFill>
                  <a:srgbClr val="000000"/>
                </a:solidFill>
                <a:effectLst/>
                <a:latin typeface="Calibri" panose="020F0502020204030204" pitchFamily="34" charset="0"/>
              </a:rPr>
              <a:t>Ale dokážu i pochválit.”</a:t>
            </a:r>
            <a:endParaRPr lang="cs-CZ" dirty="0"/>
          </a:p>
        </p:txBody>
      </p:sp>
      <p:sp>
        <p:nvSpPr>
          <p:cNvPr id="2" name="TextovéPole 1">
            <a:extLst>
              <a:ext uri="{FF2B5EF4-FFF2-40B4-BE49-F238E27FC236}">
                <a16:creationId xmlns:a16="http://schemas.microsoft.com/office/drawing/2014/main" id="{EDB9CA21-820A-4ADC-EC46-8A6C79099E82}"/>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1881420837"/>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CE8C7-C312-76A1-04AE-7D44859AB0D9}"/>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B2FD3C56-B92C-7A0D-87DC-8901BA211992}"/>
              </a:ext>
            </a:extLst>
          </p:cNvPr>
          <p:cNvSpPr txBox="1"/>
          <p:nvPr/>
        </p:nvSpPr>
        <p:spPr>
          <a:xfrm>
            <a:off x="1177413" y="1228397"/>
            <a:ext cx="9837174" cy="440120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„To je úžasný člověk </a:t>
            </a:r>
            <a:r>
              <a:rPr lang="cs-CZ" sz="3200" i="1" dirty="0"/>
              <a:t>(poskytovatelka podpory)</a:t>
            </a:r>
            <a:r>
              <a:rPr lang="cs-CZ" dirty="0"/>
              <a:t>,</a:t>
            </a:r>
            <a:r>
              <a:rPr lang="cs-CZ" sz="3200" i="1" dirty="0"/>
              <a:t> </a:t>
            </a:r>
            <a:r>
              <a:rPr lang="cs-CZ" dirty="0"/>
              <a:t>pomohla mi strašně moc, i ke mně jezdí na </a:t>
            </a:r>
            <a:r>
              <a:rPr lang="cs-CZ" dirty="0" err="1"/>
              <a:t>kafe</a:t>
            </a:r>
            <a:r>
              <a:rPr lang="cs-CZ" dirty="0"/>
              <a:t>. Pomohla mi s bydlením, ke kterému jsem dostal i kolo, za což jsem moc vděčný. </a:t>
            </a:r>
            <a:r>
              <a:rPr lang="cs-CZ" dirty="0">
                <a:solidFill>
                  <a:srgbClr val="0070C0"/>
                </a:solidFill>
              </a:rPr>
              <a:t>Nebojím se jí cokoliv říct, ať už je to špatná zkušenost nebo ne</a:t>
            </a:r>
            <a:r>
              <a:rPr lang="cs-CZ" dirty="0"/>
              <a:t>. To se mi líbí, protože je málo takových lidí, kteří ještě mají soucit.” </a:t>
            </a:r>
          </a:p>
        </p:txBody>
      </p:sp>
      <p:sp>
        <p:nvSpPr>
          <p:cNvPr id="3" name="TextovéPole 2">
            <a:extLst>
              <a:ext uri="{FF2B5EF4-FFF2-40B4-BE49-F238E27FC236}">
                <a16:creationId xmlns:a16="http://schemas.microsoft.com/office/drawing/2014/main" id="{BA7C1EB6-A392-04D2-BF30-EAC20FDF163C}"/>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zaměstnanec na IPM</a:t>
            </a:r>
          </a:p>
        </p:txBody>
      </p:sp>
    </p:spTree>
    <p:extLst>
      <p:ext uri="{BB962C8B-B14F-4D97-AF65-F5344CB8AC3E}">
        <p14:creationId xmlns:p14="http://schemas.microsoft.com/office/powerpoint/2010/main" val="2977703995"/>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B44CC-97B0-272E-99D3-5D72C836F549}"/>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3361662E-4ECF-5F8C-F941-C57CE2493E8A}"/>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Splacení dluhu pro mě bylo hlavní</a:t>
            </a:r>
            <a:r>
              <a:rPr lang="cs-CZ" dirty="0"/>
              <a:t>. Přišel mi takový papír a já nevěděla, co s ním. Vedoucí hned reagovala, obvolávala a hned jsme to začaly řešit. Nyní to splácím a už mám klid.” </a:t>
            </a:r>
          </a:p>
        </p:txBody>
      </p:sp>
      <p:sp>
        <p:nvSpPr>
          <p:cNvPr id="2" name="TextovéPole 1">
            <a:extLst>
              <a:ext uri="{FF2B5EF4-FFF2-40B4-BE49-F238E27FC236}">
                <a16:creationId xmlns:a16="http://schemas.microsoft.com/office/drawing/2014/main" id="{64AA9096-E0BE-5A85-43AA-3AA70D0332F2}"/>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2978095553"/>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DEFBD-1D80-9F0E-493B-208D9C457A17}"/>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AE97DBA1-6AC1-441A-9BD1-C733434E8379}"/>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„Mám teď střechu nad hlavou, což je hlavní. </a:t>
            </a:r>
            <a:r>
              <a:rPr lang="cs-CZ" dirty="0">
                <a:solidFill>
                  <a:srgbClr val="0070C0"/>
                </a:solidFill>
              </a:rPr>
              <a:t>Je hezké, když člověk otočí klíč a říká vám to pane</a:t>
            </a:r>
            <a:r>
              <a:rPr lang="cs-CZ" dirty="0"/>
              <a:t>. Platím si nájem, mám zodpovědnost, a tím pádem začínám aspoň trošku fungovat.” </a:t>
            </a:r>
          </a:p>
        </p:txBody>
      </p:sp>
      <p:sp>
        <p:nvSpPr>
          <p:cNvPr id="3" name="TextovéPole 2">
            <a:extLst>
              <a:ext uri="{FF2B5EF4-FFF2-40B4-BE49-F238E27FC236}">
                <a16:creationId xmlns:a16="http://schemas.microsoft.com/office/drawing/2014/main" id="{42FB4FF4-D637-EF68-734A-2E9C66ABF92E}"/>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zaměstnanec na IPM</a:t>
            </a:r>
          </a:p>
        </p:txBody>
      </p:sp>
    </p:spTree>
    <p:extLst>
      <p:ext uri="{BB962C8B-B14F-4D97-AF65-F5344CB8AC3E}">
        <p14:creationId xmlns:p14="http://schemas.microsoft.com/office/powerpoint/2010/main" val="3833821633"/>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9D64E-47A8-08A9-5E42-5AA5F47C8C73}"/>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3764188D-2244-78BB-B822-091C092C0ECD}"/>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Dozvěděla jsem se o sobě, že nemusím jenom uklízet, ale že můžu pracovat s dětma, že můžu komunikovat s lidmi, kterým můžu pomoct</a:t>
            </a:r>
            <a:r>
              <a:rPr lang="cs-CZ" dirty="0"/>
              <a:t>. Když vidíme, že je na tom někdo špatně, dáme mu jídlo, máme šatník, kde je třeba jedna věc za dvě koruny, tak jdeme a něco mu vybereme. </a:t>
            </a:r>
            <a:r>
              <a:rPr lang="cs-CZ" dirty="0">
                <a:solidFill>
                  <a:srgbClr val="0070C0"/>
                </a:solidFill>
              </a:rPr>
              <a:t>To mě těší, že ta pomoc nejde jenom mně, ale že i já můžu pomoct někomu jinému</a:t>
            </a:r>
            <a:r>
              <a:rPr lang="cs-CZ" dirty="0"/>
              <a:t>.” </a:t>
            </a:r>
          </a:p>
        </p:txBody>
      </p:sp>
      <p:sp>
        <p:nvSpPr>
          <p:cNvPr id="2" name="TextovéPole 1">
            <a:extLst>
              <a:ext uri="{FF2B5EF4-FFF2-40B4-BE49-F238E27FC236}">
                <a16:creationId xmlns:a16="http://schemas.microsoft.com/office/drawing/2014/main" id="{AE92801C-39E3-3E0D-EBC3-AC6125C79D04}"/>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223966203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82743-86C0-5ABE-17DE-D6B053B32DBF}"/>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34E51C6A-B3E0-8C1B-5713-3710EAC04DC0}"/>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sz="3200" i="1" dirty="0"/>
              <a:t>(Přineslo vám IPM něco zásadního do života?)</a:t>
            </a:r>
            <a:r>
              <a:rPr lang="cs-CZ" dirty="0"/>
              <a:t> </a:t>
            </a:r>
          </a:p>
          <a:p>
            <a:r>
              <a:rPr lang="cs-CZ" dirty="0"/>
              <a:t>„Určitě, ano. Uvedl bych to na příkladě, že když rozbijete talíř, střepy nametete na lopatku a vyhodíte. No a teď, když ho rozbiju, dokážu ho i slepit. </a:t>
            </a:r>
            <a:r>
              <a:rPr lang="cs-CZ" dirty="0">
                <a:solidFill>
                  <a:srgbClr val="0070C0"/>
                </a:solidFill>
              </a:rPr>
              <a:t>Dává to nějakou naději člověku, protože práce je hodně důležitá věc</a:t>
            </a:r>
            <a:r>
              <a:rPr lang="cs-CZ" dirty="0"/>
              <a:t>.” </a:t>
            </a:r>
          </a:p>
        </p:txBody>
      </p:sp>
      <p:sp>
        <p:nvSpPr>
          <p:cNvPr id="2" name="TextovéPole 1">
            <a:extLst>
              <a:ext uri="{FF2B5EF4-FFF2-40B4-BE49-F238E27FC236}">
                <a16:creationId xmlns:a16="http://schemas.microsoft.com/office/drawing/2014/main" id="{D75E4EFC-6A57-BE05-F9A9-BE1F52FE03DB}"/>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zaměstnanec na IPM</a:t>
            </a:r>
          </a:p>
        </p:txBody>
      </p:sp>
    </p:spTree>
    <p:extLst>
      <p:ext uri="{BB962C8B-B14F-4D97-AF65-F5344CB8AC3E}">
        <p14:creationId xmlns:p14="http://schemas.microsoft.com/office/powerpoint/2010/main" val="3642337755"/>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6117C2-F5AA-D5C2-53D8-06AF4C36CEF9}"/>
              </a:ext>
            </a:extLst>
          </p:cNvPr>
          <p:cNvSpPr>
            <a:spLocks noGrp="1"/>
          </p:cNvSpPr>
          <p:nvPr>
            <p:ph type="ctrTitle"/>
          </p:nvPr>
        </p:nvSpPr>
        <p:spPr/>
        <p:txBody>
          <a:bodyPr>
            <a:normAutofit/>
          </a:bodyPr>
          <a:lstStyle/>
          <a:p>
            <a:r>
              <a:rPr lang="cs-CZ" dirty="0"/>
              <a:t>Citace z rozhovorů pro evaluaci IPM - </a:t>
            </a:r>
            <a:r>
              <a:rPr lang="cs-CZ" dirty="0">
                <a:solidFill>
                  <a:srgbClr val="FF0000"/>
                </a:solidFill>
              </a:rPr>
              <a:t>ZAMĚSTNANCI</a:t>
            </a:r>
          </a:p>
        </p:txBody>
      </p:sp>
      <p:sp>
        <p:nvSpPr>
          <p:cNvPr id="3" name="Podnadpis 2">
            <a:extLst>
              <a:ext uri="{FF2B5EF4-FFF2-40B4-BE49-F238E27FC236}">
                <a16:creationId xmlns:a16="http://schemas.microsoft.com/office/drawing/2014/main" id="{B0B8AD0D-3C19-D3E6-8AD7-E4FCB4125698}"/>
              </a:ext>
            </a:extLst>
          </p:cNvPr>
          <p:cNvSpPr>
            <a:spLocks noGrp="1"/>
          </p:cNvSpPr>
          <p:nvPr>
            <p:ph type="subTitle" idx="1"/>
          </p:nvPr>
        </p:nvSpPr>
        <p:spPr/>
        <p:txBody>
          <a:bodyPr/>
          <a:lstStyle/>
          <a:p>
            <a:endParaRPr lang="cs-CZ"/>
          </a:p>
        </p:txBody>
      </p:sp>
      <p:sp>
        <p:nvSpPr>
          <p:cNvPr id="5" name="TextovéPole 4">
            <a:extLst>
              <a:ext uri="{FF2B5EF4-FFF2-40B4-BE49-F238E27FC236}">
                <a16:creationId xmlns:a16="http://schemas.microsoft.com/office/drawing/2014/main" id="{5D63A968-99EA-67A2-6CE6-B3562372EC87}"/>
              </a:ext>
            </a:extLst>
          </p:cNvPr>
          <p:cNvSpPr txBox="1"/>
          <p:nvPr/>
        </p:nvSpPr>
        <p:spPr>
          <a:xfrm>
            <a:off x="3048000" y="3246792"/>
            <a:ext cx="6096000" cy="369332"/>
          </a:xfrm>
          <a:prstGeom prst="rect">
            <a:avLst/>
          </a:prstGeom>
          <a:noFill/>
        </p:spPr>
        <p:txBody>
          <a:bodyPr wrap="square">
            <a:spAutoFit/>
          </a:bodyPr>
          <a:lstStyle/>
          <a:p>
            <a:r>
              <a:rPr lang="cs-CZ" b="0" dirty="0">
                <a:effectLst/>
              </a:rPr>
              <a:t> </a:t>
            </a:r>
            <a:endParaRPr lang="cs-CZ" dirty="0"/>
          </a:p>
        </p:txBody>
      </p:sp>
      <p:sp>
        <p:nvSpPr>
          <p:cNvPr id="7" name="TextovéPole 6">
            <a:extLst>
              <a:ext uri="{FF2B5EF4-FFF2-40B4-BE49-F238E27FC236}">
                <a16:creationId xmlns:a16="http://schemas.microsoft.com/office/drawing/2014/main" id="{88525ACD-02CE-2BC6-7A45-B11308CBD3BE}"/>
              </a:ext>
            </a:extLst>
          </p:cNvPr>
          <p:cNvSpPr txBox="1"/>
          <p:nvPr/>
        </p:nvSpPr>
        <p:spPr>
          <a:xfrm>
            <a:off x="3048000" y="3246792"/>
            <a:ext cx="6096000" cy="369332"/>
          </a:xfrm>
          <a:prstGeom prst="rect">
            <a:avLst/>
          </a:prstGeom>
          <a:noFill/>
        </p:spPr>
        <p:txBody>
          <a:bodyPr wrap="square">
            <a:spAutoFit/>
          </a:bodyPr>
          <a:lstStyle/>
          <a:p>
            <a:r>
              <a:rPr lang="cs-CZ" b="0" dirty="0">
                <a:effectLst/>
              </a:rPr>
              <a:t> </a:t>
            </a:r>
            <a:endParaRPr lang="cs-CZ" dirty="0"/>
          </a:p>
        </p:txBody>
      </p:sp>
    </p:spTree>
    <p:extLst>
      <p:ext uri="{BB962C8B-B14F-4D97-AF65-F5344CB8AC3E}">
        <p14:creationId xmlns:p14="http://schemas.microsoft.com/office/powerpoint/2010/main" val="3677903778"/>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ABDFDD-F77D-EA90-CF37-5D2C3E007D0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CE1C8BBA-59C7-6577-448E-85986BCA2CD3}"/>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„Samozřejmě to bude psychicky náročné až IPM ukončím, ale určitě je </a:t>
            </a:r>
            <a:r>
              <a:rPr lang="cs-CZ" sz="3200" i="1" dirty="0"/>
              <a:t>(zaměstnavatele a poskytovatele podpory) </a:t>
            </a:r>
            <a:r>
              <a:rPr lang="cs-CZ" dirty="0"/>
              <a:t>budu navštěvovat nadále. To víte, když máte opustit dobrý kolektiv, je vám smutno. </a:t>
            </a:r>
            <a:r>
              <a:rPr lang="cs-CZ" dirty="0">
                <a:solidFill>
                  <a:srgbClr val="0070C0"/>
                </a:solidFill>
              </a:rPr>
              <a:t>Tady to je taková soudržná rodina, kterou jsem prakticky nikdy neměla</a:t>
            </a:r>
            <a:r>
              <a:rPr lang="cs-CZ" dirty="0"/>
              <a:t>.” </a:t>
            </a:r>
          </a:p>
        </p:txBody>
      </p:sp>
      <p:sp>
        <p:nvSpPr>
          <p:cNvPr id="2" name="TextovéPole 1">
            <a:extLst>
              <a:ext uri="{FF2B5EF4-FFF2-40B4-BE49-F238E27FC236}">
                <a16:creationId xmlns:a16="http://schemas.microsoft.com/office/drawing/2014/main" id="{9E5068E8-DC8E-EA57-C5D9-0CD8529D3812}"/>
              </a:ext>
            </a:extLst>
          </p:cNvPr>
          <p:cNvSpPr txBox="1"/>
          <p:nvPr/>
        </p:nvSpPr>
        <p:spPr>
          <a:xfrm>
            <a:off x="9733935" y="6229358"/>
            <a:ext cx="2231923" cy="369332"/>
          </a:xfrm>
          <a:prstGeom prst="rect">
            <a:avLst/>
          </a:prstGeom>
          <a:solidFill>
            <a:schemeClr val="bg1"/>
          </a:solidFill>
          <a:ln>
            <a:solidFill>
              <a:srgbClr val="FF0000"/>
            </a:solidFill>
          </a:ln>
        </p:spPr>
        <p:txBody>
          <a:bodyPr wrap="square" rtlCol="0">
            <a:spAutoFit/>
          </a:bodyPr>
          <a:lstStyle/>
          <a:p>
            <a:r>
              <a:rPr lang="cs-CZ" dirty="0"/>
              <a:t>zaměstnankyně, Praha</a:t>
            </a:r>
          </a:p>
        </p:txBody>
      </p:sp>
      <p:sp>
        <p:nvSpPr>
          <p:cNvPr id="4" name="TextovéPole 3">
            <a:extLst>
              <a:ext uri="{FF2B5EF4-FFF2-40B4-BE49-F238E27FC236}">
                <a16:creationId xmlns:a16="http://schemas.microsoft.com/office/drawing/2014/main" id="{0911D44C-7540-BCE1-E525-77D381E5CF96}"/>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4127593411"/>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09619D-7D05-F0B5-56EA-128CFD164B6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66B5728E-ED1E-A2E3-188C-27719651733A}"/>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Když už jsem všechno považoval marnost nad marnost, IPM mi dalo naději, kterou člověk potřebuje</a:t>
            </a:r>
            <a:r>
              <a:rPr lang="cs-CZ" dirty="0"/>
              <a:t>. Byla to naděje něco se sebou zase začít dělat, protože i když člověk chvilku něco dělá, tak pak zjistí, že je všechno marné, a ve výsledku neudělá nic.” </a:t>
            </a:r>
          </a:p>
        </p:txBody>
      </p:sp>
      <p:sp>
        <p:nvSpPr>
          <p:cNvPr id="3" name="TextovéPole 2">
            <a:extLst>
              <a:ext uri="{FF2B5EF4-FFF2-40B4-BE49-F238E27FC236}">
                <a16:creationId xmlns:a16="http://schemas.microsoft.com/office/drawing/2014/main" id="{31491F31-1B91-5666-6203-64B671A2D61A}"/>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zaměstnanec na IPM</a:t>
            </a:r>
          </a:p>
        </p:txBody>
      </p:sp>
    </p:spTree>
    <p:extLst>
      <p:ext uri="{BB962C8B-B14F-4D97-AF65-F5344CB8AC3E}">
        <p14:creationId xmlns:p14="http://schemas.microsoft.com/office/powerpoint/2010/main" val="576053552"/>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D9E432-6C35-847B-0A76-BD40983E162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FE070587-BBA5-D9AB-8B84-774BA5EF4CD0}"/>
              </a:ext>
            </a:extLst>
          </p:cNvPr>
          <p:cNvSpPr txBox="1"/>
          <p:nvPr/>
        </p:nvSpPr>
        <p:spPr>
          <a:xfrm>
            <a:off x="1177413" y="1228397"/>
            <a:ext cx="9837174" cy="440120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„Vnímáme ho </a:t>
            </a:r>
            <a:r>
              <a:rPr lang="cs-CZ" sz="3200" i="1" dirty="0"/>
              <a:t>(poskytovatele podpory a zaměstnavatele) </a:t>
            </a:r>
            <a:r>
              <a:rPr lang="cs-CZ" dirty="0"/>
              <a:t>pozitivně, protože </a:t>
            </a:r>
            <a:r>
              <a:rPr lang="cs-CZ" dirty="0">
                <a:solidFill>
                  <a:srgbClr val="0070C0"/>
                </a:solidFill>
              </a:rPr>
              <a:t>je to člověk, se kterým se dá o všem mluvit, poradí. Nemusel, ale dělá to opravdu jen kvůli nám, abychom nemuseli nikam dojíždět</a:t>
            </a:r>
            <a:r>
              <a:rPr lang="cs-CZ" dirty="0"/>
              <a:t>. Vzal to na svá bedra a fakt se snaží. Spolupráce i komunikace jsou úplně super.” </a:t>
            </a:r>
          </a:p>
        </p:txBody>
      </p:sp>
      <p:sp>
        <p:nvSpPr>
          <p:cNvPr id="3" name="TextovéPole 2">
            <a:extLst>
              <a:ext uri="{FF2B5EF4-FFF2-40B4-BE49-F238E27FC236}">
                <a16:creationId xmlns:a16="http://schemas.microsoft.com/office/drawing/2014/main" id="{5C88D7DF-507F-160B-1B34-3CF0B334B662}"/>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2576860473"/>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09A572-1916-3A5D-F435-3D3401064273}"/>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5ED9DEF8-4224-ACA9-C296-607507903F25}"/>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Život před a po IPM je jako nebe a dudy</a:t>
            </a:r>
            <a:r>
              <a:rPr lang="cs-CZ" dirty="0"/>
              <a:t>. Člověk na ulici se ocitá v úplné beznaději, nemá pro co žít a nemá žádnou zodpovědnost, ale v rámci IPM ji člověk má.” </a:t>
            </a:r>
          </a:p>
        </p:txBody>
      </p:sp>
      <p:sp>
        <p:nvSpPr>
          <p:cNvPr id="3" name="TextovéPole 2">
            <a:extLst>
              <a:ext uri="{FF2B5EF4-FFF2-40B4-BE49-F238E27FC236}">
                <a16:creationId xmlns:a16="http://schemas.microsoft.com/office/drawing/2014/main" id="{716D3DDD-4BD4-4BE9-D321-987B2E1547D8}"/>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zaměstnanec na IPM</a:t>
            </a:r>
          </a:p>
        </p:txBody>
      </p:sp>
    </p:spTree>
    <p:extLst>
      <p:ext uri="{BB962C8B-B14F-4D97-AF65-F5344CB8AC3E}">
        <p14:creationId xmlns:p14="http://schemas.microsoft.com/office/powerpoint/2010/main" val="3576536099"/>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A9C91C-96F5-F258-0485-00F27F3C428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11DB9B2B-166E-0581-FF81-D9FC4B554311}"/>
              </a:ext>
            </a:extLst>
          </p:cNvPr>
          <p:cNvSpPr txBox="1"/>
          <p:nvPr/>
        </p:nvSpPr>
        <p:spPr>
          <a:xfrm>
            <a:off x="1177413" y="1228397"/>
            <a:ext cx="9837174" cy="440120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„My jsme zvyklí a chceme pracovat, takže tohle je bomba. Navíc ještě s panem starostou děláme různé programy. Je fajn, že si každý pátek posedíme, mám sešit, všecko si zapisuju. Fakt se o tom s námi snaží mluvit. </a:t>
            </a:r>
            <a:r>
              <a:rPr lang="cs-CZ" dirty="0">
                <a:solidFill>
                  <a:srgbClr val="0070C0"/>
                </a:solidFill>
              </a:rPr>
              <a:t>V ostatních zaměstnáních jsme si jeli svoje, tohle nás nikdo neučil</a:t>
            </a:r>
            <a:r>
              <a:rPr lang="cs-CZ" dirty="0"/>
              <a:t>. Je to bohulibá práce, děkuji za ní.” </a:t>
            </a:r>
          </a:p>
        </p:txBody>
      </p:sp>
      <p:sp>
        <p:nvSpPr>
          <p:cNvPr id="3" name="TextovéPole 2">
            <a:extLst>
              <a:ext uri="{FF2B5EF4-FFF2-40B4-BE49-F238E27FC236}">
                <a16:creationId xmlns:a16="http://schemas.microsoft.com/office/drawing/2014/main" id="{20152BCE-7BCD-BD85-DB3E-E48F8F4C3911}"/>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2830537759"/>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4505FB-4BF6-189F-614B-130923F79029}"/>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3ECFF268-FCA6-C9A3-2FAD-2E59F85B37E7}"/>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„Život na ulici pro mě byl vlastně nucená věc, to se rozhodne málokdo takhle žít. Tenhle projekt pro mě byl jako taková moje záchrana. Dostal jsem se i k nějakému bydlení a normální práci. </a:t>
            </a:r>
            <a:r>
              <a:rPr lang="cs-CZ" dirty="0">
                <a:solidFill>
                  <a:srgbClr val="0070C0"/>
                </a:solidFill>
              </a:rPr>
              <a:t>Aspoň trošku v uvozovkách tak člověk může žít spořádaný život</a:t>
            </a:r>
            <a:r>
              <a:rPr lang="cs-CZ" dirty="0"/>
              <a:t>.” </a:t>
            </a:r>
          </a:p>
        </p:txBody>
      </p:sp>
      <p:sp>
        <p:nvSpPr>
          <p:cNvPr id="3" name="TextovéPole 2">
            <a:extLst>
              <a:ext uri="{FF2B5EF4-FFF2-40B4-BE49-F238E27FC236}">
                <a16:creationId xmlns:a16="http://schemas.microsoft.com/office/drawing/2014/main" id="{C78E3325-4E46-6CE7-271F-8BFAA5271158}"/>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zaměstnanec na IPM</a:t>
            </a:r>
          </a:p>
        </p:txBody>
      </p:sp>
    </p:spTree>
    <p:extLst>
      <p:ext uri="{BB962C8B-B14F-4D97-AF65-F5344CB8AC3E}">
        <p14:creationId xmlns:p14="http://schemas.microsoft.com/office/powerpoint/2010/main" val="3716222777"/>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9E761-3162-943B-3DB1-8E6396C54B2B}"/>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958C898A-6B0A-51F5-24CD-0D51D1DD7474}"/>
              </a:ext>
            </a:extLst>
          </p:cNvPr>
          <p:cNvSpPr txBox="1"/>
          <p:nvPr/>
        </p:nvSpPr>
        <p:spPr>
          <a:xfrm>
            <a:off x="1177413" y="1228397"/>
            <a:ext cx="9837174" cy="440120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„Když jsem chodila dříve do práce, bylo to jen z práce do práce, z práce do práce. Teď taky chodím z práce do práce, ale jak máme ty aktivity, člověk získává nějaké zkušenosti. </a:t>
            </a:r>
            <a:r>
              <a:rPr lang="cs-CZ" dirty="0">
                <a:solidFill>
                  <a:srgbClr val="0070C0"/>
                </a:solidFill>
              </a:rPr>
              <a:t>Třeba já bych se do rekvalifikace nehnala nikdy. Ale prostě starosta mě vybízí, ať to zkusím, prostě nás ve všem podpoří</a:t>
            </a:r>
            <a:r>
              <a:rPr lang="cs-CZ" dirty="0"/>
              <a:t>.” </a:t>
            </a:r>
          </a:p>
        </p:txBody>
      </p:sp>
      <p:sp>
        <p:nvSpPr>
          <p:cNvPr id="3" name="TextovéPole 2">
            <a:extLst>
              <a:ext uri="{FF2B5EF4-FFF2-40B4-BE49-F238E27FC236}">
                <a16:creationId xmlns:a16="http://schemas.microsoft.com/office/drawing/2014/main" id="{F6F14E40-6952-0F42-C18B-AD0B39D8D0E3}"/>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1665419547"/>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83E88-BD85-AFC2-1284-D716B2F8FF90}"/>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1C93CB03-1AFD-18C7-8A3A-54CA6B4EAE9C}"/>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„Jsem trans, Romka a mám zdravotní problémy, pro zaměstnavatele jsem nebyla potřebná. </a:t>
            </a:r>
            <a:r>
              <a:rPr lang="cs-CZ" dirty="0">
                <a:solidFill>
                  <a:srgbClr val="0070C0"/>
                </a:solidFill>
              </a:rPr>
              <a:t>Díky tomu, že mě takhle odmítali, jsem vždy měla na práci jiný pohled. Čas strávený v Restart Shopu mi ale otevřel oči</a:t>
            </a:r>
            <a:r>
              <a:rPr lang="cs-CZ" dirty="0"/>
              <a:t>, že nejsem jediná, kdo má problémy. A to mě motivovalo spolupracovat, udělat si kurz, vzdělávat se.” </a:t>
            </a:r>
          </a:p>
        </p:txBody>
      </p:sp>
      <p:sp>
        <p:nvSpPr>
          <p:cNvPr id="2" name="TextovéPole 1">
            <a:extLst>
              <a:ext uri="{FF2B5EF4-FFF2-40B4-BE49-F238E27FC236}">
                <a16:creationId xmlns:a16="http://schemas.microsoft.com/office/drawing/2014/main" id="{B8387B97-A82A-7038-3DFB-B5CFA623C7A8}"/>
              </a:ext>
            </a:extLst>
          </p:cNvPr>
          <p:cNvSpPr txBox="1"/>
          <p:nvPr/>
        </p:nvSpPr>
        <p:spPr>
          <a:xfrm>
            <a:off x="9733935" y="6229358"/>
            <a:ext cx="2231923" cy="369332"/>
          </a:xfrm>
          <a:prstGeom prst="rect">
            <a:avLst/>
          </a:prstGeom>
          <a:solidFill>
            <a:schemeClr val="bg1"/>
          </a:solidFill>
          <a:ln>
            <a:solidFill>
              <a:srgbClr val="FF0000"/>
            </a:solidFill>
          </a:ln>
        </p:spPr>
        <p:txBody>
          <a:bodyPr wrap="square" rtlCol="0">
            <a:spAutoFit/>
          </a:bodyPr>
          <a:lstStyle/>
          <a:p>
            <a:r>
              <a:rPr lang="cs-CZ" dirty="0"/>
              <a:t>zaměstnankyně, Praha</a:t>
            </a:r>
          </a:p>
        </p:txBody>
      </p:sp>
      <p:sp>
        <p:nvSpPr>
          <p:cNvPr id="4" name="TextovéPole 3">
            <a:extLst>
              <a:ext uri="{FF2B5EF4-FFF2-40B4-BE49-F238E27FC236}">
                <a16:creationId xmlns:a16="http://schemas.microsoft.com/office/drawing/2014/main" id="{57D642CB-42CF-150A-934A-4080C53776B8}"/>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1376405653"/>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172FE-1B2B-64A1-7B89-13CB04D77C0B}"/>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D0828AA4-54B3-AD7F-E468-3139DFE4AE87}"/>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IPM mě naučilo ráno vstávat do práce</a:t>
            </a:r>
            <a:r>
              <a:rPr lang="cs-CZ" dirty="0"/>
              <a:t>. Byla jsem vždycky zvyklá vstávat v 6:30, budila jsem děti do školy, uklízela, vařila, ale doma mě to už pak ani nebavilo, protože co dál, že jo. Takhle mám aspoň ten režim, že už umím vstávat i bez budíka.” </a:t>
            </a:r>
          </a:p>
        </p:txBody>
      </p:sp>
      <p:sp>
        <p:nvSpPr>
          <p:cNvPr id="3" name="TextovéPole 2">
            <a:extLst>
              <a:ext uri="{FF2B5EF4-FFF2-40B4-BE49-F238E27FC236}">
                <a16:creationId xmlns:a16="http://schemas.microsoft.com/office/drawing/2014/main" id="{A01F33F0-562B-00D5-57BE-E650A70F6A78}"/>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2251851700"/>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3D9779-302A-A717-A085-FA2BB3E4E495}"/>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44245D6C-7CC8-EFC0-FFB0-8DD00FADFC76}"/>
              </a:ext>
            </a:extLst>
          </p:cNvPr>
          <p:cNvSpPr txBox="1"/>
          <p:nvPr/>
        </p:nvSpPr>
        <p:spPr>
          <a:xfrm>
            <a:off x="1177413" y="1228397"/>
            <a:ext cx="9837174" cy="440120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Můžu začít tady, abych měla nějaký pracovní návyk, a pak si najdu jinou práci, budu pokračovat a vzdělávat se</a:t>
            </a:r>
            <a:r>
              <a:rPr lang="cs-CZ" dirty="0"/>
              <a:t>. Tohle mě zaujalo, že lidé začnou touto prací, která je pro ně opravdu jediná v okolí, a ano, budou tam třeba rok, dva, ale prostě dostanou někde nabídku. </a:t>
            </a:r>
            <a:r>
              <a:rPr lang="cs-CZ" dirty="0">
                <a:solidFill>
                  <a:srgbClr val="0070C0"/>
                </a:solidFill>
              </a:rPr>
              <a:t>Je to o tom mít nějakou šanci</a:t>
            </a:r>
            <a:r>
              <a:rPr lang="cs-CZ" dirty="0"/>
              <a:t>.” </a:t>
            </a:r>
          </a:p>
        </p:txBody>
      </p:sp>
      <p:sp>
        <p:nvSpPr>
          <p:cNvPr id="3" name="TextovéPole 2">
            <a:extLst>
              <a:ext uri="{FF2B5EF4-FFF2-40B4-BE49-F238E27FC236}">
                <a16:creationId xmlns:a16="http://schemas.microsoft.com/office/drawing/2014/main" id="{25DB332C-1D14-68D5-97AD-921909BBD238}"/>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275501439"/>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72B7ED-63D7-3414-854C-8014C205E7FC}"/>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2E3B2FF7-C26B-A77D-B3AE-6B2B7D02328A}"/>
              </a:ext>
            </a:extLst>
          </p:cNvPr>
          <p:cNvSpPr txBox="1"/>
          <p:nvPr/>
        </p:nvSpPr>
        <p:spPr>
          <a:xfrm>
            <a:off x="1177413" y="1843950"/>
            <a:ext cx="9837174" cy="317009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„Musím ji </a:t>
            </a:r>
            <a:r>
              <a:rPr lang="cs-CZ" sz="3200" i="1" dirty="0"/>
              <a:t>(zaměstnavatelku i poskytovatelku podpory)</a:t>
            </a:r>
            <a:r>
              <a:rPr lang="cs-CZ" dirty="0"/>
              <a:t> brát jako moji nadřízenou, ale zároveň ji beru jako kamarádku. Prostě to, co je moje práce, si všechno udělám, ale </a:t>
            </a:r>
            <a:r>
              <a:rPr lang="cs-CZ" dirty="0">
                <a:solidFill>
                  <a:srgbClr val="0070C0"/>
                </a:solidFill>
              </a:rPr>
              <a:t>zároveň ji mám ráda, jako kdyby to byla moje rodina</a:t>
            </a:r>
            <a:r>
              <a:rPr lang="cs-CZ" dirty="0"/>
              <a:t>.” </a:t>
            </a:r>
          </a:p>
        </p:txBody>
      </p:sp>
      <p:sp>
        <p:nvSpPr>
          <p:cNvPr id="2" name="TextovéPole 1">
            <a:extLst>
              <a:ext uri="{FF2B5EF4-FFF2-40B4-BE49-F238E27FC236}">
                <a16:creationId xmlns:a16="http://schemas.microsoft.com/office/drawing/2014/main" id="{3E6650B0-D3BD-6BF4-10AD-CF8466835087}"/>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2092170759"/>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8511F-3729-34A2-4AE5-0EE42259756D}"/>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BE4F9FF9-1FAC-7046-8208-53AD9A4A2234}"/>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IPM mě posouvá tím, že mám nějaký pracovní režim. To znamená, že mám povinnosti, že neležím v posteli</a:t>
            </a:r>
            <a:r>
              <a:rPr lang="cs-CZ" dirty="0"/>
              <a:t>. Mám práci rád, nechci bez ní být.” </a:t>
            </a:r>
          </a:p>
        </p:txBody>
      </p:sp>
      <p:sp>
        <p:nvSpPr>
          <p:cNvPr id="3" name="TextovéPole 2">
            <a:extLst>
              <a:ext uri="{FF2B5EF4-FFF2-40B4-BE49-F238E27FC236}">
                <a16:creationId xmlns:a16="http://schemas.microsoft.com/office/drawing/2014/main" id="{4A757465-9BC6-3BB0-FAEA-18A725006588}"/>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zaměstnanec na IPM</a:t>
            </a:r>
          </a:p>
        </p:txBody>
      </p:sp>
    </p:spTree>
    <p:extLst>
      <p:ext uri="{BB962C8B-B14F-4D97-AF65-F5344CB8AC3E}">
        <p14:creationId xmlns:p14="http://schemas.microsoft.com/office/powerpoint/2010/main" val="3143978461"/>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19789-ACB7-255B-8128-67263B7E2717}"/>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4D40C610-5409-0A72-EC3E-78C715087312}"/>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b="0" i="0" dirty="0">
                <a:solidFill>
                  <a:srgbClr val="000000"/>
                </a:solidFill>
                <a:effectLst/>
                <a:latin typeface="Calibri" panose="020F0502020204030204" pitchFamily="34" charset="0"/>
              </a:rPr>
              <a:t>„Některé z kolegyň se mě občas zeptají na svůj problém, se kterým pak jdu za svojí sociální pracovnicí. </a:t>
            </a:r>
            <a:r>
              <a:rPr lang="cs-CZ" b="0" i="0" dirty="0">
                <a:solidFill>
                  <a:srgbClr val="0070C0"/>
                </a:solidFill>
                <a:effectLst/>
                <a:latin typeface="Calibri" panose="020F0502020204030204" pitchFamily="34" charset="0"/>
              </a:rPr>
              <a:t>Mohu je vzít i s sebou a oni je přijmou, pomůžou každému</a:t>
            </a:r>
            <a:r>
              <a:rPr lang="cs-CZ" b="0" i="0" dirty="0">
                <a:solidFill>
                  <a:srgbClr val="000000"/>
                </a:solidFill>
                <a:effectLst/>
                <a:latin typeface="Calibri" panose="020F0502020204030204" pitchFamily="34" charset="0"/>
              </a:rPr>
              <a:t>.”</a:t>
            </a:r>
            <a:endParaRPr lang="cs-CZ" dirty="0"/>
          </a:p>
        </p:txBody>
      </p:sp>
      <p:sp>
        <p:nvSpPr>
          <p:cNvPr id="2" name="TextovéPole 1">
            <a:extLst>
              <a:ext uri="{FF2B5EF4-FFF2-40B4-BE49-F238E27FC236}">
                <a16:creationId xmlns:a16="http://schemas.microsoft.com/office/drawing/2014/main" id="{E66918DB-CE62-E075-5783-5B592B41149D}"/>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334436093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A1FF4-2F38-7A00-9B29-BAF483E5208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069261E-31AF-6FA9-8917-4C601F6F5ADC}"/>
              </a:ext>
            </a:extLst>
          </p:cNvPr>
          <p:cNvSpPr>
            <a:spLocks noGrp="1"/>
          </p:cNvSpPr>
          <p:nvPr>
            <p:ph type="ctrTitle"/>
          </p:nvPr>
        </p:nvSpPr>
        <p:spPr/>
        <p:txBody>
          <a:bodyPr>
            <a:normAutofit/>
          </a:bodyPr>
          <a:lstStyle/>
          <a:p>
            <a:r>
              <a:rPr lang="cs-CZ" dirty="0"/>
              <a:t>Citace z rozhovorů pro evaluaci IPM - </a:t>
            </a:r>
            <a:r>
              <a:rPr lang="cs-CZ" dirty="0" err="1">
                <a:solidFill>
                  <a:srgbClr val="FF0000"/>
                </a:solidFill>
              </a:rPr>
              <a:t>ZAMĚStnavatelé</a:t>
            </a:r>
            <a:endParaRPr lang="cs-CZ" dirty="0">
              <a:solidFill>
                <a:srgbClr val="FF0000"/>
              </a:solidFill>
            </a:endParaRPr>
          </a:p>
        </p:txBody>
      </p:sp>
      <p:sp>
        <p:nvSpPr>
          <p:cNvPr id="3" name="Podnadpis 2">
            <a:extLst>
              <a:ext uri="{FF2B5EF4-FFF2-40B4-BE49-F238E27FC236}">
                <a16:creationId xmlns:a16="http://schemas.microsoft.com/office/drawing/2014/main" id="{8D427103-1444-5C98-FF7F-4E17ED79E221}"/>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53653886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C19E4-7555-4977-777A-798DCE40D80B}"/>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808494AE-F50A-D154-5DCF-C8582A42E9E0}"/>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„Je důležité, aby se zaměstnanci na IPM ukázali i v tom kolektivu. </a:t>
            </a:r>
            <a:r>
              <a:rPr lang="cs-CZ" dirty="0">
                <a:solidFill>
                  <a:srgbClr val="0070C0"/>
                </a:solidFill>
              </a:rPr>
              <a:t>Ten je buď přijme nebo nepřijme, ale když je přijme, tak lépe získávají pracovní návyky, protože se chtějí začlenit, líbí se jim tam a pak jdou s chutí do práce</a:t>
            </a:r>
            <a:r>
              <a:rPr lang="cs-CZ" dirty="0"/>
              <a:t>. Oni se tam třeba i těší.” </a:t>
            </a:r>
          </a:p>
        </p:txBody>
      </p:sp>
      <p:sp>
        <p:nvSpPr>
          <p:cNvPr id="2" name="TextovéPole 1">
            <a:extLst>
              <a:ext uri="{FF2B5EF4-FFF2-40B4-BE49-F238E27FC236}">
                <a16:creationId xmlns:a16="http://schemas.microsoft.com/office/drawing/2014/main" id="{0CB0EB90-6AE6-9517-0091-2D2DEC45A8E6}"/>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3266923907"/>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69EF08-2115-F077-73DA-9E0C6570C335}"/>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7197E997-B9BC-1D06-5878-A9013B1F74EA}"/>
              </a:ext>
            </a:extLst>
          </p:cNvPr>
          <p:cNvSpPr txBox="1"/>
          <p:nvPr/>
        </p:nvSpPr>
        <p:spPr>
          <a:xfrm>
            <a:off x="1177413" y="612844"/>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„Když jsem vyplňoval vstupní dotazníky, bylo pro mě důležité, že jsem se soustředil na toho daného člověka, že jsem nad ním přemýšlel v souvislostech. </a:t>
            </a:r>
            <a:r>
              <a:rPr lang="cs-CZ" dirty="0">
                <a:solidFill>
                  <a:srgbClr val="0070C0"/>
                </a:solidFill>
              </a:rPr>
              <a:t>Myslím si, že někteří dotazníky vyplňovali jako nutné zlo, ale mně to dalo možnost se nad zaměstnanci zamyslet</a:t>
            </a:r>
            <a:r>
              <a:rPr lang="cs-CZ" dirty="0"/>
              <a:t>. To je hrozně důležité, protože pak se odrazíte dál, k dalším formulářům nebo k přímé práci s tím člověkem.” </a:t>
            </a:r>
          </a:p>
        </p:txBody>
      </p:sp>
      <p:sp>
        <p:nvSpPr>
          <p:cNvPr id="3" name="TextovéPole 2">
            <a:extLst>
              <a:ext uri="{FF2B5EF4-FFF2-40B4-BE49-F238E27FC236}">
                <a16:creationId xmlns:a16="http://schemas.microsoft.com/office/drawing/2014/main" id="{E912D8E0-34F4-8504-740D-A149262C5DCA}"/>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1697603687"/>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13821-997D-39BA-3D0E-A437948033A9}"/>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200AA6F1-1F0E-7533-93DE-4575BAA44C6B}"/>
              </a:ext>
            </a:extLst>
          </p:cNvPr>
          <p:cNvSpPr txBox="1"/>
          <p:nvPr/>
        </p:nvSpPr>
        <p:spPr>
          <a:xfrm>
            <a:off x="1177413" y="1228397"/>
            <a:ext cx="9837174" cy="440120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„Pán nám na IPM rozkvetl, chopil se práce, přichází s dobrými nápady a zapadl do kolektivu úplně báječně. Naši zaměstnanci, což se úplně nestává, ho pochválí a řeknou i nadřízenému, že je fakt šikovný. </a:t>
            </a:r>
            <a:r>
              <a:rPr lang="cs-CZ" dirty="0">
                <a:solidFill>
                  <a:srgbClr val="0070C0"/>
                </a:solidFill>
              </a:rPr>
              <a:t>Uvažujeme o tom, že bychom si ho třeba i ponechali, až se nám uvolní pracovní místo</a:t>
            </a:r>
            <a:r>
              <a:rPr lang="cs-CZ" dirty="0"/>
              <a:t>.” </a:t>
            </a:r>
          </a:p>
        </p:txBody>
      </p:sp>
      <p:sp>
        <p:nvSpPr>
          <p:cNvPr id="3" name="TextovéPole 2">
            <a:extLst>
              <a:ext uri="{FF2B5EF4-FFF2-40B4-BE49-F238E27FC236}">
                <a16:creationId xmlns:a16="http://schemas.microsoft.com/office/drawing/2014/main" id="{A39E6E42-0172-6CC0-5BF3-7575A8A9476B}"/>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1870883219"/>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B89B85-4B73-23E6-9191-420CC633177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BEE5E9B1-137B-0DBF-CF67-375CEAABB2AE}"/>
              </a:ext>
            </a:extLst>
          </p:cNvPr>
          <p:cNvSpPr txBox="1"/>
          <p:nvPr/>
        </p:nvSpPr>
        <p:spPr>
          <a:xfrm>
            <a:off x="1177413" y="1843950"/>
            <a:ext cx="9837174" cy="317009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„Pracujeme s nimi každou chvilku, pořád u nich někdo je. </a:t>
            </a:r>
            <a:r>
              <a:rPr lang="cs-CZ" dirty="0">
                <a:solidFill>
                  <a:srgbClr val="0070C0"/>
                </a:solidFill>
              </a:rPr>
              <a:t>Sledujeme, jestli se posouvají, jestli jsou schopni pod sebe dokonce i někoho vzít, protože ve chvíli, kdy učím, tak získávám daleko víc, než když poslouchám jako žák</a:t>
            </a:r>
            <a:r>
              <a:rPr lang="cs-CZ" dirty="0"/>
              <a:t>.” </a:t>
            </a:r>
          </a:p>
        </p:txBody>
      </p:sp>
      <p:sp>
        <p:nvSpPr>
          <p:cNvPr id="3" name="TextovéPole 2">
            <a:extLst>
              <a:ext uri="{FF2B5EF4-FFF2-40B4-BE49-F238E27FC236}">
                <a16:creationId xmlns:a16="http://schemas.microsoft.com/office/drawing/2014/main" id="{B84D6FB4-0F84-B5B6-46B4-4733EF28815B}"/>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233959983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43F35-C81E-BE32-58FA-1B16F68CA9D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01A916A8-E91C-14D6-1D02-596ACBBA8A34}"/>
              </a:ext>
            </a:extLst>
          </p:cNvPr>
          <p:cNvSpPr txBox="1"/>
          <p:nvPr/>
        </p:nvSpPr>
        <p:spPr>
          <a:xfrm>
            <a:off x="1177413" y="612844"/>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„Řekla bych, že mám sociální přesah, ale nemám tolik volného času a ani detailní znalosti. Od toho tady máme poskytovatelku psychosociální podpory. Když o klientech cokoliv zjistí, obratem mi píše, i ve večerních hodinách - co se událo nebo na co je třeba si dát pozor. Máme spolu takový kamarádský vztah. </a:t>
            </a:r>
            <a:r>
              <a:rPr lang="cs-CZ" dirty="0">
                <a:solidFill>
                  <a:srgbClr val="0070C0"/>
                </a:solidFill>
              </a:rPr>
              <a:t>Místo toho, abychom řešily děti, řešíme klienty</a:t>
            </a:r>
            <a:r>
              <a:rPr lang="cs-CZ" dirty="0"/>
              <a:t>.” </a:t>
            </a:r>
          </a:p>
        </p:txBody>
      </p:sp>
      <p:sp>
        <p:nvSpPr>
          <p:cNvPr id="3" name="TextovéPole 2">
            <a:extLst>
              <a:ext uri="{FF2B5EF4-FFF2-40B4-BE49-F238E27FC236}">
                <a16:creationId xmlns:a16="http://schemas.microsoft.com/office/drawing/2014/main" id="{40FDEC34-7111-7EE8-5708-A01908808390}"/>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1441780032"/>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D861D-FDCD-6C5A-7330-4731FA0080A8}"/>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71EEC697-2C2A-F521-CCCA-CA6C838196A5}"/>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Oni tu ručičku potřebují, v jejich životě se toho strašně moc nepovedlo, mají někde děti, které vidí, jak je jejich život rozbouraný. Pro ně je IPM možnost</a:t>
            </a:r>
            <a:r>
              <a:rPr lang="cs-CZ" dirty="0"/>
              <a:t>. Otázka je, jestli je udržitelná a jestli jsou dostatečně motivovaní, aby to vůbec dokázali pojmout. A to je strašně individuální.” </a:t>
            </a:r>
          </a:p>
        </p:txBody>
      </p:sp>
      <p:sp>
        <p:nvSpPr>
          <p:cNvPr id="3" name="TextovéPole 2">
            <a:extLst>
              <a:ext uri="{FF2B5EF4-FFF2-40B4-BE49-F238E27FC236}">
                <a16:creationId xmlns:a16="http://schemas.microsoft.com/office/drawing/2014/main" id="{3B752AD0-F565-4C2A-CF17-036A7147B92E}"/>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374490874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C44125-2435-DB01-6ED9-1287B0B20E34}"/>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12DFE4A3-8E3A-C2CE-5CB2-4B3E433C82EF}"/>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„Samozřejmě na pracovišti máme i naše stále zaměstnance, oni tam jsou s těmi z IPM dohromady. Takže se od těch stálých učí i nějaké pracovní návyky.” </a:t>
            </a:r>
          </a:p>
        </p:txBody>
      </p:sp>
      <p:sp>
        <p:nvSpPr>
          <p:cNvPr id="3" name="TextovéPole 2">
            <a:extLst>
              <a:ext uri="{FF2B5EF4-FFF2-40B4-BE49-F238E27FC236}">
                <a16:creationId xmlns:a16="http://schemas.microsoft.com/office/drawing/2014/main" id="{BFB23618-D8E2-3F1C-9D46-86990F1572BB}"/>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376307016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F595236A-F735-D2FC-243A-C9BA182BA70C}"/>
              </a:ext>
            </a:extLst>
          </p:cNvPr>
          <p:cNvSpPr txBox="1"/>
          <p:nvPr/>
        </p:nvSpPr>
        <p:spPr>
          <a:xfrm>
            <a:off x="1177413" y="1843950"/>
            <a:ext cx="9837174" cy="3170099"/>
          </a:xfrm>
          <a:prstGeom prst="rect">
            <a:avLst/>
          </a:prstGeom>
          <a:noFill/>
        </p:spPr>
        <p:txBody>
          <a:bodyPr wrap="square">
            <a:spAutoFit/>
          </a:bodyPr>
          <a:lstStyle/>
          <a:p>
            <a:pPr algn="ctr"/>
            <a:r>
              <a:rPr lang="cs-CZ" sz="4000" b="0" i="0" dirty="0">
                <a:solidFill>
                  <a:srgbClr val="000000"/>
                </a:solidFill>
                <a:effectLst/>
                <a:latin typeface="Calibri" panose="020F0502020204030204" pitchFamily="34" charset="0"/>
              </a:rPr>
              <a:t>„IPM jsem vyčerpala na 100 %, už mě nikam dál posunout nemůže. Až mi to v září skončí, budu smutná, ale </a:t>
            </a:r>
            <a:r>
              <a:rPr lang="cs-CZ" sz="4000" b="0" i="0" dirty="0">
                <a:solidFill>
                  <a:srgbClr val="0070C0"/>
                </a:solidFill>
                <a:effectLst/>
                <a:latin typeface="Calibri" panose="020F0502020204030204" pitchFamily="34" charset="0"/>
              </a:rPr>
              <a:t>těším se, že svoje místo přenechám někomu dalšímu a snad mu přinese tolik, kolik přineslo mně</a:t>
            </a:r>
            <a:r>
              <a:rPr lang="cs-CZ" sz="4000" b="0" i="0" dirty="0">
                <a:solidFill>
                  <a:srgbClr val="000000"/>
                </a:solidFill>
                <a:effectLst/>
                <a:latin typeface="Calibri" panose="020F0502020204030204" pitchFamily="34" charset="0"/>
              </a:rPr>
              <a:t>.” </a:t>
            </a:r>
            <a:endParaRPr lang="cs-CZ" sz="4000" dirty="0"/>
          </a:p>
        </p:txBody>
      </p:sp>
      <p:sp>
        <p:nvSpPr>
          <p:cNvPr id="2" name="TextovéPole 1">
            <a:extLst>
              <a:ext uri="{FF2B5EF4-FFF2-40B4-BE49-F238E27FC236}">
                <a16:creationId xmlns:a16="http://schemas.microsoft.com/office/drawing/2014/main" id="{E1CE8DA3-8346-F3B6-8227-9BA2F383A7E0}"/>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82635595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46B35-5941-7501-B8E1-AAAFA0CFC8E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B125AA74-D771-C0F5-B90B-6F7E89BAAC5F}"/>
              </a:ext>
            </a:extLst>
          </p:cNvPr>
          <p:cNvSpPr txBox="1"/>
          <p:nvPr/>
        </p:nvSpPr>
        <p:spPr>
          <a:xfrm>
            <a:off x="1177413" y="612844"/>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„Stejně jako nám dává smysl pomoct dětem v Africe, když vidíte, že tam děcka ťapou 10 kilometrů v 50stupňovým horku, tak stejně nám to dává smysl tady. </a:t>
            </a:r>
            <a:r>
              <a:rPr lang="cs-CZ" dirty="0">
                <a:solidFill>
                  <a:srgbClr val="0070C0"/>
                </a:solidFill>
              </a:rPr>
              <a:t>Když potkáte někoho na ulici a máte možnost mu dát práci, která ho může posunout, přemýšlíte, jak to udělat</a:t>
            </a:r>
            <a:r>
              <a:rPr lang="cs-CZ" dirty="0"/>
              <a:t>. A pak se to potká s takovou výzvou, byť ta výzva znamená, že s tím budeme mít mnohem víc práce.” </a:t>
            </a:r>
          </a:p>
        </p:txBody>
      </p:sp>
      <p:sp>
        <p:nvSpPr>
          <p:cNvPr id="3" name="TextovéPole 2">
            <a:extLst>
              <a:ext uri="{FF2B5EF4-FFF2-40B4-BE49-F238E27FC236}">
                <a16:creationId xmlns:a16="http://schemas.microsoft.com/office/drawing/2014/main" id="{39021258-7CD7-F7EC-F8C3-91B63BF34FFA}"/>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2566782600"/>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3BF94-64B2-1A78-423D-416BA3A873E0}"/>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FC760A66-9BBE-3F65-4346-BB7C65BEFEF0}"/>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„Tam je důležitý vývoj toho člověka. </a:t>
            </a:r>
            <a:r>
              <a:rPr lang="cs-CZ" dirty="0">
                <a:solidFill>
                  <a:srgbClr val="0070C0"/>
                </a:solidFill>
              </a:rPr>
              <a:t>Někdy je opravdu potřeba ho nechat selhat, nechat ho spadnout na úplné dno, aby si to uvědomil a mohl se od něj odrazit</a:t>
            </a:r>
            <a:r>
              <a:rPr lang="cs-CZ" dirty="0"/>
              <a:t>.” </a:t>
            </a:r>
          </a:p>
        </p:txBody>
      </p:sp>
      <p:sp>
        <p:nvSpPr>
          <p:cNvPr id="3" name="TextovéPole 2">
            <a:extLst>
              <a:ext uri="{FF2B5EF4-FFF2-40B4-BE49-F238E27FC236}">
                <a16:creationId xmlns:a16="http://schemas.microsoft.com/office/drawing/2014/main" id="{60190519-E5D7-CB1F-06BF-B32A992CD2F0}"/>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3703610742"/>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3F03D-B8B3-54C9-DE3A-BAB57022D07F}"/>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18188166-FAB1-40F9-9542-0DDBC58184BF}"/>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„Zaměstnat odborníka, který by s nimi pracoval, by bylo fajn, ale my si ho nemůžeme dovolit. Zároveň bych chtěl, aby tam kromě profesionálního přístupu byl i ten lidský. My to máme na vztazích, na tom aspoň trochu rodinném prostředí založené. </a:t>
            </a:r>
            <a:r>
              <a:rPr lang="cs-CZ" dirty="0">
                <a:solidFill>
                  <a:srgbClr val="0070C0"/>
                </a:solidFill>
              </a:rPr>
              <a:t>Věřím tomu, že pro někoho to může být jakýmsi lékem, že tady konečně třeba najde dočasný přístav</a:t>
            </a:r>
            <a:r>
              <a:rPr lang="cs-CZ" dirty="0">
                <a:solidFill>
                  <a:schemeClr val="tx1"/>
                </a:solidFill>
              </a:rPr>
              <a:t>.”</a:t>
            </a:r>
            <a:r>
              <a:rPr lang="cs-CZ" dirty="0">
                <a:solidFill>
                  <a:srgbClr val="FF0000"/>
                </a:solidFill>
              </a:rPr>
              <a:t> </a:t>
            </a:r>
          </a:p>
        </p:txBody>
      </p:sp>
      <p:sp>
        <p:nvSpPr>
          <p:cNvPr id="3" name="TextovéPole 2">
            <a:extLst>
              <a:ext uri="{FF2B5EF4-FFF2-40B4-BE49-F238E27FC236}">
                <a16:creationId xmlns:a16="http://schemas.microsoft.com/office/drawing/2014/main" id="{6F7BFF41-C29B-C562-227D-4CAFD6DDBF7B}"/>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687000221"/>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FB545-6905-8CBC-D268-600CA4F829C9}"/>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74CC6D88-9A6E-8174-5523-D6C2F8D5F428}"/>
              </a:ext>
            </a:extLst>
          </p:cNvPr>
          <p:cNvSpPr txBox="1"/>
          <p:nvPr/>
        </p:nvSpPr>
        <p:spPr>
          <a:xfrm>
            <a:off x="1177413" y="1843950"/>
            <a:ext cx="9837174" cy="317009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„Mně se líbí, že ta pomoc není jen o tom jim najít práci, ale také jim pomoci s osobními problémy doma nebo třeba s exekucemi. </a:t>
            </a:r>
            <a:r>
              <a:rPr lang="cs-CZ" dirty="0">
                <a:solidFill>
                  <a:srgbClr val="0070C0"/>
                </a:solidFill>
              </a:rPr>
              <a:t>Škála je v tom poradenství široká, taková komplexní podpora</a:t>
            </a:r>
            <a:r>
              <a:rPr lang="cs-CZ" dirty="0"/>
              <a:t>.” </a:t>
            </a:r>
          </a:p>
        </p:txBody>
      </p:sp>
      <p:sp>
        <p:nvSpPr>
          <p:cNvPr id="3" name="TextovéPole 2">
            <a:extLst>
              <a:ext uri="{FF2B5EF4-FFF2-40B4-BE49-F238E27FC236}">
                <a16:creationId xmlns:a16="http://schemas.microsoft.com/office/drawing/2014/main" id="{79570B40-480B-4E11-1FC6-4229C44F962C}"/>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44260373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8FAEE4-A0FF-D6E5-0F37-52F66003F679}"/>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769E0860-1A88-A4E5-8604-22C2C999A334}"/>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„Rozhodně je pro mě lepší, když </a:t>
            </a:r>
            <a:r>
              <a:rPr lang="cs-CZ" sz="3200" i="1" dirty="0"/>
              <a:t>(zaměstnanec) </a:t>
            </a:r>
            <a:r>
              <a:rPr lang="cs-CZ" dirty="0"/>
              <a:t>něco dělá a jde vzorem dětem, vnoučatům nebo sousedce, co vyhazuje odpadky z okna. On si jí ještě srovná, protože jí řekne, že mu přidělává práci, ať s tím příště zajde do popelnice. </a:t>
            </a:r>
            <a:r>
              <a:rPr lang="cs-CZ" dirty="0">
                <a:solidFill>
                  <a:srgbClr val="0070C0"/>
                </a:solidFill>
              </a:rPr>
              <a:t>Zkrátka působíte na celou komunitu tím, že někoho z problémového vchodu v daném paneláku vytáhnete do práce</a:t>
            </a:r>
            <a:r>
              <a:rPr lang="cs-CZ" dirty="0"/>
              <a:t>.” </a:t>
            </a:r>
          </a:p>
        </p:txBody>
      </p:sp>
      <p:sp>
        <p:nvSpPr>
          <p:cNvPr id="3" name="TextovéPole 2">
            <a:extLst>
              <a:ext uri="{FF2B5EF4-FFF2-40B4-BE49-F238E27FC236}">
                <a16:creationId xmlns:a16="http://schemas.microsoft.com/office/drawing/2014/main" id="{8E1FD2A3-A88E-0F98-63E5-ED6DA770D317}"/>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155750705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83DE40-C54E-CDBB-7FCD-36521C57DE97}"/>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09C12982-0034-2221-DA8C-DB8F3DD45785}"/>
              </a:ext>
            </a:extLst>
          </p:cNvPr>
          <p:cNvSpPr txBox="1"/>
          <p:nvPr/>
        </p:nvSpPr>
        <p:spPr>
          <a:xfrm>
            <a:off x="1177413" y="610136"/>
            <a:ext cx="9837174" cy="6247864"/>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„Když se sejdeme </a:t>
            </a:r>
            <a:r>
              <a:rPr lang="cs-CZ" sz="3200" i="1" dirty="0"/>
              <a:t>(s poskytovatelkou podpory)</a:t>
            </a:r>
            <a:r>
              <a:rPr lang="cs-CZ" dirty="0"/>
              <a:t>, zaměstnance řešíme i po pracovní stránce, jak se jeví u nás, jaký je v kolektivu. A ona nám dokáže dát i nějaké indicie, třeba z jakého prostředí pochází a podobně. My jsme potom schopni reagovat, připravit mu trošku jiné podmínky. </a:t>
            </a:r>
            <a:r>
              <a:rPr lang="cs-CZ" dirty="0">
                <a:solidFill>
                  <a:srgbClr val="0070C0"/>
                </a:solidFill>
              </a:rPr>
              <a:t>Třeba když víme, že je silný introvert, abychom ho násilně necpali do kolektivu</a:t>
            </a:r>
            <a:r>
              <a:rPr lang="cs-CZ" dirty="0"/>
              <a:t>.” </a:t>
            </a:r>
            <a:br>
              <a:rPr lang="cs-CZ" dirty="0"/>
            </a:br>
            <a:r>
              <a:rPr lang="cs-CZ" dirty="0"/>
              <a:t> </a:t>
            </a:r>
          </a:p>
        </p:txBody>
      </p:sp>
      <p:sp>
        <p:nvSpPr>
          <p:cNvPr id="3" name="TextovéPole 2">
            <a:extLst>
              <a:ext uri="{FF2B5EF4-FFF2-40B4-BE49-F238E27FC236}">
                <a16:creationId xmlns:a16="http://schemas.microsoft.com/office/drawing/2014/main" id="{187D737F-9C6F-E8EC-050D-A54DEEBB6340}"/>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1411711491"/>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B3EDF-6AAD-58B4-5247-165BD99AC7F0}"/>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B414E87B-E364-7311-3E13-A1B2782425BB}"/>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„V období od jara do podzimu bychom nesehnali takové množství zaměstnanců na krátkodobé zaměstnání, na tenhle druh práce </a:t>
            </a:r>
            <a:r>
              <a:rPr lang="cs-CZ" sz="3200" i="1" dirty="0"/>
              <a:t>(technické služby)</a:t>
            </a:r>
            <a:r>
              <a:rPr lang="cs-CZ" dirty="0"/>
              <a:t>. </a:t>
            </a:r>
            <a:r>
              <a:rPr lang="cs-CZ" dirty="0">
                <a:solidFill>
                  <a:srgbClr val="0070C0"/>
                </a:solidFill>
              </a:rPr>
              <a:t>Tohle nás hodně motivuje - dostaneme pracovní sílu, a ještě dostaneme příspěvek</a:t>
            </a:r>
            <a:r>
              <a:rPr lang="cs-CZ" dirty="0"/>
              <a:t>.” </a:t>
            </a:r>
          </a:p>
        </p:txBody>
      </p:sp>
      <p:sp>
        <p:nvSpPr>
          <p:cNvPr id="3" name="TextovéPole 2">
            <a:extLst>
              <a:ext uri="{FF2B5EF4-FFF2-40B4-BE49-F238E27FC236}">
                <a16:creationId xmlns:a16="http://schemas.microsoft.com/office/drawing/2014/main" id="{61B6D4E4-993B-F63B-69FA-AB0BDFEFE60B}"/>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461960023"/>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E1E981-A5E2-A527-1A2F-122E73065987}"/>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E7F0F5B7-1AA9-2B6F-479F-42EC64C52648}"/>
              </a:ext>
            </a:extLst>
          </p:cNvPr>
          <p:cNvSpPr txBox="1"/>
          <p:nvPr/>
        </p:nvSpPr>
        <p:spPr>
          <a:xfrm>
            <a:off x="1177413" y="2459504"/>
            <a:ext cx="9837174" cy="193899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„Beru to tak, že máme povinnost pomoct státu. Stát nám dává peníze, tak jsme tady od toho, abychom v téhle fázi pomohli.” </a:t>
            </a:r>
          </a:p>
        </p:txBody>
      </p:sp>
      <p:sp>
        <p:nvSpPr>
          <p:cNvPr id="3" name="TextovéPole 2">
            <a:extLst>
              <a:ext uri="{FF2B5EF4-FFF2-40B4-BE49-F238E27FC236}">
                <a16:creationId xmlns:a16="http://schemas.microsoft.com/office/drawing/2014/main" id="{72CB42A6-737A-6084-6499-3E1FB8550D42}"/>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185195860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2445B-DCCE-4339-6877-87960B66F7A0}"/>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8FABEA00-D376-DF73-633A-B4EFD076D8C5}"/>
              </a:ext>
            </a:extLst>
          </p:cNvPr>
          <p:cNvSpPr txBox="1"/>
          <p:nvPr/>
        </p:nvSpPr>
        <p:spPr>
          <a:xfrm>
            <a:off x="1177413" y="612844"/>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„Snaží se být stabilní, mají práci, kde je klidné prostředí, kde mají po dlouhé době v životě oporu, ale pak přijdou na ubytovnu, kde je něco rozhodí, a řešením je pro ně alkohol, drogy nebo někoho zbít. A jsme zase na začátku. </a:t>
            </a:r>
            <a:r>
              <a:rPr lang="cs-CZ" dirty="0">
                <a:solidFill>
                  <a:srgbClr val="0070C0"/>
                </a:solidFill>
              </a:rPr>
              <a:t>Jednomu zaměstnanci jsme proto pomohli ke klidnějšímu bydlení a dále hledáme možnosti, ve kterých se bude cítit dobře a bude pracovat na svých cílech</a:t>
            </a:r>
            <a:r>
              <a:rPr lang="cs-CZ" dirty="0"/>
              <a:t>.” </a:t>
            </a:r>
          </a:p>
        </p:txBody>
      </p:sp>
      <p:sp>
        <p:nvSpPr>
          <p:cNvPr id="3" name="TextovéPole 2">
            <a:extLst>
              <a:ext uri="{FF2B5EF4-FFF2-40B4-BE49-F238E27FC236}">
                <a16:creationId xmlns:a16="http://schemas.microsoft.com/office/drawing/2014/main" id="{B8D82E4B-6541-F867-ADC7-C87141DD6CD2}"/>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142312160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721FD-9BAA-9B5D-C062-B5B67F373AFB}"/>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A9DFDA93-C703-088B-F7BD-D39772336D55}"/>
              </a:ext>
            </a:extLst>
          </p:cNvPr>
          <p:cNvSpPr txBox="1"/>
          <p:nvPr/>
        </p:nvSpPr>
        <p:spPr>
          <a:xfrm>
            <a:off x="1177413" y="1843950"/>
            <a:ext cx="9837174" cy="317009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Co se mi na tom líbilo? Myšlenka toho, že se těm lidem bude pomáhat s jejich problémy</a:t>
            </a:r>
            <a:r>
              <a:rPr lang="cs-CZ" dirty="0"/>
              <a:t>. Myslím si, že největší pomoc potřebují v dluhové oblasti. To jsem hodně kvitovala, že jim bude dána pomocná ruka.” </a:t>
            </a:r>
          </a:p>
        </p:txBody>
      </p:sp>
      <p:sp>
        <p:nvSpPr>
          <p:cNvPr id="3" name="TextovéPole 2">
            <a:extLst>
              <a:ext uri="{FF2B5EF4-FFF2-40B4-BE49-F238E27FC236}">
                <a16:creationId xmlns:a16="http://schemas.microsoft.com/office/drawing/2014/main" id="{11CE7CC6-33A1-98D3-E1CA-B69B4F7800B6}"/>
              </a:ext>
            </a:extLst>
          </p:cNvPr>
          <p:cNvSpPr txBox="1"/>
          <p:nvPr/>
        </p:nvSpPr>
        <p:spPr>
          <a:xfrm>
            <a:off x="10255045" y="6204156"/>
            <a:ext cx="1750142" cy="400110"/>
          </a:xfrm>
          <a:prstGeom prst="rect">
            <a:avLst/>
          </a:prstGeom>
          <a:solidFill>
            <a:schemeClr val="bg1"/>
          </a:solidFill>
          <a:ln>
            <a:solidFill>
              <a:srgbClr val="FF0000"/>
            </a:solidFill>
          </a:ln>
        </p:spPr>
        <p:txBody>
          <a:bodyPr wrap="square" rtlCol="0">
            <a:spAutoFit/>
          </a:bodyPr>
          <a:lstStyle/>
          <a:p>
            <a:pPr algn="ctr"/>
            <a:r>
              <a:rPr lang="cs-CZ" sz="2000" dirty="0"/>
              <a:t>zaměstnavatel</a:t>
            </a:r>
          </a:p>
        </p:txBody>
      </p:sp>
    </p:spTree>
    <p:extLst>
      <p:ext uri="{BB962C8B-B14F-4D97-AF65-F5344CB8AC3E}">
        <p14:creationId xmlns:p14="http://schemas.microsoft.com/office/powerpoint/2010/main" val="57290051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CF4DD3-EE4A-17D8-A028-ABA17F09A2A4}"/>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626A07F8-4122-E90F-DAF6-865AB533D4D6}"/>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„Člověk šel a nevěděl, co a jak. Teď už víte, jste trošku sebejistá, i v tom pracovním procesu. </a:t>
            </a:r>
            <a:r>
              <a:rPr lang="cs-CZ" dirty="0">
                <a:solidFill>
                  <a:srgbClr val="0070C0"/>
                </a:solidFill>
              </a:rPr>
              <a:t>Myslím si, že kdyby člověk získal jinou práci, už se bude trošičku cítit, že ví, jak se chovat, co mít na papíře napsané, co podepsat, co ne</a:t>
            </a:r>
            <a:r>
              <a:rPr lang="cs-CZ" dirty="0">
                <a:solidFill>
                  <a:schemeClr val="tx1"/>
                </a:solidFill>
              </a:rPr>
              <a:t>.</a:t>
            </a:r>
            <a:r>
              <a:rPr lang="cs-CZ" dirty="0">
                <a:solidFill>
                  <a:srgbClr val="FF0000"/>
                </a:solidFill>
              </a:rPr>
              <a:t> </a:t>
            </a:r>
            <a:r>
              <a:rPr lang="cs-CZ" dirty="0"/>
              <a:t>I když ta pozice je taková nižší, získáte toho hodně. To v minulých pracích nebylo, tam jenom makáte.” </a:t>
            </a:r>
          </a:p>
        </p:txBody>
      </p:sp>
      <p:sp>
        <p:nvSpPr>
          <p:cNvPr id="3" name="TextovéPole 2">
            <a:extLst>
              <a:ext uri="{FF2B5EF4-FFF2-40B4-BE49-F238E27FC236}">
                <a16:creationId xmlns:a16="http://schemas.microsoft.com/office/drawing/2014/main" id="{06C75DE6-307F-10E8-A67C-010480D8466A}"/>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1582511365"/>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772C9-7C56-5572-08A6-9FED4C01430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CDAA5C4-5633-C211-5A4D-992BB7E37F33}"/>
              </a:ext>
            </a:extLst>
          </p:cNvPr>
          <p:cNvSpPr>
            <a:spLocks noGrp="1"/>
          </p:cNvSpPr>
          <p:nvPr>
            <p:ph type="ctrTitle"/>
          </p:nvPr>
        </p:nvSpPr>
        <p:spPr/>
        <p:txBody>
          <a:bodyPr>
            <a:normAutofit/>
          </a:bodyPr>
          <a:lstStyle/>
          <a:p>
            <a:r>
              <a:rPr lang="cs-CZ" dirty="0"/>
              <a:t>Citace z rozhovorů pro evaluaci IPM – </a:t>
            </a:r>
            <a:r>
              <a:rPr lang="cs-CZ" dirty="0">
                <a:solidFill>
                  <a:srgbClr val="FF0000"/>
                </a:solidFill>
              </a:rPr>
              <a:t>Úřad práce</a:t>
            </a:r>
          </a:p>
        </p:txBody>
      </p:sp>
      <p:sp>
        <p:nvSpPr>
          <p:cNvPr id="3" name="Podnadpis 2">
            <a:extLst>
              <a:ext uri="{FF2B5EF4-FFF2-40B4-BE49-F238E27FC236}">
                <a16:creationId xmlns:a16="http://schemas.microsoft.com/office/drawing/2014/main" id="{53D4B10F-8229-B72A-1DBB-6D744ACB4429}"/>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909304508"/>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567DD-990B-8AC3-076F-98312D81B4CC}"/>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CBAB321E-26FD-5FBF-E2F1-F169CB126F22}"/>
              </a:ext>
            </a:extLst>
          </p:cNvPr>
          <p:cNvSpPr txBox="1"/>
          <p:nvPr/>
        </p:nvSpPr>
        <p:spPr>
          <a:xfrm>
            <a:off x="1177413" y="2767280"/>
            <a:ext cx="9837174" cy="132343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„Je neuvěřitelné, že se najde zaměstnavatel, který takového člověka vezme a dá mu šanci.” </a:t>
            </a:r>
          </a:p>
        </p:txBody>
      </p:sp>
      <p:sp>
        <p:nvSpPr>
          <p:cNvPr id="2" name="TextovéPole 1">
            <a:extLst>
              <a:ext uri="{FF2B5EF4-FFF2-40B4-BE49-F238E27FC236}">
                <a16:creationId xmlns:a16="http://schemas.microsoft.com/office/drawing/2014/main" id="{748A86BC-D339-22DE-113E-ACC0E81E80E3}"/>
              </a:ext>
            </a:extLst>
          </p:cNvPr>
          <p:cNvSpPr txBox="1"/>
          <p:nvPr/>
        </p:nvSpPr>
        <p:spPr>
          <a:xfrm>
            <a:off x="10589342" y="6204156"/>
            <a:ext cx="1415845" cy="400110"/>
          </a:xfrm>
          <a:prstGeom prst="rect">
            <a:avLst/>
          </a:prstGeom>
          <a:solidFill>
            <a:schemeClr val="bg1"/>
          </a:solidFill>
          <a:ln>
            <a:solidFill>
              <a:srgbClr val="FF0000"/>
            </a:solidFill>
          </a:ln>
        </p:spPr>
        <p:txBody>
          <a:bodyPr wrap="square" rtlCol="0">
            <a:spAutoFit/>
          </a:bodyPr>
          <a:lstStyle/>
          <a:p>
            <a:pPr algn="ctr"/>
            <a:r>
              <a:rPr lang="cs-CZ" sz="2000" dirty="0"/>
              <a:t>úřad práce</a:t>
            </a:r>
          </a:p>
        </p:txBody>
      </p:sp>
    </p:spTree>
    <p:extLst>
      <p:ext uri="{BB962C8B-B14F-4D97-AF65-F5344CB8AC3E}">
        <p14:creationId xmlns:p14="http://schemas.microsoft.com/office/powerpoint/2010/main" val="2614443205"/>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65CCC5-B7D7-1A86-5EE8-4DCCF31AC2DB}"/>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73DD7A09-1B29-9A4D-E3A9-D6EA54D63801}"/>
              </a:ext>
            </a:extLst>
          </p:cNvPr>
          <p:cNvSpPr txBox="1"/>
          <p:nvPr/>
        </p:nvSpPr>
        <p:spPr>
          <a:xfrm>
            <a:off x="1177413" y="1843950"/>
            <a:ext cx="9837174" cy="317009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„Já si myslím, že IPM je vhodné pro člověka, který je v nějaké životní situaci, nemá to vůbec jednoduché a potřebuje práci k tomu, aby něco mohl řešit, pokud se chce někam dál posunout.” </a:t>
            </a:r>
          </a:p>
        </p:txBody>
      </p:sp>
      <p:sp>
        <p:nvSpPr>
          <p:cNvPr id="3" name="TextovéPole 2">
            <a:extLst>
              <a:ext uri="{FF2B5EF4-FFF2-40B4-BE49-F238E27FC236}">
                <a16:creationId xmlns:a16="http://schemas.microsoft.com/office/drawing/2014/main" id="{70237BDF-DC19-D5EC-010C-5DD921C15CAC}"/>
              </a:ext>
            </a:extLst>
          </p:cNvPr>
          <p:cNvSpPr txBox="1"/>
          <p:nvPr/>
        </p:nvSpPr>
        <p:spPr>
          <a:xfrm>
            <a:off x="10589342" y="6204156"/>
            <a:ext cx="1415845" cy="400110"/>
          </a:xfrm>
          <a:prstGeom prst="rect">
            <a:avLst/>
          </a:prstGeom>
          <a:solidFill>
            <a:schemeClr val="bg1"/>
          </a:solidFill>
          <a:ln>
            <a:solidFill>
              <a:srgbClr val="FF0000"/>
            </a:solidFill>
          </a:ln>
        </p:spPr>
        <p:txBody>
          <a:bodyPr wrap="square" rtlCol="0">
            <a:spAutoFit/>
          </a:bodyPr>
          <a:lstStyle/>
          <a:p>
            <a:pPr algn="ctr"/>
            <a:r>
              <a:rPr lang="cs-CZ" sz="2000" dirty="0"/>
              <a:t>úřad práce</a:t>
            </a:r>
          </a:p>
        </p:txBody>
      </p:sp>
    </p:spTree>
    <p:extLst>
      <p:ext uri="{BB962C8B-B14F-4D97-AF65-F5344CB8AC3E}">
        <p14:creationId xmlns:p14="http://schemas.microsoft.com/office/powerpoint/2010/main" val="1619231943"/>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8C428F-E1C1-3D1C-E5C3-7A54B43681E7}"/>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0A3E2917-D7EC-F14E-9F46-92087135DF51}"/>
              </a:ext>
            </a:extLst>
          </p:cNvPr>
          <p:cNvSpPr txBox="1"/>
          <p:nvPr/>
        </p:nvSpPr>
        <p:spPr>
          <a:xfrm>
            <a:off x="1177413" y="2767280"/>
            <a:ext cx="9837174" cy="132343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pl-PL" dirty="0"/>
              <a:t>Ten úspěch je tak nějak u všech těch lidí, bez téhle pomoci by to těžko zvládli.” </a:t>
            </a:r>
            <a:endParaRPr lang="cs-CZ" dirty="0"/>
          </a:p>
        </p:txBody>
      </p:sp>
      <p:sp>
        <p:nvSpPr>
          <p:cNvPr id="3" name="TextovéPole 2">
            <a:extLst>
              <a:ext uri="{FF2B5EF4-FFF2-40B4-BE49-F238E27FC236}">
                <a16:creationId xmlns:a16="http://schemas.microsoft.com/office/drawing/2014/main" id="{A124E853-0B57-EA9F-DA77-81E787581B76}"/>
              </a:ext>
            </a:extLst>
          </p:cNvPr>
          <p:cNvSpPr txBox="1"/>
          <p:nvPr/>
        </p:nvSpPr>
        <p:spPr>
          <a:xfrm>
            <a:off x="10589342" y="6204156"/>
            <a:ext cx="1415845" cy="400110"/>
          </a:xfrm>
          <a:prstGeom prst="rect">
            <a:avLst/>
          </a:prstGeom>
          <a:solidFill>
            <a:schemeClr val="bg1"/>
          </a:solidFill>
          <a:ln>
            <a:solidFill>
              <a:srgbClr val="FF0000"/>
            </a:solidFill>
          </a:ln>
        </p:spPr>
        <p:txBody>
          <a:bodyPr wrap="square" rtlCol="0">
            <a:spAutoFit/>
          </a:bodyPr>
          <a:lstStyle/>
          <a:p>
            <a:pPr algn="ctr"/>
            <a:r>
              <a:rPr lang="cs-CZ" sz="2000" dirty="0"/>
              <a:t>úřad práce</a:t>
            </a:r>
          </a:p>
        </p:txBody>
      </p:sp>
    </p:spTree>
    <p:extLst>
      <p:ext uri="{BB962C8B-B14F-4D97-AF65-F5344CB8AC3E}">
        <p14:creationId xmlns:p14="http://schemas.microsoft.com/office/powerpoint/2010/main" val="70139435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899213-4B83-22C1-992A-DDF31F73DE3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8FD9B9D-1BF3-20B3-B87D-FDE23EC32D5B}"/>
              </a:ext>
            </a:extLst>
          </p:cNvPr>
          <p:cNvSpPr>
            <a:spLocks noGrp="1"/>
          </p:cNvSpPr>
          <p:nvPr>
            <p:ph type="ctrTitle"/>
          </p:nvPr>
        </p:nvSpPr>
        <p:spPr/>
        <p:txBody>
          <a:bodyPr>
            <a:normAutofit fontScale="90000"/>
          </a:bodyPr>
          <a:lstStyle/>
          <a:p>
            <a:r>
              <a:rPr lang="cs-CZ" dirty="0"/>
              <a:t>Citace z rozhovorů pro evaluaci IPM – </a:t>
            </a:r>
            <a:r>
              <a:rPr lang="cs-CZ" dirty="0">
                <a:solidFill>
                  <a:srgbClr val="FF0000"/>
                </a:solidFill>
              </a:rPr>
              <a:t>Poskytovatelé podpory</a:t>
            </a:r>
          </a:p>
        </p:txBody>
      </p:sp>
      <p:sp>
        <p:nvSpPr>
          <p:cNvPr id="3" name="Podnadpis 2">
            <a:extLst>
              <a:ext uri="{FF2B5EF4-FFF2-40B4-BE49-F238E27FC236}">
                <a16:creationId xmlns:a16="http://schemas.microsoft.com/office/drawing/2014/main" id="{EAB5AF9A-A561-1577-E286-EBD8504F3198}"/>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07046318"/>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6FF5D-855B-A97E-C8AA-21239049ADD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ADBBB66D-06CD-979F-21E1-FBE452483EF2}"/>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„Vlastně pracujeme komplexně s celou rodinou. </a:t>
            </a:r>
            <a:r>
              <a:rPr lang="cs-CZ" dirty="0">
                <a:solidFill>
                  <a:srgbClr val="0070C0"/>
                </a:solidFill>
              </a:rPr>
              <a:t>Dceru, která chtěla v prvním ročníku zanechat studia, jsme navázali na sociálního pedagoga školy. Pomohli jsme jí k tomu, aby zvládla udělat opravné zkoušky a mohla pokračovat</a:t>
            </a:r>
            <a:r>
              <a:rPr lang="cs-CZ" dirty="0"/>
              <a:t>. Zároveň jsme jim pomohli vyřešit finanční problémy, i ve škole, aby se dceři lépe studovalo.“</a:t>
            </a:r>
          </a:p>
        </p:txBody>
      </p:sp>
      <p:sp>
        <p:nvSpPr>
          <p:cNvPr id="2" name="TextovéPole 1">
            <a:extLst>
              <a:ext uri="{FF2B5EF4-FFF2-40B4-BE49-F238E27FC236}">
                <a16:creationId xmlns:a16="http://schemas.microsoft.com/office/drawing/2014/main" id="{68EF0B05-B3C4-5E2F-0987-77A8C78CD848}"/>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2900302795"/>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F3CA2-67B1-44FE-A6DC-A1D7EA19FC8A}"/>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4C80FDDD-C5A6-E98D-7243-35A8BA3E1643}"/>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„Myslím si, že se nám podařilo nějakým způsobem zaměstnankyni víc vštípit, aby nespoléhala na to, co jí případně najdou na úřadě práce, ale snažíme se s ní hledat i něco jiného. </a:t>
            </a:r>
            <a:r>
              <a:rPr lang="cs-CZ" dirty="0">
                <a:solidFill>
                  <a:srgbClr val="0070C0"/>
                </a:solidFill>
              </a:rPr>
              <a:t>Problém je, že paní by ráda zůstala ne u stejného zaměstnavatele, ale na stejné pozici</a:t>
            </a:r>
            <a:r>
              <a:rPr lang="cs-CZ" dirty="0"/>
              <a:t>.” </a:t>
            </a:r>
          </a:p>
        </p:txBody>
      </p:sp>
      <p:sp>
        <p:nvSpPr>
          <p:cNvPr id="3" name="TextovéPole 2">
            <a:extLst>
              <a:ext uri="{FF2B5EF4-FFF2-40B4-BE49-F238E27FC236}">
                <a16:creationId xmlns:a16="http://schemas.microsoft.com/office/drawing/2014/main" id="{ED66F5F9-0014-AC2F-17F0-E75D5CD0151A}"/>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4028059220"/>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86928-0739-7F66-361D-C58487816F5F}"/>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65159C84-8E1E-F185-E045-AF2AF930B24C}"/>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„Hodně nám pomohla lokální koordinátorka. Tím, že jsme s ní spolupracovali už dřív, tak jsme měli nastavenou nějakou komunikaci. </a:t>
            </a:r>
            <a:r>
              <a:rPr lang="cs-CZ" dirty="0">
                <a:solidFill>
                  <a:srgbClr val="0070C0"/>
                </a:solidFill>
              </a:rPr>
              <a:t>Takže vždycky, když jsme něco měli, hned to předávala dál a snažila se nám informace zjistit, co to šlo</a:t>
            </a:r>
            <a:r>
              <a:rPr lang="cs-CZ" dirty="0"/>
              <a:t>.” </a:t>
            </a:r>
          </a:p>
        </p:txBody>
      </p:sp>
      <p:sp>
        <p:nvSpPr>
          <p:cNvPr id="3" name="TextovéPole 2">
            <a:extLst>
              <a:ext uri="{FF2B5EF4-FFF2-40B4-BE49-F238E27FC236}">
                <a16:creationId xmlns:a16="http://schemas.microsoft.com/office/drawing/2014/main" id="{50FC5DD0-8F11-12F0-9AB6-D4ACAB3B452B}"/>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2178911107"/>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0A6F8C-18D8-B957-45D6-7E574B2EB4F0}"/>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CE64BAEF-3A5F-A437-1B89-835FE1C51067}"/>
              </a:ext>
            </a:extLst>
          </p:cNvPr>
          <p:cNvSpPr txBox="1"/>
          <p:nvPr/>
        </p:nvSpPr>
        <p:spPr>
          <a:xfrm>
            <a:off x="1177413" y="2227408"/>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„Ale </a:t>
            </a:r>
            <a:r>
              <a:rPr lang="cs-CZ" sz="3200" i="1" dirty="0"/>
              <a:t>(zaměstnankyně) </a:t>
            </a:r>
            <a:r>
              <a:rPr lang="cs-CZ" dirty="0"/>
              <a:t>hlavně říká, že od té doby, co s námi spolupracuje, se její život strašně moc změnil, že se posunul úplně někam jinam a že žije lepší život než předtím.“</a:t>
            </a:r>
          </a:p>
        </p:txBody>
      </p:sp>
      <p:sp>
        <p:nvSpPr>
          <p:cNvPr id="3" name="TextovéPole 2">
            <a:extLst>
              <a:ext uri="{FF2B5EF4-FFF2-40B4-BE49-F238E27FC236}">
                <a16:creationId xmlns:a16="http://schemas.microsoft.com/office/drawing/2014/main" id="{F30A34CC-BCE4-DC2E-4EFA-8043403D867D}"/>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1116839702"/>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4C057E-1FE0-3085-4923-742FC58AEAD8}"/>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2C6789E3-5DBC-253F-A7F6-EC90D8E2F374}"/>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My dluhy úplně neprezentujeme jako problém, ale spíš se jim snažíme ukázat, jaké by to bylo, kdyby je měli vyřešené</a:t>
            </a:r>
            <a:r>
              <a:rPr lang="cs-CZ" dirty="0"/>
              <a:t>. Co by je to ve výsledku stálo, třeba udělat si splátkový kalendář a poslat pětistovku. Že za několik let by to řešit nemuseli, nemusely by to řešit jejich děti, že by si v klidu mohli pořídit třeba auto.” </a:t>
            </a:r>
          </a:p>
        </p:txBody>
      </p:sp>
      <p:sp>
        <p:nvSpPr>
          <p:cNvPr id="3" name="TextovéPole 2">
            <a:extLst>
              <a:ext uri="{FF2B5EF4-FFF2-40B4-BE49-F238E27FC236}">
                <a16:creationId xmlns:a16="http://schemas.microsoft.com/office/drawing/2014/main" id="{B3551C7C-EE73-8282-14B3-5788867C3DD4}"/>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3103936923"/>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062E4-0AE3-3652-00E1-5B36D052C93D}"/>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728720FF-CE61-0D85-B715-10B476454D31}"/>
              </a:ext>
            </a:extLst>
          </p:cNvPr>
          <p:cNvSpPr txBox="1"/>
          <p:nvPr/>
        </p:nvSpPr>
        <p:spPr>
          <a:xfrm>
            <a:off x="1177413" y="1843950"/>
            <a:ext cx="9837174" cy="317009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Po absolvování IPM mám vizi do budoucna, kterou jsem předtím neměl</a:t>
            </a:r>
            <a:r>
              <a:rPr lang="cs-CZ" dirty="0"/>
              <a:t>. Zatím bydlím v </a:t>
            </a:r>
            <a:r>
              <a:rPr lang="cs-CZ" dirty="0" err="1"/>
              <a:t>důchoďáku</a:t>
            </a:r>
            <a:r>
              <a:rPr lang="cs-CZ" dirty="0"/>
              <a:t>, ale pod městem jsem si smazal dluh a najdu si lepší práci, takže budu mít třeba nárok na normální byt.” </a:t>
            </a:r>
          </a:p>
        </p:txBody>
      </p:sp>
      <p:sp>
        <p:nvSpPr>
          <p:cNvPr id="3" name="TextovéPole 2">
            <a:extLst>
              <a:ext uri="{FF2B5EF4-FFF2-40B4-BE49-F238E27FC236}">
                <a16:creationId xmlns:a16="http://schemas.microsoft.com/office/drawing/2014/main" id="{6CFC05D5-83CA-AC40-BC15-9096268B381A}"/>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zaměstnanec na IPM</a:t>
            </a:r>
          </a:p>
        </p:txBody>
      </p:sp>
    </p:spTree>
    <p:extLst>
      <p:ext uri="{BB962C8B-B14F-4D97-AF65-F5344CB8AC3E}">
        <p14:creationId xmlns:p14="http://schemas.microsoft.com/office/powerpoint/2010/main" val="352295694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B9BFFA-8570-CE43-593C-0B5427A1570C}"/>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3F0ECA05-409B-BAED-478F-C4693EF431B1}"/>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„Naučili se takové ty komunikativní dovednosti. Protože jsme tady měli takový problém, že nedokázali komunikovat s vedoucími a v podniku, kde pracují, nedokázali respektovat autoritu. </a:t>
            </a:r>
            <a:r>
              <a:rPr lang="cs-CZ" dirty="0">
                <a:solidFill>
                  <a:srgbClr val="0070C0"/>
                </a:solidFill>
              </a:rPr>
              <a:t>Takže jsme hodně mluvili o tom, proč je důležitá hierarchie a že pokud je problém, můžeme ho řešit, ale ne s horkou hlavou</a:t>
            </a:r>
            <a:r>
              <a:rPr lang="cs-CZ" dirty="0"/>
              <a:t>.“ </a:t>
            </a:r>
          </a:p>
        </p:txBody>
      </p:sp>
      <p:sp>
        <p:nvSpPr>
          <p:cNvPr id="3" name="TextovéPole 2">
            <a:extLst>
              <a:ext uri="{FF2B5EF4-FFF2-40B4-BE49-F238E27FC236}">
                <a16:creationId xmlns:a16="http://schemas.microsoft.com/office/drawing/2014/main" id="{D1449604-12BE-08CB-9B9E-2A9807BC7378}"/>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2134761848"/>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F4D93B-6EE5-25F9-1B8E-E1BD01AE50B9}"/>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336B5F5F-8194-4B8B-6CC1-8DEF4FABCDE1}"/>
              </a:ext>
            </a:extLst>
          </p:cNvPr>
          <p:cNvSpPr txBox="1"/>
          <p:nvPr/>
        </p:nvSpPr>
        <p:spPr>
          <a:xfrm>
            <a:off x="1177413" y="571845"/>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„Řešili jsme, jak napsat životopis, jak reagovat na pohovoru a jak se na něj připravit. </a:t>
            </a:r>
            <a:r>
              <a:rPr lang="cs-CZ" dirty="0">
                <a:solidFill>
                  <a:srgbClr val="0070C0"/>
                </a:solidFill>
              </a:rPr>
              <a:t>Na začátku ode mě prakticky nic nepotřebovali, všechno uměli a znali. Tak jsem jim dala domácí úkol, aby si životopis sami doma sestavili, že jim pak ráda pomůžu s úpravami a pošlu jim ho na e-mail. </a:t>
            </a:r>
            <a:r>
              <a:rPr lang="cs-CZ" dirty="0"/>
              <a:t>Když pak viděli finální výsledek, tak za tuhle aktivitu byli rádi a nepovažovali ji za úplnou pitomost.” </a:t>
            </a:r>
          </a:p>
        </p:txBody>
      </p:sp>
      <p:sp>
        <p:nvSpPr>
          <p:cNvPr id="3" name="TextovéPole 2">
            <a:extLst>
              <a:ext uri="{FF2B5EF4-FFF2-40B4-BE49-F238E27FC236}">
                <a16:creationId xmlns:a16="http://schemas.microsoft.com/office/drawing/2014/main" id="{2BCD8424-E36E-6C0C-407F-614507B0F111}"/>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85784132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E15F59-DCEC-720A-E985-2F8263E05392}"/>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299025B9-37B1-CA8B-23CC-BAE1374766BA}"/>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Šest měsíců je málo</a:t>
            </a:r>
            <a:r>
              <a:rPr lang="cs-CZ" dirty="0"/>
              <a:t>. Sotva nás klienti pustili do svých životů, sotva se začali svěřovat s problémy nebo s námi začali řešit i jiné problémy, nejen to zaměstnání.“  </a:t>
            </a:r>
          </a:p>
        </p:txBody>
      </p:sp>
      <p:sp>
        <p:nvSpPr>
          <p:cNvPr id="3" name="TextovéPole 2">
            <a:extLst>
              <a:ext uri="{FF2B5EF4-FFF2-40B4-BE49-F238E27FC236}">
                <a16:creationId xmlns:a16="http://schemas.microsoft.com/office/drawing/2014/main" id="{43174E35-1292-CFF7-8874-838879E4D131}"/>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14161095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69E75-8572-4976-FD0D-EB4B5071CF81}"/>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9AB9CE9D-4459-ECEB-DE91-A16CFE6AF393}"/>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„Přišli mi sem lidi, o kterých jsem v podstatě vůbec nic nevěděla a oni nevěděli nic o mně. </a:t>
            </a:r>
            <a:r>
              <a:rPr lang="cs-CZ" dirty="0">
                <a:solidFill>
                  <a:srgbClr val="0070C0"/>
                </a:solidFill>
              </a:rPr>
              <a:t>Najednou viděli cizí ženskou, která jim začala vysvětlovat, proč tady jsou a co po nich chce. Bylo jen na nich, jestli budou ochotní mi něco sdělit, ještě k tomu popravdě.</a:t>
            </a:r>
            <a:r>
              <a:rPr lang="cs-CZ" dirty="0">
                <a:solidFill>
                  <a:srgbClr val="FF0000"/>
                </a:solidFill>
              </a:rPr>
              <a:t> </a:t>
            </a:r>
            <a:r>
              <a:rPr lang="cs-CZ" dirty="0"/>
              <a:t>A proto chci zdůraznit zkušenosti ze sociální práce, které potřebujete, abyste získala jejich důvěru.” </a:t>
            </a:r>
          </a:p>
        </p:txBody>
      </p:sp>
      <p:sp>
        <p:nvSpPr>
          <p:cNvPr id="3" name="TextovéPole 2">
            <a:extLst>
              <a:ext uri="{FF2B5EF4-FFF2-40B4-BE49-F238E27FC236}">
                <a16:creationId xmlns:a16="http://schemas.microsoft.com/office/drawing/2014/main" id="{653E9596-2742-F365-CE5B-4192B2E1AC15}"/>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72454486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DF83F-A4E8-236A-BFD7-F2770D06C59C}"/>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80B907BF-8AA4-796F-5521-8B9DD35D909F}"/>
              </a:ext>
            </a:extLst>
          </p:cNvPr>
          <p:cNvSpPr txBox="1"/>
          <p:nvPr/>
        </p:nvSpPr>
        <p:spPr>
          <a:xfrm>
            <a:off x="1177413" y="571845"/>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Myslím, že by podporu zvládl poskytovat i někdo, kdo to vlastně vůbec vystudované nemá a jenom má vztah k těm lidem</a:t>
            </a:r>
            <a:r>
              <a:rPr lang="cs-CZ" dirty="0"/>
              <a:t>. Případně třeba tady funguje to, že zaměstnanci mají svého mentora, který jim rozdá práci, a když přijde na nějaké téma nebo někdo nepřijde do práce, hned nám dá vědět. To funguje velmi dobře. Přijde mi, že by to s nějakou podporou sociálního pracovníka zvládl i sám.” </a:t>
            </a:r>
          </a:p>
        </p:txBody>
      </p:sp>
      <p:sp>
        <p:nvSpPr>
          <p:cNvPr id="3" name="TextovéPole 2">
            <a:extLst>
              <a:ext uri="{FF2B5EF4-FFF2-40B4-BE49-F238E27FC236}">
                <a16:creationId xmlns:a16="http://schemas.microsoft.com/office/drawing/2014/main" id="{83A8DF10-970A-09A7-6A59-9766379D5BAA}"/>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2372836630"/>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7AA26-6C0D-2BCD-C9FB-EE361CF61F2D}"/>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3F63F6C7-51C1-A42F-25BE-6DBF67BC7C58}"/>
              </a:ext>
            </a:extLst>
          </p:cNvPr>
          <p:cNvSpPr txBox="1"/>
          <p:nvPr/>
        </p:nvSpPr>
        <p:spPr>
          <a:xfrm>
            <a:off x="1177413" y="920621"/>
            <a:ext cx="9837174" cy="5016758"/>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„Na začátku ji </a:t>
            </a:r>
            <a:r>
              <a:rPr lang="cs-CZ" sz="3200" i="1" dirty="0"/>
              <a:t>(zaměstnankyni)</a:t>
            </a:r>
            <a:r>
              <a:rPr lang="cs-CZ" dirty="0"/>
              <a:t> kolektiv docela odmítal. </a:t>
            </a:r>
            <a:r>
              <a:rPr lang="cs-CZ" dirty="0">
                <a:solidFill>
                  <a:srgbClr val="0070C0"/>
                </a:solidFill>
              </a:rPr>
              <a:t>Posun u ní vidím už jenom v tom, že chodí do práce, že se spolu bavíme o tom, co ji trápí nebo jak se k ní chovají kolegyně a proč zrovna takhle</a:t>
            </a:r>
            <a:r>
              <a:rPr lang="cs-CZ" dirty="0"/>
              <a:t>. Už jenom to, že si o tom má s kým popovídat, je pro ni přínosem. A myslím, že sem chodí ráda, protože minule říkala, že se těší.” </a:t>
            </a:r>
          </a:p>
        </p:txBody>
      </p:sp>
      <p:sp>
        <p:nvSpPr>
          <p:cNvPr id="3" name="TextovéPole 2">
            <a:extLst>
              <a:ext uri="{FF2B5EF4-FFF2-40B4-BE49-F238E27FC236}">
                <a16:creationId xmlns:a16="http://schemas.microsoft.com/office/drawing/2014/main" id="{DD65079F-2DF4-F774-F825-D70BFF1E33AD}"/>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1737698472"/>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BD84B-F8FE-D3CB-74CB-13951AABC6C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6448CDB3-6012-A3AB-27AD-EC2DDF4661EE}"/>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„Ze začátku ty podmínky zněly hororově - nějakých těch 16 hodin podpory minimálně, výkazy a takové věci, ale </a:t>
            </a:r>
            <a:r>
              <a:rPr lang="cs-CZ" dirty="0">
                <a:solidFill>
                  <a:srgbClr val="0070C0"/>
                </a:solidFill>
              </a:rPr>
              <a:t>ve výsledku to bylo v pohodě</a:t>
            </a:r>
            <a:r>
              <a:rPr lang="cs-CZ" dirty="0"/>
              <a:t>.” </a:t>
            </a:r>
          </a:p>
        </p:txBody>
      </p:sp>
      <p:sp>
        <p:nvSpPr>
          <p:cNvPr id="3" name="TextovéPole 2">
            <a:extLst>
              <a:ext uri="{FF2B5EF4-FFF2-40B4-BE49-F238E27FC236}">
                <a16:creationId xmlns:a16="http://schemas.microsoft.com/office/drawing/2014/main" id="{5371BB7C-27B9-CD82-ECC5-5BE6C70F8E21}"/>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83330856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90B85D-0C3C-8B42-8267-76423AA90F4F}"/>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D626AD0D-4B19-8BA1-0EBA-FEC74C4C290B}"/>
              </a:ext>
            </a:extLst>
          </p:cNvPr>
          <p:cNvSpPr txBox="1"/>
          <p:nvPr/>
        </p:nvSpPr>
        <p:spPr>
          <a:xfrm>
            <a:off x="1177413" y="2151727"/>
            <a:ext cx="9837174" cy="255454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„Nebylo to pro ně </a:t>
            </a:r>
            <a:r>
              <a:rPr lang="cs-CZ" sz="3200" i="1" dirty="0"/>
              <a:t>(zaměstnance) </a:t>
            </a:r>
            <a:r>
              <a:rPr lang="cs-CZ" dirty="0"/>
              <a:t>důležité, ale </a:t>
            </a:r>
            <a:r>
              <a:rPr lang="cs-CZ" dirty="0">
                <a:solidFill>
                  <a:srgbClr val="0070C0"/>
                </a:solidFill>
              </a:rPr>
              <a:t>jakmile nastoupili do práce, začali se zajímat o zdraví, dluhy, samozřejmě o zaměstnání a někdo o svoje bydlení</a:t>
            </a:r>
            <a:r>
              <a:rPr lang="cs-CZ" dirty="0"/>
              <a:t>.“ </a:t>
            </a:r>
          </a:p>
        </p:txBody>
      </p:sp>
      <p:sp>
        <p:nvSpPr>
          <p:cNvPr id="3" name="TextovéPole 2">
            <a:extLst>
              <a:ext uri="{FF2B5EF4-FFF2-40B4-BE49-F238E27FC236}">
                <a16:creationId xmlns:a16="http://schemas.microsoft.com/office/drawing/2014/main" id="{F3B2B5C3-6D0D-5D99-BF15-7639AFFB833C}"/>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131871668"/>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01A7D3-7036-43BD-AF2A-04FF25F6BAFD}"/>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D7F5E666-0389-251C-97B4-977364A83119}"/>
              </a:ext>
            </a:extLst>
          </p:cNvPr>
          <p:cNvSpPr txBox="1"/>
          <p:nvPr/>
        </p:nvSpPr>
        <p:spPr>
          <a:xfrm>
            <a:off x="1177413" y="1228397"/>
            <a:ext cx="9837174" cy="440120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a:t>
            </a:r>
            <a:r>
              <a:rPr lang="cs-CZ" dirty="0">
                <a:solidFill>
                  <a:srgbClr val="0070C0"/>
                </a:solidFill>
              </a:rPr>
              <a:t>Povedlo se nám je posunout v tom, že vůbec přemýšlí o tom, že by se svojí situací mohli něco dělat, že by jejich život mohl vypadat jinak</a:t>
            </a:r>
            <a:r>
              <a:rPr lang="cs-CZ" dirty="0"/>
              <a:t>. Ale oni mají strach to měnit. Takže tam je opravdu hodně práce na tom, že to můžou zkusit, že se jim nic nestane, když se něco nepovede.” </a:t>
            </a:r>
          </a:p>
        </p:txBody>
      </p:sp>
      <p:sp>
        <p:nvSpPr>
          <p:cNvPr id="3" name="TextovéPole 2">
            <a:extLst>
              <a:ext uri="{FF2B5EF4-FFF2-40B4-BE49-F238E27FC236}">
                <a16:creationId xmlns:a16="http://schemas.microsoft.com/office/drawing/2014/main" id="{28279DD5-61DE-5955-BC28-B4EDEA8C1C7C}"/>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1143596756"/>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D62FD7-6D9D-1404-0729-AF97DD8B66C6}"/>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8BF45DA7-5B20-1739-7630-4C9B39B037C1}"/>
              </a:ext>
            </a:extLst>
          </p:cNvPr>
          <p:cNvSpPr txBox="1"/>
          <p:nvPr/>
        </p:nvSpPr>
        <p:spPr>
          <a:xfrm>
            <a:off x="1177413" y="571845"/>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„Určitě posun vidím v tom, že získali nějaké pracovní kompetence - když si vezmu neschopenku, musím to zaměstnavateli napsat. </a:t>
            </a:r>
            <a:r>
              <a:rPr lang="cs-CZ" dirty="0">
                <a:solidFill>
                  <a:srgbClr val="0070C0"/>
                </a:solidFill>
              </a:rPr>
              <a:t>Nebo ve chvíli, kdy jim oznámili, že můžou mít dovolené, pojali to tak, že jdou na dovolenou. Nikomu nic neřekli a najednou nepřišel nikdo do práce</a:t>
            </a:r>
            <a:r>
              <a:rPr lang="cs-CZ" dirty="0"/>
              <a:t>. To jsou takové věci, jako vysvětlit jim, že když chci volno, musím to říct předem, že to takhle úplně nefunguje.” </a:t>
            </a:r>
          </a:p>
        </p:txBody>
      </p:sp>
      <p:sp>
        <p:nvSpPr>
          <p:cNvPr id="3" name="TextovéPole 2">
            <a:extLst>
              <a:ext uri="{FF2B5EF4-FFF2-40B4-BE49-F238E27FC236}">
                <a16:creationId xmlns:a16="http://schemas.microsoft.com/office/drawing/2014/main" id="{1C1B8D3F-DEB7-F412-CE50-E9CA3C8C1720}"/>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2007216521"/>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41E35-64DB-C203-69B0-48D1C1053755}"/>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742F5C2C-EF6E-33BE-9C7B-F787AD228035}"/>
              </a:ext>
            </a:extLst>
          </p:cNvPr>
          <p:cNvSpPr txBox="1"/>
          <p:nvPr/>
        </p:nvSpPr>
        <p:spPr>
          <a:xfrm>
            <a:off x="1177413" y="1843950"/>
            <a:ext cx="9837174" cy="317009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„Opravdu mi pomáhají. Zaprvé mám práci, zadruhé se cítím fakt v bezpečí, protože už je znám, a zatřetí mě dokážou vyslechnout. </a:t>
            </a:r>
            <a:r>
              <a:rPr lang="cs-CZ" dirty="0">
                <a:solidFill>
                  <a:srgbClr val="0070C0"/>
                </a:solidFill>
              </a:rPr>
              <a:t>Jiným lidem bych asi nedokázala říct vše, co cítím, a nevím, jestli by mě každý pochopil</a:t>
            </a:r>
            <a:r>
              <a:rPr lang="cs-CZ" dirty="0"/>
              <a:t>.” </a:t>
            </a:r>
          </a:p>
        </p:txBody>
      </p:sp>
      <p:sp>
        <p:nvSpPr>
          <p:cNvPr id="2" name="TextovéPole 1">
            <a:extLst>
              <a:ext uri="{FF2B5EF4-FFF2-40B4-BE49-F238E27FC236}">
                <a16:creationId xmlns:a16="http://schemas.microsoft.com/office/drawing/2014/main" id="{B0B39D8C-BE1F-6364-1277-382FC81CB692}"/>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329630465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556B09-5F25-DD4E-EC76-2E5FE8CB81CD}"/>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7A80E7B5-A949-337A-9448-A6776E7D57EC}"/>
              </a:ext>
            </a:extLst>
          </p:cNvPr>
          <p:cNvSpPr txBox="1"/>
          <p:nvPr/>
        </p:nvSpPr>
        <p:spPr>
          <a:xfrm>
            <a:off x="1177413" y="1536174"/>
            <a:ext cx="9837174" cy="3785652"/>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„Mně se moc líbí, že zaměstnanci na IPM dostanou šanci k tomu, aby získali nějaké pracovní návyky, aby získali nějakou pracovní historii. I když je to jen na půl roku. </a:t>
            </a:r>
            <a:r>
              <a:rPr lang="cs-CZ" dirty="0">
                <a:solidFill>
                  <a:srgbClr val="0070C0"/>
                </a:solidFill>
              </a:rPr>
              <a:t>Je to něco, čím se mohou prokázat a nastartovat pracovní kariéru někde jinde</a:t>
            </a:r>
            <a:r>
              <a:rPr lang="cs-CZ" dirty="0"/>
              <a:t>.“ </a:t>
            </a:r>
          </a:p>
        </p:txBody>
      </p:sp>
      <p:sp>
        <p:nvSpPr>
          <p:cNvPr id="3" name="TextovéPole 2">
            <a:extLst>
              <a:ext uri="{FF2B5EF4-FFF2-40B4-BE49-F238E27FC236}">
                <a16:creationId xmlns:a16="http://schemas.microsoft.com/office/drawing/2014/main" id="{22867DA9-12DA-8086-3252-828E0AE553D4}"/>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157150931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92C81B-C074-362F-603B-8F6D7075F18E}"/>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A6AA94DF-562E-518B-382F-DB17FA6E8266}"/>
              </a:ext>
            </a:extLst>
          </p:cNvPr>
          <p:cNvSpPr txBox="1"/>
          <p:nvPr/>
        </p:nvSpPr>
        <p:spPr>
          <a:xfrm>
            <a:off x="1177413" y="494857"/>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„Myslím, že IPM mělo a stále má velký přínos. Tady jsou lidi, kteří třeba nikdy žádnou sociální službu nevyhledali, nějakým způsobem to zvládali sami, podali žádost o dávky a tam to skončilo. </a:t>
            </a:r>
            <a:r>
              <a:rPr lang="cs-CZ" dirty="0">
                <a:solidFill>
                  <a:schemeClr val="tx1"/>
                </a:solidFill>
              </a:rPr>
              <a:t>Tím, že vůbec zjistili, že tam je někdo, kdo jim může být nápomocný, třeba se školou nebo komunikací, tak si myslím, že to na ně bude mít velký dopad. </a:t>
            </a:r>
            <a:r>
              <a:rPr lang="cs-CZ" dirty="0">
                <a:solidFill>
                  <a:srgbClr val="0070C0"/>
                </a:solidFill>
              </a:rPr>
              <a:t>Minimálně v tom, že vědí, že na to nemusí být sami</a:t>
            </a:r>
            <a:r>
              <a:rPr lang="cs-CZ" dirty="0"/>
              <a:t>.” </a:t>
            </a:r>
          </a:p>
        </p:txBody>
      </p:sp>
      <p:sp>
        <p:nvSpPr>
          <p:cNvPr id="3" name="TextovéPole 2">
            <a:extLst>
              <a:ext uri="{FF2B5EF4-FFF2-40B4-BE49-F238E27FC236}">
                <a16:creationId xmlns:a16="http://schemas.microsoft.com/office/drawing/2014/main" id="{6F725F03-D851-8E99-FF17-A334709BFFBC}"/>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1831229974"/>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2E18D-9142-826F-B17A-93F17A652ED0}"/>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CD2B831F-F842-471D-5690-C8EF10A5C807}"/>
              </a:ext>
            </a:extLst>
          </p:cNvPr>
          <p:cNvSpPr txBox="1"/>
          <p:nvPr/>
        </p:nvSpPr>
        <p:spPr>
          <a:xfrm>
            <a:off x="1177413" y="1228397"/>
            <a:ext cx="9837174" cy="4401205"/>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„Myslím si, že tyhle projekty jsou celkově super a pro zaměstnavatele jsou lákadlem. Sama jsem si podobným projektem prošla u úřadu práce u bývalého zaměstnavatele. </a:t>
            </a:r>
            <a:r>
              <a:rPr lang="cs-CZ" dirty="0">
                <a:solidFill>
                  <a:srgbClr val="0070C0"/>
                </a:solidFill>
              </a:rPr>
              <a:t>I člověk, který by se třeba jinak na trhu práce neuplatnil, má díky tomuhle trošku větší šanci</a:t>
            </a:r>
            <a:r>
              <a:rPr lang="cs-CZ" dirty="0"/>
              <a:t>.” </a:t>
            </a:r>
          </a:p>
        </p:txBody>
      </p:sp>
      <p:sp>
        <p:nvSpPr>
          <p:cNvPr id="3" name="TextovéPole 2">
            <a:extLst>
              <a:ext uri="{FF2B5EF4-FFF2-40B4-BE49-F238E27FC236}">
                <a16:creationId xmlns:a16="http://schemas.microsoft.com/office/drawing/2014/main" id="{ED087A1A-A721-B635-480E-D0667A7CBF53}"/>
              </a:ext>
            </a:extLst>
          </p:cNvPr>
          <p:cNvSpPr txBox="1"/>
          <p:nvPr/>
        </p:nvSpPr>
        <p:spPr>
          <a:xfrm>
            <a:off x="9301316" y="6204156"/>
            <a:ext cx="2703871" cy="400110"/>
          </a:xfrm>
          <a:prstGeom prst="rect">
            <a:avLst/>
          </a:prstGeom>
          <a:solidFill>
            <a:schemeClr val="bg1"/>
          </a:solidFill>
          <a:ln>
            <a:solidFill>
              <a:srgbClr val="FF0000"/>
            </a:solidFill>
          </a:ln>
        </p:spPr>
        <p:txBody>
          <a:bodyPr wrap="square" rtlCol="0">
            <a:spAutoFit/>
          </a:bodyPr>
          <a:lstStyle/>
          <a:p>
            <a:pPr algn="ctr"/>
            <a:r>
              <a:rPr lang="cs-CZ" sz="2000" dirty="0"/>
              <a:t>poskytovatelka podpory</a:t>
            </a:r>
          </a:p>
        </p:txBody>
      </p:sp>
    </p:spTree>
    <p:extLst>
      <p:ext uri="{BB962C8B-B14F-4D97-AF65-F5344CB8AC3E}">
        <p14:creationId xmlns:p14="http://schemas.microsoft.com/office/powerpoint/2010/main" val="647904078"/>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270D8A-8F3F-7E45-FEF9-9A9D533E47FC}"/>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C2F2BA29-E667-A2EA-EB66-1A4842C5110C}"/>
              </a:ext>
            </a:extLst>
          </p:cNvPr>
          <p:cNvSpPr txBox="1"/>
          <p:nvPr/>
        </p:nvSpPr>
        <p:spPr>
          <a:xfrm>
            <a:off x="1177413" y="612844"/>
            <a:ext cx="9837174" cy="5632311"/>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„Po telefonu mi vždy řekli, že ano, ale jakmile viděli, že jsem Romka, tak že mají plno a dají mi vědět. To byl podraz, nemůžu za to, jak jsem se narodila. </a:t>
            </a:r>
            <a:r>
              <a:rPr lang="cs-CZ" dirty="0">
                <a:solidFill>
                  <a:srgbClr val="0070C0"/>
                </a:solidFill>
              </a:rPr>
              <a:t>Když se ke mně člověk bude chovat hezky, já se taky budu obratem chovat, ale když vás takhle odbije a ani vás nevyzkouší, tak vás prostě shodí. </a:t>
            </a:r>
            <a:r>
              <a:rPr lang="cs-CZ" dirty="0"/>
              <a:t>Cítila jsem se úplně k ničemu, a proto to možná i nerada zkouším </a:t>
            </a:r>
            <a:r>
              <a:rPr lang="cs-CZ" sz="3200" i="1" dirty="0"/>
              <a:t>(hledat novou práci).” </a:t>
            </a:r>
            <a:endParaRPr lang="cs-CZ" i="1" dirty="0"/>
          </a:p>
        </p:txBody>
      </p:sp>
      <p:sp>
        <p:nvSpPr>
          <p:cNvPr id="2" name="TextovéPole 1">
            <a:extLst>
              <a:ext uri="{FF2B5EF4-FFF2-40B4-BE49-F238E27FC236}">
                <a16:creationId xmlns:a16="http://schemas.microsoft.com/office/drawing/2014/main" id="{0D380D2C-0AC0-28BB-9E9F-A224FB62DAF4}"/>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3193652745"/>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25CD5-7C1E-2ACB-2B83-773C9E80C46F}"/>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6CAEAA0C-7343-CE39-B774-956AFA06A072}"/>
              </a:ext>
            </a:extLst>
          </p:cNvPr>
          <p:cNvSpPr txBox="1"/>
          <p:nvPr/>
        </p:nvSpPr>
        <p:spPr>
          <a:xfrm>
            <a:off x="1177413" y="1843950"/>
            <a:ext cx="9837174" cy="3170099"/>
          </a:xfrm>
          <a:prstGeom prst="rect">
            <a:avLst/>
          </a:prstGeom>
          <a:noFill/>
        </p:spPr>
        <p:txBody>
          <a:bodyPr wrap="square">
            <a:spAutoFit/>
          </a:bodyPr>
          <a:lstStyle>
            <a:defPPr>
              <a:defRPr lang="en-US"/>
            </a:defPPr>
            <a:lvl1pPr algn="ctr">
              <a:defRPr sz="4000" b="0" i="0">
                <a:solidFill>
                  <a:srgbClr val="000000"/>
                </a:solidFill>
                <a:effectLst/>
                <a:latin typeface="Calibri" panose="020F0502020204030204" pitchFamily="34" charset="0"/>
              </a:defRPr>
            </a:lvl1pPr>
          </a:lstStyle>
          <a:p>
            <a:r>
              <a:rPr lang="cs-CZ" dirty="0"/>
              <a:t>„Také jsem designovala výlohy dvou obchodů, v čemž mi nechali volnou ruku. Věděli, že to vždycky nějak zkombinuju a nebude to ošklivé. </a:t>
            </a:r>
            <a:r>
              <a:rPr lang="cs-CZ" dirty="0">
                <a:solidFill>
                  <a:srgbClr val="0070C0"/>
                </a:solidFill>
              </a:rPr>
              <a:t>Cítila jsem se dobře, že do mě někdo vložil důvěru</a:t>
            </a:r>
            <a:r>
              <a:rPr lang="cs-CZ" dirty="0">
                <a:solidFill>
                  <a:schemeClr val="tx1"/>
                </a:solidFill>
              </a:rPr>
              <a:t>.</a:t>
            </a:r>
            <a:r>
              <a:rPr lang="cs-CZ" dirty="0"/>
              <a:t>” </a:t>
            </a:r>
          </a:p>
        </p:txBody>
      </p:sp>
      <p:sp>
        <p:nvSpPr>
          <p:cNvPr id="4" name="TextovéPole 3">
            <a:extLst>
              <a:ext uri="{FF2B5EF4-FFF2-40B4-BE49-F238E27FC236}">
                <a16:creationId xmlns:a16="http://schemas.microsoft.com/office/drawing/2014/main" id="{EB6F52B9-F2E4-1E91-BD48-F55A738CDA35}"/>
              </a:ext>
            </a:extLst>
          </p:cNvPr>
          <p:cNvSpPr txBox="1"/>
          <p:nvPr/>
        </p:nvSpPr>
        <p:spPr>
          <a:xfrm>
            <a:off x="9389806" y="6204156"/>
            <a:ext cx="2615381" cy="400110"/>
          </a:xfrm>
          <a:prstGeom prst="rect">
            <a:avLst/>
          </a:prstGeom>
          <a:solidFill>
            <a:schemeClr val="bg1"/>
          </a:solidFill>
          <a:ln>
            <a:solidFill>
              <a:srgbClr val="FF0000"/>
            </a:solidFill>
          </a:ln>
        </p:spPr>
        <p:txBody>
          <a:bodyPr wrap="square" rtlCol="0">
            <a:spAutoFit/>
          </a:bodyPr>
          <a:lstStyle/>
          <a:p>
            <a:pPr algn="ctr"/>
            <a:r>
              <a:rPr lang="cs-CZ" sz="2000" dirty="0"/>
              <a:t>zaměstnankyně na IPM</a:t>
            </a:r>
          </a:p>
        </p:txBody>
      </p:sp>
    </p:spTree>
    <p:extLst>
      <p:ext uri="{BB962C8B-B14F-4D97-AF65-F5344CB8AC3E}">
        <p14:creationId xmlns:p14="http://schemas.microsoft.com/office/powerpoint/2010/main" val="2576510859"/>
      </p:ext>
    </p:extLst>
  </p:cSld>
  <p:clrMapOvr>
    <a:masterClrMapping/>
  </p:clrMapOvr>
  <mc:AlternateContent xmlns:mc="http://schemas.openxmlformats.org/markup-compatibility/2006" xmlns:p14="http://schemas.microsoft.com/office/powerpoint/2010/main">
    <mc:Choice Requires="p14">
      <p:transition spd="slow" p14:dur="10000" advClick="0" advTm="25000"/>
    </mc:Choice>
    <mc:Fallback xmlns="">
      <p:transition spd="slow" advClick="0" advTm="25000"/>
    </mc:Fallback>
  </mc:AlternateContent>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TM10001115[[fn=Balík]]</Template>
  <TotalTime>232</TotalTime>
  <Words>3909</Words>
  <Application>Microsoft Office PowerPoint</Application>
  <PresentationFormat>Širokoúhlá obrazovka</PresentationFormat>
  <Paragraphs>149</Paragraphs>
  <Slides>72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72</vt:i4>
      </vt:variant>
    </vt:vector>
  </HeadingPairs>
  <TitlesOfParts>
    <vt:vector size="77" baseType="lpstr">
      <vt:lpstr>Aptos</vt:lpstr>
      <vt:lpstr>Arial</vt:lpstr>
      <vt:lpstr>Calibri</vt:lpstr>
      <vt:lpstr>Gill Sans MT</vt:lpstr>
      <vt:lpstr>Balík</vt:lpstr>
      <vt:lpstr>IPM v kontextu lokalit - spolupráce a koordinace</vt:lpstr>
      <vt:lpstr>Citace z rozhovorů pro evaluaci IPM - ZAMĚSTNANCI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Citace z rozhovorů pro evaluaci IPM - ZAMĚStnavatelé</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Citace z rozhovorů pro evaluaci IPM – Úřad práce</vt:lpstr>
      <vt:lpstr>Prezentace aplikace PowerPoint</vt:lpstr>
      <vt:lpstr>Prezentace aplikace PowerPoint</vt:lpstr>
      <vt:lpstr>Prezentace aplikace PowerPoint</vt:lpstr>
      <vt:lpstr>Citace z rozhovorů pro evaluaci IPM – Poskytovatelé podpory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IPM v kontextu lokalit - spolupráce a koordinace</dc:title>
  <dc:creator>Anna Pálová</dc:creator>
  <cp:lastModifiedBy>Büchlerová Daniela Mgr. (MPSV)</cp:lastModifiedBy>
  <cp:revision>6</cp:revision>
  <dcterms:created xsi:type="dcterms:W3CDTF">2024-10-21T15:25:25Z</dcterms:created>
  <dcterms:modified xsi:type="dcterms:W3CDTF">2024-10-31T14:37:32Z</dcterms:modified>
</cp:coreProperties>
</file>