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78" r:id="rId6"/>
    <p:sldId id="279" r:id="rId7"/>
    <p:sldId id="260" r:id="rId8"/>
    <p:sldId id="261" r:id="rId9"/>
    <p:sldId id="262" r:id="rId10"/>
    <p:sldId id="263" r:id="rId11"/>
    <p:sldId id="268" r:id="rId12"/>
    <p:sldId id="273" r:id="rId13"/>
    <p:sldId id="275" r:id="rId14"/>
    <p:sldId id="272" r:id="rId15"/>
    <p:sldId id="274" r:id="rId16"/>
    <p:sldId id="269" r:id="rId17"/>
    <p:sldId id="270" r:id="rId18"/>
    <p:sldId id="271" r:id="rId19"/>
    <p:sldId id="277" r:id="rId20"/>
    <p:sldId id="276" r:id="rId2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3A8295-7BD7-4232-959D-92CF7C52AACA}" type="datetimeFigureOut">
              <a:rPr lang="cs-CZ" smtClean="0"/>
              <a:t>09.04.2020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45E1CE-4960-49D3-9309-9CDE1A4F60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3803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45E1CE-4960-49D3-9309-9CDE1A4F6003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3029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5B453-5443-4E1D-A1EB-30225B4496BD}" type="datetimeFigureOut">
              <a:rPr lang="cs-CZ" smtClean="0"/>
              <a:t>09.04.2020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45045-EEAC-42BF-BB53-608CD2DB47D3}" type="slidenum">
              <a:rPr lang="cs-CZ" smtClean="0"/>
              <a:t>‹#›</a:t>
            </a:fld>
            <a:endParaRPr lang="cs-CZ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5B453-5443-4E1D-A1EB-30225B4496BD}" type="datetimeFigureOut">
              <a:rPr lang="cs-CZ" smtClean="0"/>
              <a:t>09.04.2020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45045-EEAC-42BF-BB53-608CD2DB47D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5B453-5443-4E1D-A1EB-30225B4496BD}" type="datetimeFigureOut">
              <a:rPr lang="cs-CZ" smtClean="0"/>
              <a:t>09.04.2020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45045-EEAC-42BF-BB53-608CD2DB47D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5B453-5443-4E1D-A1EB-30225B4496BD}" type="datetimeFigureOut">
              <a:rPr lang="cs-CZ" smtClean="0"/>
              <a:t>09.04.2020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45045-EEAC-42BF-BB53-608CD2DB47D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5B453-5443-4E1D-A1EB-30225B4496BD}" type="datetimeFigureOut">
              <a:rPr lang="cs-CZ" smtClean="0"/>
              <a:t>09.04.2020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45045-EEAC-42BF-BB53-608CD2DB47D3}" type="slidenum">
              <a:rPr lang="cs-CZ" smtClean="0"/>
              <a:t>‹#›</a:t>
            </a:fld>
            <a:endParaRPr lang="cs-CZ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5B453-5443-4E1D-A1EB-30225B4496BD}" type="datetimeFigureOut">
              <a:rPr lang="cs-CZ" smtClean="0"/>
              <a:t>09.04.2020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45045-EEAC-42BF-BB53-608CD2DB47D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5B453-5443-4E1D-A1EB-30225B4496BD}" type="datetimeFigureOut">
              <a:rPr lang="cs-CZ" smtClean="0"/>
              <a:t>09.04.2020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45045-EEAC-42BF-BB53-608CD2DB47D3}" type="slidenum">
              <a:rPr lang="cs-CZ" smtClean="0"/>
              <a:t>‹#›</a:t>
            </a:fld>
            <a:endParaRPr lang="cs-CZ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5B453-5443-4E1D-A1EB-30225B4496BD}" type="datetimeFigureOut">
              <a:rPr lang="cs-CZ" smtClean="0"/>
              <a:t>09.04.2020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45045-EEAC-42BF-BB53-608CD2DB47D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5B453-5443-4E1D-A1EB-30225B4496BD}" type="datetimeFigureOut">
              <a:rPr lang="cs-CZ" smtClean="0"/>
              <a:t>09.04.2020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45045-EEAC-42BF-BB53-608CD2DB47D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5B453-5443-4E1D-A1EB-30225B4496BD}" type="datetimeFigureOut">
              <a:rPr lang="cs-CZ" smtClean="0"/>
              <a:t>09.04.2020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45045-EEAC-42BF-BB53-608CD2DB47D3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5B453-5443-4E1D-A1EB-30225B4496BD}" type="datetimeFigureOut">
              <a:rPr lang="cs-CZ" smtClean="0"/>
              <a:t>09.04.2020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45045-EEAC-42BF-BB53-608CD2DB47D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1F5B453-5443-4E1D-A1EB-30225B4496BD}" type="datetimeFigureOut">
              <a:rPr lang="cs-CZ" smtClean="0"/>
              <a:t>09.04.2020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06E45045-EEAC-42BF-BB53-608CD2DB47D3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39552" y="1052737"/>
            <a:ext cx="7848600" cy="2304255"/>
          </a:xfrm>
        </p:spPr>
        <p:txBody>
          <a:bodyPr/>
          <a:lstStyle/>
          <a:p>
            <a:pPr algn="ctr"/>
            <a:r>
              <a:rPr lang="cs-CZ" sz="4400" dirty="0" smtClean="0"/>
              <a:t>Klient </a:t>
            </a:r>
            <a:br>
              <a:rPr lang="cs-CZ" sz="4400" dirty="0" smtClean="0"/>
            </a:br>
            <a:r>
              <a:rPr lang="cs-CZ" sz="3200" dirty="0" smtClean="0"/>
              <a:t>s Poruchami autistického spektra </a:t>
            </a:r>
            <a:br>
              <a:rPr lang="cs-CZ" sz="3200" dirty="0" smtClean="0"/>
            </a:br>
            <a:r>
              <a:rPr lang="cs-CZ" sz="3200" dirty="0" smtClean="0"/>
              <a:t>v sociální službě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196455252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Autistická triáda</a:t>
            </a:r>
            <a:b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3100" i="1" dirty="0">
                <a:latin typeface="Calibri" panose="020F0502020204030204" pitchFamily="34" charset="0"/>
                <a:cs typeface="Calibri" panose="020F0502020204030204" pitchFamily="34" charset="0"/>
              </a:rPr>
              <a:t>Způsoby chování, zájmy a aktivity</a:t>
            </a:r>
            <a:endParaRPr lang="cs-CZ" sz="31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216000" indent="-216000" algn="just">
              <a:buFont typeface="Wingdings" panose="05000000000000000000" pitchFamily="2" charset="2"/>
              <a:buChar char="v"/>
            </a:pP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Nedostatky 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v oblasti představivosti se projeví především v upřednostňování aktivit a činností, které jsou typické pro nižší vývojový </a:t>
            </a: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věk, </a:t>
            </a:r>
          </a:p>
          <a:p>
            <a:pPr marL="216000" indent="-216000" algn="just">
              <a:buFont typeface="Wingdings" panose="05000000000000000000" pitchFamily="2" charset="2"/>
              <a:buChar char="v"/>
            </a:pP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projevuje 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nápadně výrazné zaujetí pro jednu nebo více činností, která je abnormální buď svojí intenzitou, nebo předmětem zájmu (např. astrologie, meteorologie, statistika, dopravní prostředky</a:t>
            </a: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),</a:t>
            </a: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16000" indent="-216000" algn="just">
              <a:buFont typeface="Wingdings" panose="05000000000000000000" pitchFamily="2" charset="2"/>
              <a:buChar char="v"/>
            </a:pP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činnosti 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mají většinou ulpívavý charakter na specifických, nefunkčních rituálech a rutinní práci, někdy se projevující nepřiměřeně dlouho trvajícím zaujetím částmi předmětů nebo </a:t>
            </a: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těla,</a:t>
            </a: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16000" indent="-216000" algn="just">
              <a:buFont typeface="Wingdings" panose="05000000000000000000" pitchFamily="2" charset="2"/>
              <a:buChar char="v"/>
            </a:pP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problém 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se zvládáním změn, </a:t>
            </a: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panické 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reakce na drobné změny, jako je např. změna zasedacího pořádku, změny v uspořádání nábytku, změna trasy apod. Tyto problémy souvisí především se sníženou adaptabilitou, nižší flexibilitou myšlení a </a:t>
            </a: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chování,</a:t>
            </a: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16000" indent="-216000" algn="just">
              <a:buFont typeface="Wingdings" panose="05000000000000000000" pitchFamily="2" charset="2"/>
              <a:buChar char="v"/>
            </a:pP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stereotypní 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a opakující se motorické manýrování, jako je třepání či kroutivé pohyby rukama a prsty nebo komplexní specifické pohyby celým tělem.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43749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Příklady dobré praxe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19256" cy="4876800"/>
          </a:xfrm>
        </p:spPr>
        <p:txBody>
          <a:bodyPr>
            <a:normAutofit/>
          </a:bodyPr>
          <a:lstStyle/>
          <a:p>
            <a:pPr algn="just"/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M. 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– muž, </a:t>
            </a: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18 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let, </a:t>
            </a: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just"/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Dětský 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autismus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nízkofunkční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, těžká mentální retardace</a:t>
            </a: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pPr algn="just"/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Verbálně 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nekomunikuje (několik izolovaných slov), echolálie, stereotypie, </a:t>
            </a:r>
          </a:p>
          <a:p>
            <a:pPr algn="just"/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Neporozumění verbálním instrukcím pokud se nejedná o jednoduché běžné každodenní činnosti</a:t>
            </a:r>
          </a:p>
          <a:p>
            <a:pPr algn="just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ituály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, tendence k afektům a impulzivnímu chování (křik, pláč</a:t>
            </a: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),</a:t>
            </a:r>
          </a:p>
          <a:p>
            <a:pPr algn="just"/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Opakovaně docházel do různých typů MŠ, opakovaně ukončen pobyt z důvodů sekundárních poruch chování</a:t>
            </a:r>
          </a:p>
          <a:p>
            <a:pPr algn="just"/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Klientem 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APOSS Liberec je od r. 2008, kdy nastoupil do 1. třídy ZŠ speciální </a:t>
            </a: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Frýdlant</a:t>
            </a: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6181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Příklady dobré praxe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Současně byl přijat do centra 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denních </a:t>
            </a: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služeb </a:t>
            </a:r>
          </a:p>
          <a:p>
            <a:pPr algn="just"/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Dále 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byla matce </a:t>
            </a: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/samoživitelka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, pracuje a vychovává další dítě/nabídnuta služba týdenního </a:t>
            </a: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stacionáře.</a:t>
            </a:r>
          </a:p>
          <a:p>
            <a:pPr algn="just"/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Od roku 2018 využívá sociální službu Domova pro osoby se zdravotním postižením</a:t>
            </a:r>
          </a:p>
          <a:p>
            <a:pPr algn="just"/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. bylo obtížné udržet při požadované </a:t>
            </a: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činnosti, problém se splněním úkolu, hyperaktivita /útěky/</a:t>
            </a:r>
          </a:p>
          <a:p>
            <a:pPr algn="just"/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Spolupráce sociální služby a školy</a:t>
            </a:r>
          </a:p>
          <a:p>
            <a:pPr algn="just"/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Zpracován IVP, strukturace a vizualizace činností, režim dne, alternativní komunikace /VOKS/, motivace /odměny/</a:t>
            </a:r>
          </a:p>
          <a:p>
            <a:pPr algn="just"/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Individuální přístup pedagogů a vychovatelů</a:t>
            </a:r>
          </a:p>
          <a:p>
            <a:pPr algn="just"/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Respektování nastavených pravidel</a:t>
            </a: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78662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Příklady dobré </a:t>
            </a:r>
            <a:r>
              <a:rPr lang="cs-CZ" dirty="0" smtClean="0"/>
              <a:t>praxe </a:t>
            </a:r>
            <a:br>
              <a:rPr lang="cs-CZ" dirty="0" smtClean="0"/>
            </a:br>
            <a:r>
              <a:rPr lang="cs-CZ" sz="2000" dirty="0" smtClean="0"/>
              <a:t>režim týdne, roční období, komunikační tabulky</a:t>
            </a:r>
            <a:endParaRPr lang="cs-CZ" sz="20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3" t="11226" r="3823" b="3245"/>
          <a:stretch/>
        </p:blipFill>
        <p:spPr>
          <a:xfrm>
            <a:off x="611560" y="1618581"/>
            <a:ext cx="3162477" cy="399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7" t="2170" r="5394" b="5935"/>
          <a:stretch/>
        </p:blipFill>
        <p:spPr>
          <a:xfrm>
            <a:off x="4139952" y="1628800"/>
            <a:ext cx="4597879" cy="34074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4" t="5463" r="6070" b="3618"/>
          <a:stretch/>
        </p:blipFill>
        <p:spPr>
          <a:xfrm>
            <a:off x="3410450" y="3933056"/>
            <a:ext cx="1891051" cy="27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87014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54" b="12377"/>
          <a:stretch/>
        </p:blipFill>
        <p:spPr>
          <a:xfrm>
            <a:off x="6228184" y="630995"/>
            <a:ext cx="2708475" cy="35972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Příklady dobré </a:t>
            </a:r>
            <a:r>
              <a:rPr lang="cs-CZ" dirty="0" smtClean="0"/>
              <a:t>praxe </a:t>
            </a:r>
            <a:br>
              <a:rPr lang="cs-CZ" dirty="0" smtClean="0"/>
            </a:br>
            <a:r>
              <a:rPr lang="cs-CZ" sz="1800" dirty="0" smtClean="0"/>
              <a:t>zapojení do aktivizačních činností – rozvoj motoriky, koncentrace</a:t>
            </a:r>
            <a:endParaRPr lang="cs-CZ" sz="18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889"/>
          <a:stretch/>
        </p:blipFill>
        <p:spPr>
          <a:xfrm>
            <a:off x="1187624" y="1505099"/>
            <a:ext cx="3692076" cy="255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284984"/>
            <a:ext cx="4680140" cy="262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2" r="11259"/>
          <a:stretch/>
        </p:blipFill>
        <p:spPr>
          <a:xfrm>
            <a:off x="611560" y="3861048"/>
            <a:ext cx="4009231" cy="288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245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Příklady dobré </a:t>
            </a:r>
            <a:r>
              <a:rPr lang="cs-CZ" dirty="0" smtClean="0"/>
              <a:t>praxe 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01" r="5404"/>
          <a:stretch/>
        </p:blipFill>
        <p:spPr>
          <a:xfrm>
            <a:off x="395536" y="1628800"/>
            <a:ext cx="3657600" cy="280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340768"/>
            <a:ext cx="4092375" cy="2304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611"/>
          <a:stretch/>
        </p:blipFill>
        <p:spPr>
          <a:xfrm>
            <a:off x="6084168" y="3923784"/>
            <a:ext cx="2444072" cy="277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789040"/>
            <a:ext cx="3840000" cy="288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462098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6" t="3252" r="11141" b="16875"/>
          <a:stretch/>
        </p:blipFill>
        <p:spPr>
          <a:xfrm rot="5400000">
            <a:off x="3957532" y="1994832"/>
            <a:ext cx="6276320" cy="32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Příklady dobré praxe</a:t>
            </a:r>
          </a:p>
        </p:txBody>
      </p:sp>
      <p:pic>
        <p:nvPicPr>
          <p:cNvPr id="11" name="Zástupný symbol pro obsah 10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994832"/>
            <a:ext cx="4661241" cy="3240000"/>
          </a:xfrm>
          <a:prstGeom prst="rect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8402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990600"/>
          </a:xfrm>
        </p:spPr>
        <p:txBody>
          <a:bodyPr/>
          <a:lstStyle/>
          <a:p>
            <a:r>
              <a:rPr lang="cs-CZ" dirty="0"/>
              <a:t>Příklady dobré praxe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88" t="8179" r="15965" b="6340"/>
          <a:stretch/>
        </p:blipFill>
        <p:spPr>
          <a:xfrm>
            <a:off x="3707904" y="3429000"/>
            <a:ext cx="3640348" cy="32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14" t="39514" r="19215" b="7924"/>
          <a:stretch/>
        </p:blipFill>
        <p:spPr>
          <a:xfrm rot="5400000">
            <a:off x="5922530" y="782326"/>
            <a:ext cx="2199735" cy="36046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41" t="30554" r="2241" b="31852"/>
          <a:stretch/>
        </p:blipFill>
        <p:spPr>
          <a:xfrm>
            <a:off x="251519" y="1651200"/>
            <a:ext cx="4030800" cy="27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95136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Spolupráce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dirty="0" smtClean="0"/>
              <a:t>Opatrovníci</a:t>
            </a:r>
          </a:p>
          <a:p>
            <a:pPr algn="just"/>
            <a:r>
              <a:rPr lang="cs-CZ" dirty="0" smtClean="0"/>
              <a:t>Veřejný opatrovník</a:t>
            </a:r>
          </a:p>
          <a:p>
            <a:pPr algn="just"/>
            <a:r>
              <a:rPr lang="cs-CZ" dirty="0" smtClean="0"/>
              <a:t>Obec</a:t>
            </a:r>
          </a:p>
          <a:p>
            <a:pPr algn="just"/>
            <a:r>
              <a:rPr lang="cs-CZ" dirty="0" smtClean="0"/>
              <a:t>Veřejné instituce</a:t>
            </a:r>
          </a:p>
          <a:p>
            <a:pPr algn="just"/>
            <a:r>
              <a:rPr lang="cs-CZ" dirty="0" smtClean="0"/>
              <a:t>Sociální služby</a:t>
            </a:r>
          </a:p>
          <a:p>
            <a:pPr algn="just"/>
            <a:r>
              <a:rPr lang="cs-CZ" dirty="0" smtClean="0"/>
              <a:t>Vzdělávací agentury /</a:t>
            </a:r>
            <a:r>
              <a:rPr lang="cs-CZ" dirty="0" err="1" smtClean="0"/>
              <a:t>Nautis</a:t>
            </a:r>
            <a:r>
              <a:rPr lang="cs-CZ" dirty="0" smtClean="0"/>
              <a:t>, Sociální agentura, </a:t>
            </a:r>
            <a:r>
              <a:rPr lang="cs-CZ" dirty="0" err="1" smtClean="0"/>
              <a:t>Seduca</a:t>
            </a:r>
            <a:r>
              <a:rPr lang="cs-CZ" dirty="0" smtClean="0"/>
              <a:t>…/</a:t>
            </a:r>
          </a:p>
          <a:p>
            <a:pPr algn="just"/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62090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Role sociálního pracovníka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/>
          </a:bodyPr>
          <a:lstStyle/>
          <a:p>
            <a:pPr lvl="0" algn="just"/>
            <a:r>
              <a:rPr lang="cs-CZ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manažer kvality – metodická podpora</a:t>
            </a:r>
          </a:p>
          <a:p>
            <a:pPr lvl="0" algn="just"/>
            <a:r>
              <a:rPr lang="cs-CZ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speciální pedagog</a:t>
            </a:r>
          </a:p>
          <a:p>
            <a:pPr lvl="0" algn="just"/>
            <a:r>
              <a:rPr lang="cs-CZ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poradce - konzultant</a:t>
            </a:r>
          </a:p>
          <a:p>
            <a:pPr lvl="0" algn="just"/>
            <a:r>
              <a:rPr lang="cs-CZ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zprostředkovatel informací</a:t>
            </a:r>
          </a:p>
          <a:p>
            <a:pPr lvl="0" algn="just"/>
            <a:r>
              <a:rPr lang="cs-CZ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projektový manažer </a:t>
            </a:r>
          </a:p>
          <a:p>
            <a:pPr lvl="0" algn="just"/>
            <a:r>
              <a:rPr lang="cs-CZ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administrátor sociálních sítí </a:t>
            </a:r>
          </a:p>
          <a:p>
            <a:pPr lvl="0" algn="just"/>
            <a:endParaRPr lang="cs-CZ" sz="3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/>
            <a:endParaRPr lang="cs-CZ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/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06817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O nás</a:t>
            </a:r>
            <a:endParaRPr lang="cs-CZ" b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24004" b="25954"/>
          <a:stretch/>
        </p:blipFill>
        <p:spPr>
          <a:xfrm>
            <a:off x="6449300" y="1700808"/>
            <a:ext cx="2166782" cy="1584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cs-CZ" sz="3200" dirty="0" smtClean="0"/>
              <a:t> </a:t>
            </a:r>
            <a:r>
              <a:rPr lang="cs-CZ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APOSS Liberec, příspěvková organizace kraje</a:t>
            </a:r>
          </a:p>
          <a:p>
            <a:pPr algn="just">
              <a:buFont typeface="Wingdings" panose="05000000000000000000" pitchFamily="2" charset="2"/>
              <a:buChar char="v"/>
            </a:pPr>
            <a:endParaRPr lang="cs-CZ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cs-CZ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Poskytované služby</a:t>
            </a:r>
          </a:p>
          <a:p>
            <a:pPr marL="0" indent="0" algn="just">
              <a:buNone/>
            </a:pPr>
            <a:r>
              <a:rPr lang="cs-CZ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cs-CZ" sz="3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cs-CZ" sz="32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Domov </a:t>
            </a:r>
            <a:r>
              <a:rPr lang="cs-CZ" sz="3200" i="1" dirty="0">
                <a:latin typeface="Calibri" panose="020F0502020204030204" pitchFamily="34" charset="0"/>
                <a:cs typeface="Calibri" panose="020F0502020204030204" pitchFamily="34" charset="0"/>
              </a:rPr>
              <a:t>pro osoby se zdravotním </a:t>
            </a:r>
            <a:r>
              <a:rPr lang="cs-CZ" sz="32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postižením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cs-CZ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Nová Ves 55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cs-CZ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Zeyerova 832/24, Liberec     </a:t>
            </a:r>
          </a:p>
          <a:p>
            <a:pPr marL="0" indent="0" algn="just">
              <a:buNone/>
            </a:pPr>
            <a:endParaRPr lang="cs-CZ" sz="3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cs-CZ" sz="32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Centrum denních služeb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 Zeyerova 832/24, Liberec                                          </a:t>
            </a:r>
          </a:p>
          <a:p>
            <a:pPr marL="0" indent="0">
              <a:buNone/>
            </a:pPr>
            <a:endParaRPr lang="cs-CZ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 </a:t>
            </a:r>
            <a:endParaRPr lang="cs-CZ" dirty="0"/>
          </a:p>
          <a:p>
            <a:pPr>
              <a:buFont typeface="Wingdings" panose="05000000000000000000" pitchFamily="2" charset="2"/>
              <a:buChar char="v"/>
            </a:pP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691" y="4375686"/>
            <a:ext cx="2304000" cy="172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057820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980728"/>
            <a:ext cx="8229600" cy="1656184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/>
              <a:t/>
            </a:r>
            <a:br>
              <a:rPr lang="cs-CZ" b="1" dirty="0"/>
            </a:b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/>
              <a:t/>
            </a:r>
            <a:br>
              <a:rPr lang="cs-CZ" b="1" dirty="0"/>
            </a:b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APOSS Liberec, příspěvková organizace</a:t>
            </a:r>
            <a:br>
              <a:rPr lang="cs-CZ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1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Zeyerova 832/24</a:t>
            </a:r>
            <a:br>
              <a:rPr lang="cs-CZ" sz="1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1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Liberec</a:t>
            </a:r>
            <a:br>
              <a:rPr lang="cs-CZ" sz="1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1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tel: 485 106 681</a:t>
            </a:r>
            <a:br>
              <a:rPr lang="cs-CZ" sz="1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1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e-mail: aposs@aposs.cz</a:t>
            </a:r>
            <a:br>
              <a:rPr lang="cs-CZ" sz="1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1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web: www. </a:t>
            </a:r>
            <a:r>
              <a:rPr lang="cs-CZ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aposs.cz</a:t>
            </a:r>
            <a:br>
              <a:rPr lang="cs-CZ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16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facebook</a:t>
            </a:r>
            <a:r>
              <a:rPr lang="cs-CZ" sz="1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APOSS-Liberec</a:t>
            </a:r>
            <a:r>
              <a:rPr lang="cs-CZ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cs-CZ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1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cs-CZ" sz="1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b="1" dirty="0"/>
              <a:t/>
            </a:r>
            <a:br>
              <a:rPr lang="cs-CZ" b="1" dirty="0"/>
            </a:b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/>
              <a:t/>
            </a:r>
            <a:br>
              <a:rPr lang="cs-CZ" b="1" dirty="0"/>
            </a:br>
            <a:r>
              <a:rPr lang="cs-CZ" b="1" dirty="0" smtClean="0"/>
              <a:t>Děkujeme za pozornost</a:t>
            </a:r>
            <a:r>
              <a:rPr lang="cs-CZ" b="1" dirty="0"/>
              <a:t/>
            </a:r>
            <a:br>
              <a:rPr lang="cs-CZ" b="1" dirty="0"/>
            </a:b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sz="1400" b="1" dirty="0" smtClean="0"/>
              <a:t>Mgr. Ivana  Vodrážková, Mgr. Ing. Lubomíra Venclová</a:t>
            </a:r>
            <a:r>
              <a:rPr lang="cs-CZ" b="1" dirty="0"/>
              <a:t/>
            </a:r>
            <a:br>
              <a:rPr lang="cs-CZ" b="1" dirty="0"/>
            </a:b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561760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Centrum denních služeb</a:t>
            </a:r>
            <a:endParaRPr lang="cs-CZ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48768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cs-CZ" dirty="0" smtClean="0"/>
              <a:t> </a:t>
            </a:r>
            <a:r>
              <a:rPr lang="cs-CZ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Poslání</a:t>
            </a:r>
            <a:endParaRPr lang="cs-CZ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Prostřednictvím 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nabízených pracovních činností, volnočasových a zájmových aktivit předcházet sociálnímu vyloučení, upevňovat získané dovednosti a návyky, rozvíjet samostatnost každého uživatele</a:t>
            </a: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Cílová </a:t>
            </a: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skupina</a:t>
            </a:r>
          </a:p>
          <a:p>
            <a:pPr marL="0" indent="0" algn="just">
              <a:buNone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Osoby s mentálním postižením a osoby s poruchami autistického spektra ve věku od 7 let</a:t>
            </a: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Počet klientů</a:t>
            </a:r>
          </a:p>
          <a:p>
            <a:pPr marL="0" indent="0" algn="just">
              <a:buNone/>
            </a:pP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25 klientů </a:t>
            </a:r>
            <a:endParaRPr lang="cs-CZ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1576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i="1" dirty="0">
                <a:solidFill>
                  <a:srgbClr val="D2533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Domov pro osoby se zdravotním postižením</a:t>
            </a:r>
            <a:endParaRPr lang="cs-CZ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06422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Poslání</a:t>
            </a:r>
          </a:p>
          <a:p>
            <a:pPr marL="0" indent="0" algn="just">
              <a:buNone/>
            </a:pP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Poskytování 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takové míry </a:t>
            </a: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podpory, 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aby se jejich život co nejvíce podobal životu běžné populace. Prostřednictvím nabízených činností, aktivit, umožnit uplatňovat získané dovednosti a posilovat jejich seberealizaci a nezávislost. </a:t>
            </a:r>
          </a:p>
          <a:p>
            <a:pPr marL="0" indent="0" algn="just">
              <a:buNone/>
            </a:pP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Cílová </a:t>
            </a: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skupina</a:t>
            </a:r>
          </a:p>
          <a:p>
            <a:pPr marL="0" indent="0" algn="just">
              <a:buNone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Osoby s mentálním postižením a poruchami autistického spektra ve věku od 18 </a:t>
            </a: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let.</a:t>
            </a:r>
          </a:p>
          <a:p>
            <a:pPr marL="0" indent="0" algn="just">
              <a:buNone/>
            </a:pPr>
            <a:endParaRPr lang="cs-CZ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Počet klientů</a:t>
            </a:r>
          </a:p>
          <a:p>
            <a:pPr marL="0" indent="0" algn="just">
              <a:buNone/>
            </a:pP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25 klientů/ 8 klientů Liberec/ 17 klientů Nová Ves</a:t>
            </a:r>
          </a:p>
          <a:p>
            <a:pPr marL="0" indent="0" algn="just">
              <a:buNone/>
            </a:pPr>
            <a:endParaRPr lang="cs-CZ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589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D2533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Nabízíme podporu při: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16000" indent="-216000" algn="just">
              <a:buFont typeface="Wingdings" panose="05000000000000000000" pitchFamily="2" charset="2"/>
              <a:buChar char="v"/>
            </a:pP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 Osobní 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hygieně nebo poskytnutí podmínek pro osobní hygienu</a:t>
            </a:r>
          </a:p>
          <a:p>
            <a:pPr marL="0" indent="0" algn="just">
              <a:buNone/>
            </a:pPr>
            <a:endParaRPr lang="cs-CZ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endParaRPr lang="cs-CZ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16000" lvl="0" indent="-216000" algn="just">
              <a:buClr>
                <a:srgbClr val="93A299"/>
              </a:buClr>
              <a:buFont typeface="Wingdings" panose="05000000000000000000" pitchFamily="2" charset="2"/>
              <a:buChar char="v"/>
            </a:pPr>
            <a:r>
              <a:rPr lang="cs-CZ" dirty="0" smtClean="0">
                <a:solidFill>
                  <a:srgbClr val="29293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Poskytnutí </a:t>
            </a:r>
            <a:r>
              <a:rPr lang="cs-CZ" dirty="0">
                <a:solidFill>
                  <a:srgbClr val="29293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stravy nebo pomoc při zajištění </a:t>
            </a:r>
            <a:r>
              <a:rPr lang="cs-CZ" dirty="0" smtClean="0">
                <a:solidFill>
                  <a:srgbClr val="29293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stravy</a:t>
            </a:r>
          </a:p>
          <a:p>
            <a:pPr marL="216000" lvl="0" indent="-216000" algn="just">
              <a:buClr>
                <a:srgbClr val="93A299"/>
              </a:buClr>
              <a:buFont typeface="Wingdings" panose="05000000000000000000" pitchFamily="2" charset="2"/>
              <a:buChar char="v"/>
            </a:pPr>
            <a:endParaRPr lang="cs-CZ" dirty="0" smtClean="0">
              <a:solidFill>
                <a:srgbClr val="29293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16000" lvl="0" indent="-216000" algn="just">
              <a:buClr>
                <a:srgbClr val="93A299"/>
              </a:buClr>
              <a:buFont typeface="Wingdings" panose="05000000000000000000" pitchFamily="2" charset="2"/>
              <a:buChar char="v"/>
            </a:pPr>
            <a:endParaRPr lang="cs-CZ" dirty="0">
              <a:solidFill>
                <a:srgbClr val="29293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16000" indent="-216000" algn="just">
              <a:buClr>
                <a:srgbClr val="93A299"/>
              </a:buClr>
              <a:buFont typeface="Wingdings" panose="05000000000000000000" pitchFamily="2" charset="2"/>
              <a:buChar char="v"/>
            </a:pP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 Výchovně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, vzdělávacích a aktivizačních činnostech                    </a:t>
            </a:r>
          </a:p>
          <a:p>
            <a:pPr marL="216000" lvl="0" indent="-216000" algn="just">
              <a:buClr>
                <a:srgbClr val="93A299"/>
              </a:buClr>
              <a:buFont typeface="Wingdings" panose="05000000000000000000" pitchFamily="2" charset="2"/>
              <a:buChar char="v"/>
            </a:pPr>
            <a:endParaRPr lang="cs-CZ" dirty="0">
              <a:solidFill>
                <a:srgbClr val="29293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844824"/>
            <a:ext cx="1582816" cy="18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2441" y="3244030"/>
            <a:ext cx="1748283" cy="183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6547" y="4640691"/>
            <a:ext cx="1820070" cy="21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03628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D2533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Nabízíme podporu při: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lr>
                <a:srgbClr val="93A299"/>
              </a:buClr>
              <a:buFont typeface="Wingdings" panose="05000000000000000000" pitchFamily="2" charset="2"/>
              <a:buChar char="v"/>
            </a:pPr>
            <a:r>
              <a:rPr lang="cs-CZ" dirty="0" smtClean="0">
                <a:solidFill>
                  <a:srgbClr val="29293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Zprostředkování </a:t>
            </a:r>
            <a:r>
              <a:rPr lang="cs-CZ" dirty="0">
                <a:solidFill>
                  <a:srgbClr val="29293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kontaktu se společenským </a:t>
            </a:r>
            <a:r>
              <a:rPr lang="cs-CZ" dirty="0" smtClean="0">
                <a:solidFill>
                  <a:srgbClr val="29293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prostředím</a:t>
            </a:r>
          </a:p>
          <a:p>
            <a:pPr lvl="0">
              <a:buClr>
                <a:srgbClr val="93A299"/>
              </a:buClr>
              <a:buFont typeface="Wingdings" panose="05000000000000000000" pitchFamily="2" charset="2"/>
              <a:buChar char="v"/>
            </a:pPr>
            <a:endParaRPr lang="cs-CZ" dirty="0" smtClean="0">
              <a:solidFill>
                <a:srgbClr val="29293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>
              <a:buClr>
                <a:srgbClr val="93A299"/>
              </a:buClr>
              <a:buNone/>
            </a:pPr>
            <a:endParaRPr lang="cs-CZ" dirty="0">
              <a:solidFill>
                <a:srgbClr val="29293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>
              <a:buClr>
                <a:srgbClr val="93A299"/>
              </a:buClr>
              <a:buNone/>
            </a:pPr>
            <a:endParaRPr lang="cs-CZ" dirty="0">
              <a:solidFill>
                <a:srgbClr val="29293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buClr>
                <a:srgbClr val="93A299"/>
              </a:buClr>
              <a:buFont typeface="Wingdings" panose="05000000000000000000" pitchFamily="2" charset="2"/>
              <a:buChar char="v"/>
            </a:pPr>
            <a:r>
              <a:rPr lang="cs-CZ" dirty="0" smtClean="0">
                <a:solidFill>
                  <a:srgbClr val="29293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Sociálně </a:t>
            </a:r>
            <a:r>
              <a:rPr lang="cs-CZ" dirty="0">
                <a:solidFill>
                  <a:srgbClr val="29293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terapeutických </a:t>
            </a:r>
            <a:r>
              <a:rPr lang="cs-CZ" dirty="0" smtClean="0">
                <a:solidFill>
                  <a:srgbClr val="29293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činnostech </a:t>
            </a:r>
          </a:p>
          <a:p>
            <a:pPr marL="0" lvl="0" indent="0">
              <a:buClr>
                <a:srgbClr val="93A299"/>
              </a:buClr>
              <a:buNone/>
            </a:pPr>
            <a:endParaRPr lang="cs-CZ" dirty="0">
              <a:solidFill>
                <a:srgbClr val="29293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just">
              <a:buClr>
                <a:srgbClr val="93A299"/>
              </a:buClr>
              <a:buNone/>
            </a:pPr>
            <a:endParaRPr lang="cs-CZ" dirty="0" smtClean="0">
              <a:solidFill>
                <a:srgbClr val="29293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5600" lvl="0" indent="-355600" algn="just">
              <a:buClr>
                <a:srgbClr val="93A299"/>
              </a:buClr>
              <a:buFont typeface="Wingdings" panose="05000000000000000000" pitchFamily="2" charset="2"/>
              <a:buChar char="v"/>
            </a:pPr>
            <a:r>
              <a:rPr lang="cs-CZ" dirty="0" smtClean="0">
                <a:solidFill>
                  <a:srgbClr val="29293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Pomoc </a:t>
            </a:r>
            <a:r>
              <a:rPr lang="cs-CZ" dirty="0">
                <a:solidFill>
                  <a:srgbClr val="29293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při uplatňování práv, oprávněných zájmů a při </a:t>
            </a:r>
            <a:r>
              <a:rPr lang="cs-CZ" dirty="0" smtClean="0">
                <a:solidFill>
                  <a:srgbClr val="29293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obstarávání </a:t>
            </a:r>
            <a:r>
              <a:rPr lang="cs-CZ" dirty="0">
                <a:solidFill>
                  <a:srgbClr val="29293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osobních záležitostí      </a:t>
            </a:r>
          </a:p>
          <a:p>
            <a:pPr marL="0" lvl="0" indent="0">
              <a:buClr>
                <a:srgbClr val="93A299"/>
              </a:buClr>
              <a:buNone/>
            </a:pPr>
            <a:endParaRPr lang="cs-CZ" dirty="0" smtClean="0">
              <a:solidFill>
                <a:srgbClr val="29293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>
              <a:buClr>
                <a:srgbClr val="93A299"/>
              </a:buClr>
              <a:buNone/>
            </a:pPr>
            <a:endParaRPr lang="cs-CZ" dirty="0" smtClean="0">
              <a:solidFill>
                <a:srgbClr val="29293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buClr>
                <a:srgbClr val="93A299"/>
              </a:buClr>
              <a:buFont typeface="Wingdings" panose="05000000000000000000" pitchFamily="2" charset="2"/>
              <a:buChar char="v"/>
            </a:pPr>
            <a:endParaRPr lang="cs-CZ" dirty="0">
              <a:solidFill>
                <a:srgbClr val="29293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buClr>
                <a:srgbClr val="93A299"/>
              </a:buClr>
              <a:buFont typeface="Wingdings" panose="05000000000000000000" pitchFamily="2" charset="2"/>
              <a:buChar char="v"/>
            </a:pPr>
            <a:endParaRPr lang="cs-CZ" dirty="0">
              <a:solidFill>
                <a:srgbClr val="29293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>
              <a:buClr>
                <a:srgbClr val="93A299"/>
              </a:buClr>
              <a:buNone/>
            </a:pPr>
            <a:endParaRPr lang="cs-CZ" dirty="0">
              <a:solidFill>
                <a:srgbClr val="29293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buClr>
                <a:srgbClr val="93A299"/>
              </a:buClr>
              <a:buFont typeface="Wingdings" panose="05000000000000000000" pitchFamily="2" charset="2"/>
              <a:buChar char="v"/>
            </a:pPr>
            <a:endParaRPr lang="cs-CZ" dirty="0">
              <a:solidFill>
                <a:srgbClr val="29293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3781" y="1052465"/>
            <a:ext cx="1779587" cy="2176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1054" y="2780928"/>
            <a:ext cx="2080694" cy="2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9851" y="4941168"/>
            <a:ext cx="2181897" cy="17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27972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Poruchy autistického spektra</a:t>
            </a:r>
            <a:endParaRPr lang="cs-CZ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Těžké vývojové poruchy projevující se v raném dětství, projev od narození nebo v období kolem 2-3 let</a:t>
            </a:r>
          </a:p>
          <a:p>
            <a:pPr algn="just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Charakteristické tři oblasti </a:t>
            </a: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deficitu tzv. Autistická triáda</a:t>
            </a: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cs-CZ" i="1" dirty="0">
                <a:latin typeface="Calibri" panose="020F0502020204030204" pitchFamily="34" charset="0"/>
                <a:cs typeface="Calibri" panose="020F0502020204030204" pitchFamily="34" charset="0"/>
              </a:rPr>
              <a:t>kvalitativní zhoršení sociálních interakcí</a:t>
            </a:r>
          </a:p>
          <a:p>
            <a:pPr algn="just"/>
            <a:r>
              <a:rPr lang="cs-CZ" i="1" dirty="0">
                <a:latin typeface="Calibri" panose="020F0502020204030204" pitchFamily="34" charset="0"/>
                <a:cs typeface="Calibri" panose="020F0502020204030204" pitchFamily="34" charset="0"/>
              </a:rPr>
              <a:t>komunikace včetně řeči</a:t>
            </a:r>
          </a:p>
          <a:p>
            <a:pPr algn="just"/>
            <a:r>
              <a:rPr lang="cs-CZ" i="1" dirty="0">
                <a:latin typeface="Calibri" panose="020F0502020204030204" pitchFamily="34" charset="0"/>
                <a:cs typeface="Calibri" panose="020F0502020204030204" pitchFamily="34" charset="0"/>
              </a:rPr>
              <a:t>omezený (případně stereotypně se opakující) repertoár zájmů a aktivit </a:t>
            </a:r>
          </a:p>
          <a:p>
            <a:pPr algn="just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Deficity patrné ve všech situacích</a:t>
            </a:r>
          </a:p>
          <a:p>
            <a:pPr algn="just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Stupeň postižení může být různý, od lehkého až po těžký, kdy dítě zcela ztrácí zájem o kontakt se svým sociálním prostředím</a:t>
            </a:r>
          </a:p>
          <a:p>
            <a:pPr algn="just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U většiny případů je patologie ve vývoji patrná již od narození, u některých dětí dojde k tzv. autistickému regresu, kdy dítě ztratí již osvojené sociální a komunikační nebo herní dovednosti a plně se projeví klinický obraz autismu</a:t>
            </a:r>
          </a:p>
          <a:p>
            <a:pPr algn="just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Přibližně u 2/3 dětí je přítomna i MR</a:t>
            </a:r>
          </a:p>
          <a:p>
            <a:pPr algn="just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Část dětí s 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pervazivní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vývojovou poruchou dosahuje i normálního intelektu a u některých je naopak patrné nadání v určité oblasti</a:t>
            </a:r>
          </a:p>
          <a:p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04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Autistická triáda</a:t>
            </a:r>
            <a:b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31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Sociální interakce a sociální chování</a:t>
            </a:r>
            <a:endParaRPr lang="cs-CZ" sz="31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216000" indent="-216000">
              <a:buFont typeface="Wingdings" panose="05000000000000000000" pitchFamily="2" charset="2"/>
              <a:buChar char="v"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ýrazně 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narušená schopnost přiměřeně užívat neverbální chování v různých </a:t>
            </a: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 sociálních 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situacích (týká se postoje těla, gest, mimiky, očního kontaktu</a:t>
            </a: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), </a:t>
            </a:r>
          </a:p>
          <a:p>
            <a:pPr marL="216000" indent="-216000" algn="just">
              <a:buFont typeface="Wingdings" panose="05000000000000000000" pitchFamily="2" charset="2"/>
              <a:buChar char="v"/>
            </a:pP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snížená 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schopnost vytvářet vztahy s vrstevníky s přihlédnutím na dosaženou vývojovou </a:t>
            </a: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úroveň,</a:t>
            </a:r>
          </a:p>
          <a:p>
            <a:pPr marL="216000" indent="-216000" algn="just">
              <a:buFont typeface="Wingdings" panose="05000000000000000000" pitchFamily="2" charset="2"/>
              <a:buChar char="v"/>
            </a:pP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snížená schopnost 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spontánně sdílet s ostatními radost a zájmy, mít potěšení ze společné </a:t>
            </a: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činnosti, </a:t>
            </a:r>
          </a:p>
          <a:p>
            <a:pPr marL="216000" indent="-216000" algn="just">
              <a:buFont typeface="Wingdings" panose="05000000000000000000" pitchFamily="2" charset="2"/>
              <a:buChar char="v"/>
            </a:pP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chybí 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jim sdílená </a:t>
            </a: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pozornost,</a:t>
            </a: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16000" indent="-216000" algn="just">
              <a:buFont typeface="Wingdings" panose="05000000000000000000" pitchFamily="2" charset="2"/>
              <a:buChar char="v"/>
            </a:pP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neschopnost 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sociální a emocionální empatie, jejímž důsledkem je např. neochota či neschopnost účastnit se jednoduchých sociálních hříček a her, </a:t>
            </a:r>
            <a:endParaRPr lang="cs-CZ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16000" indent="-216000" algn="just">
              <a:buFont typeface="Wingdings" panose="05000000000000000000" pitchFamily="2" charset="2"/>
              <a:buChar char="v"/>
            </a:pP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preference 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činnosti o samotě, nebo naopak extrémní sociální aktivita, nevnímání potřeb ostatních lidí, kteří mohou být využíváni jako pomocníci nebo „mechanické pomůcky“, vede k prohlubování problémů a vyřazení </a:t>
            </a: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z 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běžného sociálního </a:t>
            </a: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života, </a:t>
            </a:r>
          </a:p>
          <a:p>
            <a:pPr marL="216000" indent="-216000" algn="just">
              <a:buFont typeface="Wingdings" panose="05000000000000000000" pitchFamily="2" charset="2"/>
              <a:buChar char="v"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znikají 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problémy vyplývající z nepochopení sociálních kontaktů, „nečitelnosti“ chování ostatních a neschopnosti přizpůsobit se zažitým normám</a:t>
            </a: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7730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pl-PL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dirty="0" smtClean="0">
                <a:latin typeface="Calibri" panose="020F0502020204030204" pitchFamily="34" charset="0"/>
                <a:cs typeface="Calibri" panose="020F0502020204030204" pitchFamily="34" charset="0"/>
              </a:rPr>
              <a:t>Autistická triáda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31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Komunikace</a:t>
            </a:r>
            <a:br>
              <a:rPr lang="pl-PL" sz="3100" i="1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cs-CZ" sz="31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216000" indent="-216000" algn="just">
              <a:buFont typeface="Wingdings" panose="05000000000000000000" pitchFamily="2" charset="2"/>
              <a:buChar char="v"/>
            </a:pP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 Výrazné 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problémy v oblasti </a:t>
            </a: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komunikace,</a:t>
            </a:r>
          </a:p>
          <a:p>
            <a:pPr marL="216000" indent="-216000" algn="just">
              <a:buFont typeface="Wingdings" panose="05000000000000000000" pitchFamily="2" charset="2"/>
              <a:buChar char="v"/>
            </a:pP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 vývoj 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řeči je buď opožděný, nebo se řeč nevyvine </a:t>
            </a: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vůbec,</a:t>
            </a:r>
          </a:p>
          <a:p>
            <a:pPr marL="216000" indent="-216000" algn="just">
              <a:buFont typeface="Wingdings" panose="05000000000000000000" pitchFamily="2" charset="2"/>
              <a:buChar char="v"/>
            </a:pP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 problémy 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v oblasti expresivní i receptivní složky </a:t>
            </a: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řeči, </a:t>
            </a:r>
          </a:p>
          <a:p>
            <a:pPr marL="216000" indent="-216000" algn="just">
              <a:buFont typeface="Wingdings" panose="05000000000000000000" pitchFamily="2" charset="2"/>
              <a:buChar char="v"/>
            </a:pP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 nedostatky 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v komunikaci však často nejsou schopni kompenzovat jiným alternativním způsobem komunikace (mimikou, gesty a jinými neverbálním prostředky</a:t>
            </a: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), </a:t>
            </a:r>
          </a:p>
          <a:p>
            <a:pPr marL="216000" indent="-216000" algn="just">
              <a:buFont typeface="Wingdings" panose="05000000000000000000" pitchFamily="2" charset="2"/>
              <a:buChar char="v"/>
            </a:pP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 u 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jedinců, kteří mají vyvinutou řeč, je výrazně postižená schopnost iniciovat nebo udržet smysluplnou konverzaci s </a:t>
            </a: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ostatními, </a:t>
            </a:r>
          </a:p>
          <a:p>
            <a:pPr marL="216000" indent="-216000" algn="just">
              <a:buFont typeface="Wingdings" panose="05000000000000000000" pitchFamily="2" charset="2"/>
              <a:buChar char="v"/>
            </a:pP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objevují se stereotypní 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a opakující se používané vzorce </a:t>
            </a: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řeči nebo 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vlastní </a:t>
            </a: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žargon, </a:t>
            </a:r>
          </a:p>
          <a:p>
            <a:pPr marL="216000" indent="-216000" algn="just">
              <a:buFont typeface="Wingdings" panose="05000000000000000000" pitchFamily="2" charset="2"/>
              <a:buChar char="v"/>
            </a:pP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echolálie</a:t>
            </a:r>
          </a:p>
          <a:p>
            <a:pPr marL="216000" indent="-216000" algn="just">
              <a:buFont typeface="Wingdings" panose="05000000000000000000" pitchFamily="2" charset="2"/>
              <a:buChar char="v"/>
            </a:pP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chybí 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různorodá, spontánní a sociálně funkční komunikace odpovídající vývojové úrovni.</a:t>
            </a:r>
          </a:p>
          <a:p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9683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řehlednost">
  <a:themeElements>
    <a:clrScheme name="Přehlednost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řehlednos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2987</TotalTime>
  <Words>1086</Words>
  <Application>Microsoft Office PowerPoint</Application>
  <PresentationFormat>Předvádění na obrazovce (4:3)</PresentationFormat>
  <Paragraphs>128</Paragraphs>
  <Slides>20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4" baseType="lpstr">
      <vt:lpstr>Arial</vt:lpstr>
      <vt:lpstr>Calibri</vt:lpstr>
      <vt:lpstr>Wingdings</vt:lpstr>
      <vt:lpstr>Přehlednost</vt:lpstr>
      <vt:lpstr>Klient  s Poruchami autistického spektra  v sociální službě</vt:lpstr>
      <vt:lpstr>O nás</vt:lpstr>
      <vt:lpstr>Centrum denních služeb</vt:lpstr>
      <vt:lpstr>Domov pro osoby se zdravotním postižením</vt:lpstr>
      <vt:lpstr>Nabízíme podporu při:</vt:lpstr>
      <vt:lpstr>Nabízíme podporu při:</vt:lpstr>
      <vt:lpstr>Poruchy autistického spektra</vt:lpstr>
      <vt:lpstr>Autistická triáda Sociální interakce a sociální chování</vt:lpstr>
      <vt:lpstr> Autistická triáda Komunikace </vt:lpstr>
      <vt:lpstr>Autistická triáda Způsoby chování, zájmy a aktivity</vt:lpstr>
      <vt:lpstr>Příklady dobré praxe</vt:lpstr>
      <vt:lpstr>Příklady dobré praxe</vt:lpstr>
      <vt:lpstr>Příklady dobré praxe  režim týdne, roční období, komunikační tabulky</vt:lpstr>
      <vt:lpstr>Příklady dobré praxe  zapojení do aktivizačních činností – rozvoj motoriky, koncentrace</vt:lpstr>
      <vt:lpstr>Příklady dobré praxe </vt:lpstr>
      <vt:lpstr>Příklady dobré praxe</vt:lpstr>
      <vt:lpstr>Příklady dobré praxe</vt:lpstr>
      <vt:lpstr>Spolupráce</vt:lpstr>
      <vt:lpstr>Role sociálního pracovníka</vt:lpstr>
      <vt:lpstr>       APOSS Liberec, příspěvková organizace Zeyerova 832/24 Liberec tel: 485 106 681 e-mail: aposs@aposs.cz web: www. aposs.cz facebook: APOSS-Liberec     Děkujeme za pozornost  Mgr. Ivana  Vodrážková, Mgr. Ing. Lubomíra Venclová 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Admin</dc:creator>
  <cp:lastModifiedBy>Hausvaterová Věra DiS. (MPSV)</cp:lastModifiedBy>
  <cp:revision>51</cp:revision>
  <dcterms:created xsi:type="dcterms:W3CDTF">2020-01-15T09:40:43Z</dcterms:created>
  <dcterms:modified xsi:type="dcterms:W3CDTF">2020-04-09T13:36:09Z</dcterms:modified>
</cp:coreProperties>
</file>