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9" r:id="rId6"/>
    <p:sldId id="305" r:id="rId7"/>
    <p:sldId id="266" r:id="rId8"/>
    <p:sldId id="293" r:id="rId9"/>
    <p:sldId id="312" r:id="rId10"/>
    <p:sldId id="313" r:id="rId11"/>
    <p:sldId id="268" r:id="rId12"/>
    <p:sldId id="289" r:id="rId13"/>
    <p:sldId id="296" r:id="rId14"/>
    <p:sldId id="270" r:id="rId15"/>
    <p:sldId id="272" r:id="rId16"/>
    <p:sldId id="283" r:id="rId17"/>
    <p:sldId id="287" r:id="rId18"/>
    <p:sldId id="284" r:id="rId19"/>
    <p:sldId id="310" r:id="rId20"/>
    <p:sldId id="311" r:id="rId21"/>
    <p:sldId id="307" r:id="rId22"/>
    <p:sldId id="276" r:id="rId2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5294" autoAdjust="0"/>
  </p:normalViewPr>
  <p:slideViewPr>
    <p:cSldViewPr snapToGrid="0">
      <p:cViewPr varScale="1">
        <p:scale>
          <a:sx n="81" d="100"/>
          <a:sy n="81" d="100"/>
        </p:scale>
        <p:origin x="210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D29663-F69D-4C12-9727-8930EC3F1C7C}" type="datetime1">
              <a:rPr lang="cs-CZ" smtClean="0"/>
              <a:t>09.04.2020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59D7-B6A6-41BC-BAF0-DBCFE22BABD4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46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196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7523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246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5317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7039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05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28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0EB7A2-9594-469F-8EB7-E004125E1ECF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4DB00E-86DF-4E0A-AE53-8DC62DD7D93A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ABABC5-2AD7-4790-9B98-CD941D0314E4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ABCB57-6931-4A75-A841-A5C0761AF3D2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A3D04C-745A-4D9A-9D41-8E7B8D0481B4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D06EF73-9DB8-4763-865F-2F88181A47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EECC38-F600-4AE9-9EB0-6E9D4DA849AD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E08E36-FE8C-47B5-BEF4-23CB7D66FFCC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A21C3D-EE39-4FFF-8617-D3DBEF2F4AE4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6BE8B1-A891-449E-947D-1CC10474FD23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C6189B-5C94-4EF5-A1A1-AA77019C3896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13BEDF-6FBC-4CB7-A314-E9CCE2D7E364}" type="datetime1">
              <a:rPr lang="cs-CZ" noProof="0" smtClean="0"/>
              <a:pPr/>
              <a:t>09.04.2020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62467" y="1906484"/>
            <a:ext cx="9601200" cy="1517904"/>
          </a:xfrm>
        </p:spPr>
        <p:txBody>
          <a:bodyPr rtlCol="0"/>
          <a:lstStyle/>
          <a:p>
            <a:pPr rtl="0"/>
            <a:r>
              <a:rPr lang="cs-CZ" dirty="0" smtClean="0"/>
              <a:t>Jdeme Autistům Naproti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62467" y="3424388"/>
            <a:ext cx="9601200" cy="914400"/>
          </a:xfrm>
        </p:spPr>
        <p:txBody>
          <a:bodyPr rtlCol="0">
            <a:normAutofit/>
          </a:bodyPr>
          <a:lstStyle/>
          <a:p>
            <a:pPr rtl="0"/>
            <a:r>
              <a:rPr lang="cs-CZ" sz="2400" dirty="0" smtClean="0"/>
              <a:t>Mgr. Markéta </a:t>
            </a:r>
            <a:r>
              <a:rPr lang="cs-CZ" sz="2400" dirty="0" err="1" smtClean="0"/>
              <a:t>jandeková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58" y="2438401"/>
            <a:ext cx="2921194" cy="19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5" y="374470"/>
            <a:ext cx="8542810" cy="53536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1114" y="4961467"/>
            <a:ext cx="2383972" cy="126928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Foto archiv JAN </a:t>
            </a:r>
            <a:r>
              <a:rPr lang="cs-CZ" sz="1800" dirty="0" err="1" smtClean="0"/>
              <a:t>z.s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804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73568" y="517483"/>
            <a:ext cx="9509760" cy="1233424"/>
          </a:xfrm>
        </p:spPr>
        <p:txBody>
          <a:bodyPr rtlCol="0">
            <a:normAutofit/>
          </a:bodyPr>
          <a:lstStyle/>
          <a:p>
            <a:r>
              <a:rPr lang="cs-CZ" sz="4800" dirty="0"/>
              <a:t>PAS není na první pohled </a:t>
            </a:r>
            <a:r>
              <a:rPr lang="cs-CZ" sz="4800" dirty="0" smtClean="0"/>
              <a:t>vidět</a:t>
            </a:r>
            <a:endParaRPr lang="cs-CZ" sz="4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41120" y="2409952"/>
            <a:ext cx="9509760" cy="4127627"/>
          </a:xfrm>
        </p:spPr>
        <p:txBody>
          <a:bodyPr/>
          <a:lstStyle/>
          <a:p>
            <a:r>
              <a:rPr lang="cs-CZ" sz="3600" dirty="0"/>
              <a:t>R</a:t>
            </a:r>
            <a:r>
              <a:rPr lang="cs-CZ" sz="3600" dirty="0" smtClean="0"/>
              <a:t>odiče </a:t>
            </a:r>
            <a:r>
              <a:rPr lang="cs-CZ" sz="3600" dirty="0"/>
              <a:t>nejsou připraveni na postižení </a:t>
            </a:r>
            <a:r>
              <a:rPr lang="cs-CZ" sz="3600" dirty="0" smtClean="0"/>
              <a:t>dítěte</a:t>
            </a:r>
          </a:p>
          <a:p>
            <a:r>
              <a:rPr lang="cs-CZ" sz="3600" dirty="0"/>
              <a:t>Č</a:t>
            </a:r>
            <a:r>
              <a:rPr lang="cs-CZ" sz="3600" dirty="0" smtClean="0"/>
              <a:t>asto </a:t>
            </a:r>
            <a:r>
              <a:rPr lang="cs-CZ" sz="3600" dirty="0"/>
              <a:t>regres ve </a:t>
            </a:r>
            <a:r>
              <a:rPr lang="cs-CZ" sz="3600" dirty="0" smtClean="0"/>
              <a:t>vývoji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enzorické deficity: </a:t>
            </a:r>
          </a:p>
          <a:p>
            <a:pPr marL="4572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- hypersenzitivita x </a:t>
            </a:r>
            <a:r>
              <a:rPr lang="cs-CZ" sz="3600" dirty="0" err="1" smtClean="0"/>
              <a:t>hyposenzitivita</a:t>
            </a:r>
            <a:endParaRPr lang="cs-CZ" sz="36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10190480" cy="1233424"/>
          </a:xfrm>
        </p:spPr>
        <p:txBody>
          <a:bodyPr>
            <a:noAutofit/>
          </a:bodyPr>
          <a:lstStyle/>
          <a:p>
            <a:r>
              <a:rPr lang="pl-PL" sz="4800" dirty="0"/>
              <a:t>Celá rodina dítěte s PAS je zasažena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528485"/>
            <a:ext cx="9509760" cy="3823329"/>
          </a:xfrm>
        </p:spPr>
        <p:txBody>
          <a:bodyPr/>
          <a:lstStyle/>
          <a:p>
            <a:r>
              <a:rPr lang="cs-CZ" sz="4000" dirty="0"/>
              <a:t> </a:t>
            </a:r>
            <a:r>
              <a:rPr lang="cs-CZ" sz="3600" dirty="0" smtClean="0"/>
              <a:t>Vztahy </a:t>
            </a:r>
            <a:r>
              <a:rPr lang="cs-CZ" sz="3600" dirty="0"/>
              <a:t>v rodině a širší </a:t>
            </a:r>
            <a:r>
              <a:rPr lang="cs-CZ" sz="3600" dirty="0" smtClean="0"/>
              <a:t>rodině</a:t>
            </a:r>
            <a:endParaRPr lang="cs-CZ" sz="3600" dirty="0"/>
          </a:p>
          <a:p>
            <a:r>
              <a:rPr lang="cs-CZ" sz="3600" dirty="0"/>
              <a:t> S</a:t>
            </a:r>
            <a:r>
              <a:rPr lang="cs-CZ" sz="3600" dirty="0" smtClean="0"/>
              <a:t>ebevědomí</a:t>
            </a:r>
            <a:r>
              <a:rPr lang="cs-CZ" sz="4000" dirty="0"/>
              <a:t> </a:t>
            </a:r>
            <a:endParaRPr lang="cs-CZ" sz="4000" dirty="0" smtClean="0"/>
          </a:p>
          <a:p>
            <a:r>
              <a:rPr lang="cs-CZ" sz="4000" dirty="0"/>
              <a:t> </a:t>
            </a:r>
            <a:r>
              <a:rPr lang="cs-CZ" sz="3600" dirty="0" smtClean="0"/>
              <a:t>Nepřetržitá péče</a:t>
            </a:r>
            <a:endParaRPr lang="cs-CZ" sz="3600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Zpětná vazba z rodin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201496"/>
            <a:ext cx="9509760" cy="4127627"/>
          </a:xfrm>
        </p:spPr>
        <p:txBody>
          <a:bodyPr/>
          <a:lstStyle/>
          <a:p>
            <a:r>
              <a:rPr lang="cs-CZ" sz="3600" dirty="0" smtClean="0"/>
              <a:t>Kvalitní vzdělávání</a:t>
            </a:r>
          </a:p>
          <a:p>
            <a:r>
              <a:rPr lang="cs-CZ" sz="3600" dirty="0" smtClean="0"/>
              <a:t>Chybí </a:t>
            </a:r>
            <a:r>
              <a:rPr lang="cs-CZ" sz="3600" dirty="0"/>
              <a:t>odlehčovací zařízení </a:t>
            </a:r>
          </a:p>
          <a:p>
            <a:r>
              <a:rPr lang="cs-CZ" sz="3600" dirty="0"/>
              <a:t>C</a:t>
            </a:r>
            <a:r>
              <a:rPr lang="cs-CZ" sz="3600" dirty="0" smtClean="0"/>
              <a:t>hráněná </a:t>
            </a:r>
            <a:r>
              <a:rPr lang="cs-CZ" sz="3600" dirty="0"/>
              <a:t>bydlení</a:t>
            </a:r>
          </a:p>
          <a:p>
            <a:r>
              <a:rPr lang="cs-CZ" sz="3600" dirty="0"/>
              <a:t>O</a:t>
            </a:r>
            <a:r>
              <a:rPr lang="cs-CZ" sz="3600" dirty="0" smtClean="0"/>
              <a:t>sobní </a:t>
            </a:r>
            <a:r>
              <a:rPr lang="cs-CZ" sz="3600" dirty="0"/>
              <a:t>asistence pro PAS </a:t>
            </a:r>
          </a:p>
          <a:p>
            <a:r>
              <a:rPr lang="cs-CZ" sz="3600" dirty="0"/>
              <a:t>K</a:t>
            </a:r>
            <a:r>
              <a:rPr lang="cs-CZ" sz="3600" dirty="0" smtClean="0"/>
              <a:t>omunitní služby</a:t>
            </a:r>
          </a:p>
          <a:p>
            <a:endParaRPr lang="cs-CZ" sz="3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380662"/>
            <a:ext cx="8673738" cy="54082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65" y="5028648"/>
            <a:ext cx="1880253" cy="12692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84218" y="4715690"/>
            <a:ext cx="2286000" cy="147610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Zdroj vlastní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409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Inspirace ze </a:t>
            </a:r>
            <a:r>
              <a:rPr lang="cs-CZ" sz="4800" dirty="0" smtClean="0"/>
              <a:t>zahraničí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359152"/>
            <a:ext cx="9509760" cy="4127627"/>
          </a:xfrm>
        </p:spPr>
        <p:txBody>
          <a:bodyPr/>
          <a:lstStyle/>
          <a:p>
            <a:r>
              <a:rPr lang="cs-CZ" sz="3600" dirty="0" smtClean="0"/>
              <a:t> </a:t>
            </a:r>
            <a:r>
              <a:rPr lang="cs-CZ" sz="3600" dirty="0"/>
              <a:t>Z</a:t>
            </a:r>
            <a:r>
              <a:rPr lang="cs-CZ" sz="3600" dirty="0" smtClean="0"/>
              <a:t>kušenosti </a:t>
            </a:r>
            <a:r>
              <a:rPr lang="cs-CZ" sz="3600" dirty="0"/>
              <a:t>z Irska a Španělska</a:t>
            </a:r>
          </a:p>
          <a:p>
            <a:r>
              <a:rPr lang="cs-CZ" sz="3600" dirty="0" smtClean="0"/>
              <a:t> </a:t>
            </a:r>
            <a:r>
              <a:rPr lang="cs-CZ" sz="3600" dirty="0"/>
              <a:t>P</a:t>
            </a:r>
            <a:r>
              <a:rPr lang="cs-CZ" sz="3600" dirty="0" smtClean="0"/>
              <a:t>říklady </a:t>
            </a:r>
            <a:r>
              <a:rPr lang="cs-CZ" sz="3600" dirty="0"/>
              <a:t>dobré praxe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Spolupráce všech zainteresovaných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076994"/>
            <a:ext cx="9509760" cy="415375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Aktivní rodič / možnost volby</a:t>
            </a:r>
          </a:p>
          <a:p>
            <a:r>
              <a:rPr lang="cs-CZ" sz="3200" dirty="0" smtClean="0"/>
              <a:t>Propojování pečujících, rodičů a odborníků, úředníků – rodičovské skupiny v obcích</a:t>
            </a:r>
          </a:p>
          <a:p>
            <a:r>
              <a:rPr lang="cs-CZ" sz="3200" dirty="0" smtClean="0"/>
              <a:t>Předávání osobní zkušenosti</a:t>
            </a:r>
          </a:p>
          <a:p>
            <a:r>
              <a:rPr lang="cs-CZ" sz="3200" dirty="0" smtClean="0"/>
              <a:t>Znalost rodiny a prostředí</a:t>
            </a:r>
          </a:p>
          <a:p>
            <a:r>
              <a:rPr lang="cs-CZ" sz="3200" dirty="0" smtClean="0"/>
              <a:t>Příklad dobré praxe: obec hradí asistenta </a:t>
            </a:r>
            <a:r>
              <a:rPr lang="cs-CZ" sz="3200" dirty="0"/>
              <a:t>v</a:t>
            </a:r>
            <a:r>
              <a:rPr lang="cs-CZ" sz="3200" dirty="0" smtClean="0"/>
              <a:t> MŠ</a:t>
            </a:r>
            <a:endParaRPr lang="cs-CZ" sz="32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Život lidí s PAS v komunitě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943100"/>
            <a:ext cx="9509760" cy="4543679"/>
          </a:xfrm>
        </p:spPr>
        <p:txBody>
          <a:bodyPr>
            <a:normAutofit/>
          </a:bodyPr>
          <a:lstStyle/>
          <a:p>
            <a:r>
              <a:rPr lang="cs-CZ" sz="3200" dirty="0"/>
              <a:t>C</a:t>
            </a:r>
            <a:r>
              <a:rPr lang="cs-CZ" sz="3200" dirty="0" smtClean="0"/>
              <a:t>hybí  </a:t>
            </a:r>
            <a:r>
              <a:rPr lang="cs-CZ" sz="3200" dirty="0"/>
              <a:t>pracovní pozice na obcích: case </a:t>
            </a:r>
            <a:r>
              <a:rPr lang="cs-CZ" sz="3200" dirty="0" err="1" smtClean="0"/>
              <a:t>manager</a:t>
            </a:r>
            <a:endParaRPr lang="cs-CZ" sz="3200" dirty="0" smtClean="0"/>
          </a:p>
          <a:p>
            <a:r>
              <a:rPr lang="cs-CZ" sz="3200" dirty="0" smtClean="0"/>
              <a:t>Chybí </a:t>
            </a:r>
            <a:r>
              <a:rPr lang="cs-CZ" sz="3200" dirty="0"/>
              <a:t>individualizovaná </a:t>
            </a:r>
            <a:r>
              <a:rPr lang="cs-CZ" sz="3200" dirty="0" smtClean="0"/>
              <a:t>péče: </a:t>
            </a:r>
            <a:r>
              <a:rPr lang="cs-CZ" sz="3200" dirty="0"/>
              <a:t>slučuje se </a:t>
            </a:r>
            <a:r>
              <a:rPr lang="cs-CZ" sz="3200" dirty="0" smtClean="0"/>
              <a:t>potřeba</a:t>
            </a:r>
          </a:p>
          <a:p>
            <a:r>
              <a:rPr lang="cs-CZ" sz="3200" dirty="0" smtClean="0"/>
              <a:t>Bydlení </a:t>
            </a:r>
            <a:r>
              <a:rPr lang="cs-CZ" sz="3200" dirty="0"/>
              <a:t>s potřebou sociální </a:t>
            </a:r>
            <a:r>
              <a:rPr lang="cs-CZ" sz="3200" dirty="0" smtClean="0"/>
              <a:t>péče</a:t>
            </a:r>
          </a:p>
          <a:p>
            <a:r>
              <a:rPr lang="cs-CZ" sz="3200" dirty="0" smtClean="0"/>
              <a:t>Inspirace : organizace TUDYTAM</a:t>
            </a:r>
          </a:p>
          <a:p>
            <a:pPr marL="45720" indent="0">
              <a:buNone/>
            </a:pPr>
            <a:r>
              <a:rPr lang="cs-CZ" sz="3200" dirty="0" smtClean="0"/>
              <a:t>  - možnost využít vzdělávání</a:t>
            </a:r>
          </a:p>
          <a:p>
            <a:r>
              <a:rPr lang="cs-CZ" sz="3200" dirty="0" smtClean="0"/>
              <a:t>Projekt: Nebýt na to sami</a:t>
            </a:r>
          </a:p>
          <a:p>
            <a:endParaRPr lang="cs-CZ" sz="3600" dirty="0" smtClean="0"/>
          </a:p>
          <a:p>
            <a:endParaRPr lang="cs-CZ" sz="3600" dirty="0" smtClean="0"/>
          </a:p>
          <a:p>
            <a:pPr marL="45720" indent="0">
              <a:buNone/>
            </a:pPr>
            <a:endParaRPr lang="cs-CZ" sz="3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6186"/>
            <a:ext cx="10350137" cy="2939143"/>
          </a:xfrm>
        </p:spPr>
        <p:txBody>
          <a:bodyPr>
            <a:normAutofit fontScale="90000"/>
          </a:bodyPr>
          <a:lstStyle/>
          <a:p>
            <a:pPr algn="r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5300" dirty="0" smtClean="0"/>
              <a:t>Hledejme </a:t>
            </a:r>
            <a:br>
              <a:rPr lang="cs-CZ" sz="5300" dirty="0" smtClean="0"/>
            </a:br>
            <a:r>
              <a:rPr lang="cs-CZ" sz="5300" dirty="0" smtClean="0"/>
              <a:t>společnou</a:t>
            </a:r>
            <a:br>
              <a:rPr lang="cs-CZ" sz="5300" dirty="0" smtClean="0"/>
            </a:br>
            <a:r>
              <a:rPr lang="cs-CZ" sz="5300" dirty="0" smtClean="0"/>
              <a:t>řeč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27" y="5071742"/>
            <a:ext cx="1880253" cy="1269280"/>
          </a:xfrm>
          <a:prstGeom prst="rect">
            <a:avLst/>
          </a:prstGeom>
        </p:spPr>
      </p:pic>
      <p:pic>
        <p:nvPicPr>
          <p:cNvPr id="5" name="Obrázek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40972" y="1172435"/>
            <a:ext cx="6368142" cy="45457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475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71642" y="2438401"/>
            <a:ext cx="9601200" cy="1517904"/>
          </a:xfrm>
        </p:spPr>
        <p:txBody>
          <a:bodyPr rtlCol="0"/>
          <a:lstStyle/>
          <a:p>
            <a:pPr rtl="0"/>
            <a:r>
              <a:rPr lang="cs-CZ" dirty="0" smtClean="0"/>
              <a:t>www.jan-olomouc.cz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58" y="2438401"/>
            <a:ext cx="2921194" cy="19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9114" y="467359"/>
            <a:ext cx="4000500" cy="1802311"/>
          </a:xfrm>
        </p:spPr>
        <p:txBody>
          <a:bodyPr rtlCol="0">
            <a:noAutofit/>
          </a:bodyPr>
          <a:lstStyle/>
          <a:p>
            <a:r>
              <a:rPr lang="cs-CZ" sz="4800" dirty="0" smtClean="0"/>
              <a:t>Život lidí s PAS v komunitě  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077" y="6008913"/>
            <a:ext cx="5600700" cy="4480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/>
              <a:t>Foto archiv JAN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7" y="831079"/>
            <a:ext cx="6552865" cy="49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76" y="467359"/>
            <a:ext cx="4872338" cy="5775421"/>
          </a:xfrm>
        </p:spPr>
        <p:txBody>
          <a:bodyPr>
            <a:normAutofit/>
          </a:bodyPr>
          <a:lstStyle/>
          <a:p>
            <a:r>
              <a:rPr lang="cs-CZ" sz="4800" dirty="0" smtClean="0"/>
              <a:t>Služby</a:t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          </a:t>
            </a:r>
            <a:br>
              <a:rPr lang="cs-CZ" sz="4800" dirty="0" smtClean="0"/>
            </a:br>
            <a:r>
              <a:rPr lang="cs-CZ" sz="1800" dirty="0" smtClean="0"/>
              <a:t>Foto archiv JAN </a:t>
            </a:r>
            <a:r>
              <a:rPr lang="cs-CZ" sz="1800" dirty="0" err="1" smtClean="0"/>
              <a:t>z.s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09" y="4973501"/>
            <a:ext cx="1880253" cy="1269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6" y="1812655"/>
            <a:ext cx="5142455" cy="37954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58" y="550776"/>
            <a:ext cx="3663651" cy="46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19" y="467360"/>
            <a:ext cx="10105813" cy="1233424"/>
          </a:xfrm>
        </p:spPr>
        <p:txBody>
          <a:bodyPr rtlCol="0">
            <a:noAutofit/>
          </a:bodyPr>
          <a:lstStyle/>
          <a:p>
            <a:r>
              <a:rPr lang="cs-CZ" sz="4800" dirty="0" smtClean="0"/>
              <a:t>Představení </a:t>
            </a:r>
            <a:r>
              <a:rPr lang="cs-CZ" sz="4800" dirty="0"/>
              <a:t>služeb a dalších </a:t>
            </a:r>
            <a:r>
              <a:rPr lang="cs-CZ" sz="4800" dirty="0" smtClean="0"/>
              <a:t>aktivit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528486"/>
            <a:ext cx="9509760" cy="3539806"/>
          </a:xfrm>
        </p:spPr>
        <p:txBody>
          <a:bodyPr>
            <a:normAutofit/>
          </a:bodyPr>
          <a:lstStyle/>
          <a:p>
            <a:r>
              <a:rPr lang="cs-CZ" sz="3200" dirty="0" err="1"/>
              <a:t>R</a:t>
            </a:r>
            <a:r>
              <a:rPr lang="en-US" sz="3200" dirty="0" err="1" smtClean="0"/>
              <a:t>aná</a:t>
            </a:r>
            <a:r>
              <a:rPr lang="en-US" sz="3200" dirty="0" smtClean="0"/>
              <a:t> </a:t>
            </a:r>
            <a:r>
              <a:rPr lang="en-US" sz="3200" dirty="0" err="1" smtClean="0"/>
              <a:t>péče</a:t>
            </a:r>
            <a:r>
              <a:rPr lang="en-US" sz="3200" dirty="0" smtClean="0"/>
              <a:t> </a:t>
            </a:r>
            <a:r>
              <a:rPr lang="en-US" sz="3200" dirty="0"/>
              <a:t>pro </a:t>
            </a:r>
            <a:r>
              <a:rPr lang="en-US" sz="3200" dirty="0" err="1"/>
              <a:t>děti</a:t>
            </a:r>
            <a:r>
              <a:rPr lang="en-US" sz="3200" dirty="0"/>
              <a:t> 1 - 7 let </a:t>
            </a:r>
            <a:r>
              <a:rPr lang="cs-CZ" sz="3200" dirty="0" smtClean="0"/>
              <a:t> / 100 rodin</a:t>
            </a:r>
          </a:p>
          <a:p>
            <a:r>
              <a:rPr lang="cs-CZ" sz="3200" dirty="0" smtClean="0"/>
              <a:t>S</a:t>
            </a:r>
            <a:r>
              <a:rPr lang="es-ES" sz="3200" dirty="0" smtClean="0"/>
              <a:t>ociální </a:t>
            </a:r>
            <a:r>
              <a:rPr lang="es-ES" sz="3200" dirty="0"/>
              <a:t>rehabilitace </a:t>
            </a:r>
            <a:r>
              <a:rPr lang="cs-CZ" sz="3200" dirty="0" smtClean="0"/>
              <a:t>pro osoby </a:t>
            </a:r>
            <a:r>
              <a:rPr lang="es-ES" sz="3200" dirty="0" smtClean="0"/>
              <a:t>7 </a:t>
            </a:r>
            <a:r>
              <a:rPr lang="es-ES" sz="3200" dirty="0"/>
              <a:t>- 26 let </a:t>
            </a:r>
            <a:r>
              <a:rPr lang="cs-CZ" sz="3200" dirty="0" smtClean="0"/>
              <a:t> / 20 rodin</a:t>
            </a:r>
          </a:p>
          <a:p>
            <a:r>
              <a:rPr lang="cs-CZ" sz="3200" dirty="0" smtClean="0"/>
              <a:t>Příměstský tábor / týden pro 15-20 dětí</a:t>
            </a:r>
          </a:p>
          <a:p>
            <a:r>
              <a:rPr lang="cs-CZ" sz="3200" dirty="0" smtClean="0"/>
              <a:t>Rodičovská skupina / TROJLÍSTEK / 2 x měsíčně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6390" y="5316583"/>
            <a:ext cx="2259874" cy="91416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        Zdroj vlastní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6" y="450556"/>
            <a:ext cx="8149318" cy="51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19" y="467360"/>
            <a:ext cx="10105813" cy="1233424"/>
          </a:xfrm>
        </p:spPr>
        <p:txBody>
          <a:bodyPr rtlCol="0">
            <a:noAutofit/>
          </a:bodyPr>
          <a:lstStyle/>
          <a:p>
            <a:r>
              <a:rPr lang="cs-CZ" sz="4800" dirty="0" smtClean="0"/>
              <a:t>Přímá práce s klientem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155371"/>
            <a:ext cx="9509760" cy="39129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Klíčový sociální pracovník</a:t>
            </a:r>
          </a:p>
          <a:p>
            <a:r>
              <a:rPr lang="cs-CZ" sz="3200" dirty="0" smtClean="0"/>
              <a:t>Očekávání</a:t>
            </a:r>
          </a:p>
          <a:p>
            <a:r>
              <a:rPr lang="cs-CZ" sz="3200" dirty="0" smtClean="0"/>
              <a:t>Zakázka</a:t>
            </a:r>
            <a:endParaRPr lang="cs-CZ" sz="3200" dirty="0"/>
          </a:p>
          <a:p>
            <a:r>
              <a:rPr lang="cs-CZ" sz="3200" dirty="0" smtClean="0"/>
              <a:t>Individuální plán</a:t>
            </a:r>
          </a:p>
          <a:p>
            <a:r>
              <a:rPr lang="cs-CZ" sz="3200" dirty="0" smtClean="0"/>
              <a:t>Terén + ambulance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19" y="467360"/>
            <a:ext cx="10105813" cy="1233424"/>
          </a:xfrm>
        </p:spPr>
        <p:txBody>
          <a:bodyPr rtlCol="0">
            <a:noAutofit/>
          </a:bodyPr>
          <a:lstStyle/>
          <a:p>
            <a:r>
              <a:rPr lang="cs-CZ" sz="4800" dirty="0" smtClean="0"/>
              <a:t>Multidisciplinární spolupráce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2155371"/>
            <a:ext cx="9509760" cy="39129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Primárně sektor školství</a:t>
            </a:r>
          </a:p>
          <a:p>
            <a:r>
              <a:rPr lang="cs-CZ" sz="3200" dirty="0" smtClean="0"/>
              <a:t>Sektor zdravotnictví</a:t>
            </a:r>
          </a:p>
          <a:p>
            <a:r>
              <a:rPr lang="cs-CZ" sz="3200" dirty="0" smtClean="0"/>
              <a:t>Vzájemná spolupráce sociálních služeb:</a:t>
            </a:r>
          </a:p>
          <a:p>
            <a:pPr marL="4572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- např. Maltézská pomoc </a:t>
            </a:r>
            <a:endParaRPr lang="cs-CZ" sz="3200" dirty="0"/>
          </a:p>
          <a:p>
            <a:r>
              <a:rPr lang="cs-CZ" sz="3200" dirty="0" smtClean="0"/>
              <a:t>KÚ Olomouckého kraje: pracovní skupina pro PAS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6000" dirty="0" smtClean="0"/>
              <a:t>PAS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9909976" cy="4123944"/>
          </a:xfrm>
        </p:spPr>
        <p:txBody>
          <a:bodyPr rtlCol="0">
            <a:normAutofit/>
          </a:bodyPr>
          <a:lstStyle/>
          <a:p>
            <a:r>
              <a:rPr lang="cs-CZ" sz="3600" dirty="0" smtClean="0"/>
              <a:t>Široké spektrum – různá forma komunikace</a:t>
            </a:r>
          </a:p>
          <a:p>
            <a:r>
              <a:rPr lang="cs-CZ" sz="3600" dirty="0"/>
              <a:t>Děti úplňku x Normální autistický </a:t>
            </a:r>
            <a:r>
              <a:rPr lang="cs-CZ" sz="3600" dirty="0" smtClean="0"/>
              <a:t>film</a:t>
            </a:r>
          </a:p>
          <a:p>
            <a:r>
              <a:rPr lang="cs-CZ" sz="3600" dirty="0"/>
              <a:t>NFA   </a:t>
            </a:r>
            <a:r>
              <a:rPr lang="cs-CZ" sz="3600" dirty="0" smtClean="0"/>
              <a:t>x</a:t>
            </a:r>
            <a:r>
              <a:rPr lang="cs-CZ" sz="3600" dirty="0"/>
              <a:t>   </a:t>
            </a:r>
            <a:r>
              <a:rPr lang="cs-CZ" sz="3600" dirty="0" smtClean="0"/>
              <a:t>AS</a:t>
            </a:r>
            <a:r>
              <a:rPr lang="cs-CZ" sz="3600" dirty="0"/>
              <a:t>, VFA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92" y="1576339"/>
            <a:ext cx="7941149" cy="36067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02" y="4961467"/>
            <a:ext cx="1880253" cy="12692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3914" y="5388429"/>
            <a:ext cx="2382449" cy="84231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ATYP Magazín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646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 šedozelenými pruhy 16 x 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13_TF02895254.potx" id="{5072A56F-3726-4711-A31E-9C3875CCD901}" vid="{2A06550C-71C6-4A62-8ADD-BEB0C02650BC}"/>
    </a:ext>
  </a:extLst>
</a:theme>
</file>

<file path=ppt/theme/theme2.xml><?xml version="1.0" encoding="utf-8"?>
<a:theme xmlns:a="http://schemas.openxmlformats.org/drawingml/2006/main" name="Motiv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šedozelenými pruhy (širokoúhlý formát)</Template>
  <TotalTime>437</TotalTime>
  <Words>327</Words>
  <Application>Microsoft Office PowerPoint</Application>
  <PresentationFormat>Širokoúhlá obrazovka</PresentationFormat>
  <Paragraphs>73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 šedozelenými pruhy 16 x 9</vt:lpstr>
      <vt:lpstr>Jdeme Autistům Naproti z.s.</vt:lpstr>
      <vt:lpstr>Život lidí s PAS v komunitě   </vt:lpstr>
      <vt:lpstr>Služby                   Foto archiv JAN z.s.</vt:lpstr>
      <vt:lpstr>Představení služeb a dalších aktivit</vt:lpstr>
      <vt:lpstr>        Zdroj vlastní</vt:lpstr>
      <vt:lpstr>Přímá práce s klientem</vt:lpstr>
      <vt:lpstr>Multidisciplinární spolupráce</vt:lpstr>
      <vt:lpstr>PAS</vt:lpstr>
      <vt:lpstr>ATYP Magazín</vt:lpstr>
      <vt:lpstr>Foto archiv JAN z.s.</vt:lpstr>
      <vt:lpstr>PAS není na první pohled vidět</vt:lpstr>
      <vt:lpstr>Celá rodina dítěte s PAS je zasažena</vt:lpstr>
      <vt:lpstr>Zpětná vazba z rodin</vt:lpstr>
      <vt:lpstr>Zdroj vlastní</vt:lpstr>
      <vt:lpstr>Inspirace ze zahraničí</vt:lpstr>
      <vt:lpstr>Spolupráce všech zainteresovaných</vt:lpstr>
      <vt:lpstr>Život lidí s PAS v komunitě</vt:lpstr>
      <vt:lpstr> Hledejme  společnou řeč </vt:lpstr>
      <vt:lpstr>www.jan-olomouc.cz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Jdeme Autistům Naproti z.s.</dc:title>
  <dc:creator>Bea</dc:creator>
  <cp:lastModifiedBy>Hausvaterová Věra DiS. (MPSV)</cp:lastModifiedBy>
  <cp:revision>62</cp:revision>
  <dcterms:created xsi:type="dcterms:W3CDTF">2018-04-18T10:14:16Z</dcterms:created>
  <dcterms:modified xsi:type="dcterms:W3CDTF">2020-04-09T13:34:44Z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