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8" r:id="rId18"/>
    <p:sldId id="267" r:id="rId19"/>
    <p:sldId id="268" r:id="rId20"/>
    <p:sldId id="294" r:id="rId21"/>
    <p:sldId id="295" r:id="rId22"/>
    <p:sldId id="297" r:id="rId23"/>
    <p:sldId id="296" r:id="rId24"/>
    <p:sldId id="292" r:id="rId25"/>
    <p:sldId id="293" r:id="rId26"/>
    <p:sldId id="280" r:id="rId27"/>
    <p:sldId id="281" r:id="rId28"/>
    <p:sldId id="282" r:id="rId2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nosová Lenka Mgr. (MPSV)" initials="RLM" lastIdx="5" clrIdx="0"/>
  <p:cmAuthor id="1" name="Vimpelová Lucie Ing." initials="VL" lastIdx="10" clrIdx="1"/>
  <p:cmAuthor id="2" name="Valová Kristýna Bc. (MPSV)" initials="VKB(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A5D9-7F93-4F80-9213-F382426CBE42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D8A3B-00A0-4306-A9ED-7304E765D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0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E9DD122-E565-40EA-B580-FF8FAF17794A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992E2AC2-7D4F-44A3-B4E1-18907BAC6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81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F064480-4628-44FC-8C3E-CA66249040B6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954DEE3-17DF-4F95-B32C-19AB1721B71E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solidFill>
                <a:srgbClr val="FF0000"/>
              </a:solidFill>
            </a:endParaRP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668B6C8-0D8F-4761-BB1F-D49045DABEA1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Zahraniční cesty – lze zahrnout do projektu, ale hradit z kofinancování.</a:t>
            </a: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759606B-8C83-4F29-A1FF-83E85C0C41EE}" type="slidenum">
              <a:rPr lang="cs-CZ" altLang="cs-CZ" smtClean="0">
                <a:latin typeface="Times New Roman" pitchFamily="18" charset="0"/>
              </a:rPr>
              <a:pPr/>
              <a:t>26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2A37ADA-8D70-4B79-AE74-6FABCC1F2C87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D841547-3CB9-4E02-B90A-9713C6FFF4CE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4FBD8FB-B519-4DA2-8B72-7933A00F8471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B8FD596-28A0-4DAC-9889-36DFD4922D3A}" type="slidenum">
              <a:rPr lang="cs-CZ" altLang="cs-CZ" smtClean="0"/>
              <a:pPr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DFCEC46-EF9A-49F4-9C6A-8503EFE95A42}" type="slidenum">
              <a:rPr lang="cs-CZ" altLang="cs-CZ" smtClean="0">
                <a:latin typeface="Times New Roman" pitchFamily="18" charset="0"/>
              </a:rPr>
              <a:pPr/>
              <a:t>4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D1C4315-0B34-4F56-9CA4-AC64FABE0802}" type="slidenum">
              <a:rPr lang="cs-CZ" altLang="cs-CZ" smtClean="0">
                <a:latin typeface="Times New Roman" pitchFamily="18" charset="0"/>
              </a:rPr>
              <a:pPr/>
              <a:t>5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71F736C-B57A-436A-8DE8-68B65689EC09}" type="slidenum">
              <a:rPr lang="cs-CZ" altLang="cs-CZ" smtClean="0">
                <a:latin typeface="Times New Roman" pitchFamily="18" charset="0"/>
              </a:rPr>
              <a:pPr/>
              <a:t>6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7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6866AAC-BC86-4C15-8BA8-55A6AF497A4D}" type="slidenum">
              <a:rPr lang="cs-CZ" altLang="cs-CZ" smtClean="0">
                <a:latin typeface="Times New Roman" pitchFamily="18" charset="0"/>
              </a:rPr>
              <a:pPr/>
              <a:t>8</a:t>
            </a:fld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13626E9-D04E-47BC-90E2-584073E2F995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3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7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1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84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91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80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6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6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3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9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8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3C4-214D-47D3-9784-38C15165B614}" type="datetimeFigureOut">
              <a:rPr lang="cs-CZ" smtClean="0"/>
              <a:t>26.6.2017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rodina@mpsv.c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ortal.mpsv.cz/soc.org/doto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hotline.oknouze@oksystem.cz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mailto:kristyna.balkova@mpsv.cz" TargetMode="External"/><Relationship Id="rId7" Type="http://schemas.openxmlformats.org/officeDocument/2006/relationships/hyperlink" Target="mailto:rodina@mpsv.c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ristyna.Kotalova@mpsv.cz" TargetMode="External"/><Relationship Id="rId5" Type="http://schemas.openxmlformats.org/officeDocument/2006/relationships/hyperlink" Target="mailto:lenka.reinosova@mpsv.cz" TargetMode="External"/><Relationship Id="rId4" Type="http://schemas.openxmlformats.org/officeDocument/2006/relationships/hyperlink" Target="mailto:lucie.vimpelova@mpsv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759075" y="1412875"/>
            <a:ext cx="5689600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>
                <a:solidFill>
                  <a:srgbClr val="000099"/>
                </a:solidFill>
                <a:latin typeface="Arial" charset="0"/>
              </a:rPr>
              <a:t>DOTAČNÍ PROGRAM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b="1">
                <a:solidFill>
                  <a:srgbClr val="000099"/>
                </a:solidFill>
                <a:latin typeface="Arial" charset="0"/>
              </a:rPr>
              <a:t>RODINA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99"/>
                </a:solidFill>
                <a:latin typeface="Arial" charset="0"/>
              </a:rPr>
              <a:t>SEMINÁŘ PRO ŽADATELE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>
                <a:solidFill>
                  <a:srgbClr val="000099"/>
                </a:solidFill>
                <a:latin typeface="Arial" charset="0"/>
              </a:rPr>
              <a:t>K ÚPRAVĚ METODIKY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cs-CZ" sz="20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2051720" y="4437063"/>
            <a:ext cx="7385050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  <a:latin typeface="Arial" charset="0"/>
              </a:rPr>
              <a:t>Oddělení </a:t>
            </a:r>
            <a:r>
              <a:rPr lang="cs-CZ" altLang="cs-CZ" sz="2000" b="1" dirty="0" smtClean="0">
                <a:solidFill>
                  <a:srgbClr val="000066"/>
                </a:solidFill>
                <a:latin typeface="Arial" charset="0"/>
              </a:rPr>
              <a:t>metodické podpory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  <a:latin typeface="Arial" charset="0"/>
              </a:rPr>
              <a:t>Odbor rodinné politiky a politiky stárnutí</a:t>
            </a:r>
            <a:r>
              <a:rPr lang="cs-CZ" altLang="cs-CZ" sz="2000" dirty="0">
                <a:latin typeface="Times New Roman" pitchFamily="18" charset="0"/>
              </a:rPr>
              <a:t>   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Chystané změny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Kritérium </a:t>
            </a:r>
            <a:r>
              <a:rPr lang="cs-CZ" b="1" dirty="0"/>
              <a:t>„Výstupy a vyhodnocení</a:t>
            </a:r>
            <a:r>
              <a:rPr lang="cs-CZ" b="1" dirty="0" smtClean="0"/>
              <a:t>“</a:t>
            </a:r>
          </a:p>
          <a:p>
            <a:pPr lvl="0"/>
            <a:r>
              <a:rPr lang="cs-CZ" dirty="0" smtClean="0"/>
              <a:t>Přejmenováno na </a:t>
            </a:r>
            <a:r>
              <a:rPr lang="cs-CZ" i="1" dirty="0"/>
              <a:t>„Vyhodnocení úspěšnosti </a:t>
            </a:r>
            <a:r>
              <a:rPr lang="cs-CZ" i="1" dirty="0" smtClean="0"/>
              <a:t>projektu“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opisek : </a:t>
            </a:r>
            <a:r>
              <a:rPr lang="cs-CZ" i="1" dirty="0"/>
              <a:t>„ Uveďte kritéria úspěšnosti projektu (kvalitativní a kvantitativní) a způsoby, kterými budete úspěšnost projektu </a:t>
            </a:r>
            <a:r>
              <a:rPr lang="cs-CZ" i="1" dirty="0" smtClean="0"/>
              <a:t>zjišťovat“.</a:t>
            </a:r>
          </a:p>
          <a:p>
            <a:pPr lvl="0"/>
            <a:r>
              <a:rPr lang="cs-CZ" dirty="0" smtClean="0"/>
              <a:t>Bude přesunuto </a:t>
            </a:r>
            <a:r>
              <a:rPr lang="cs-CZ" dirty="0"/>
              <a:t>za kritérium Aktivity </a:t>
            </a:r>
            <a:r>
              <a:rPr lang="cs-CZ" dirty="0" smtClean="0"/>
              <a:t>projektu.</a:t>
            </a: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7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dirty="0" smtClean="0"/>
              <a:t>Sjednocení kritérií </a:t>
            </a:r>
            <a:r>
              <a:rPr lang="cs-CZ" b="1" dirty="0"/>
              <a:t>6.1.4 Specifika cílové skupiny</a:t>
            </a:r>
            <a:r>
              <a:rPr lang="cs-CZ" dirty="0"/>
              <a:t> a </a:t>
            </a:r>
            <a:r>
              <a:rPr lang="cs-CZ" b="1" dirty="0"/>
              <a:t>6.1.7 údaje o počtu klientů </a:t>
            </a:r>
            <a:r>
              <a:rPr lang="cs-CZ" dirty="0"/>
              <a:t>do jednoho hodnoceného </a:t>
            </a:r>
            <a:r>
              <a:rPr lang="cs-CZ" dirty="0" smtClean="0"/>
              <a:t>kritéria.</a:t>
            </a:r>
          </a:p>
          <a:p>
            <a:pPr lvl="0"/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již v OK systému pod názvem </a:t>
            </a:r>
            <a:r>
              <a:rPr lang="cs-CZ" i="1" dirty="0"/>
              <a:t>„Specifika cílové skupiny a počet klientů“</a:t>
            </a:r>
            <a:r>
              <a:rPr lang="cs-CZ" dirty="0"/>
              <a:t>, celkově za 7 bodů – aby kritérium přesně odpovídalo i samotné žádosti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0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 smtClean="0"/>
              <a:t>Kritérium </a:t>
            </a:r>
            <a:r>
              <a:rPr lang="cs-CZ" b="1" dirty="0"/>
              <a:t>Popis a fungování pracovního týmu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Doposud jako kritérium za 8 bodů</a:t>
            </a:r>
          </a:p>
          <a:p>
            <a:pPr marL="514350" indent="-514350">
              <a:buAutoNum type="alphaLcParenR"/>
            </a:pPr>
            <a:r>
              <a:rPr lang="cs-CZ" b="1" u="sng" dirty="0" smtClean="0"/>
              <a:t>pracovní </a:t>
            </a:r>
            <a:r>
              <a:rPr lang="cs-CZ" b="1" u="sng" dirty="0"/>
              <a:t>náplň a kvalifikace jednotlivých pracovníků</a:t>
            </a:r>
            <a:r>
              <a:rPr lang="cs-CZ" dirty="0"/>
              <a:t> (5 bodů) – </a:t>
            </a:r>
            <a:r>
              <a:rPr lang="cs-CZ" dirty="0" smtClean="0"/>
              <a:t>vyplňování stejné , ale hodnotitelé budou hodnotit jako dvě samostatné věci. Při tisku v PDF - přehlednou </a:t>
            </a:r>
            <a:r>
              <a:rPr lang="cs-CZ" dirty="0"/>
              <a:t>tabulku všech pracovníků, jako doposud a následně pod tabulkou popis jednotlivých </a:t>
            </a:r>
            <a:r>
              <a:rPr lang="cs-CZ" dirty="0" smtClean="0"/>
              <a:t>pracovníků, zůstává stejné. </a:t>
            </a:r>
          </a:p>
          <a:p>
            <a:pPr marL="514350" indent="-514350">
              <a:buAutoNum type="alphaLcParenR"/>
            </a:pPr>
            <a:r>
              <a:rPr lang="cs-CZ" b="1" u="sng" dirty="0" smtClean="0"/>
              <a:t>fungování </a:t>
            </a:r>
            <a:r>
              <a:rPr lang="cs-CZ" b="1" u="sng" dirty="0"/>
              <a:t>pracovního týmu </a:t>
            </a:r>
            <a:r>
              <a:rPr lang="cs-CZ" dirty="0" smtClean="0"/>
              <a:t>– popis: </a:t>
            </a:r>
            <a:r>
              <a:rPr lang="cs-CZ" i="1" dirty="0"/>
              <a:t>„Uveďte způsoby spolupráce týmu, hierarchii pracovního týmu – sjednotit název na „popis fungování pracovního týmu“</a:t>
            </a:r>
            <a:r>
              <a:rPr lang="cs-CZ" dirty="0"/>
              <a:t> (za 3 body).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cs-CZ" dirty="0" smtClean="0"/>
              <a:t>Kritérium „</a:t>
            </a:r>
            <a:r>
              <a:rPr lang="cs-CZ" b="1" dirty="0" smtClean="0"/>
              <a:t>přednosti </a:t>
            </a:r>
            <a:r>
              <a:rPr lang="cs-CZ" b="1" dirty="0"/>
              <a:t>a </a:t>
            </a:r>
            <a:r>
              <a:rPr lang="cs-CZ" b="1" dirty="0" smtClean="0"/>
              <a:t>nedostatky“ </a:t>
            </a:r>
            <a:r>
              <a:rPr lang="cs-CZ" dirty="0" smtClean="0"/>
              <a:t>bude uvedeno jako poslední.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dirty="0" smtClean="0"/>
              <a:t>Bude zrušena povinnost mít samostatný zvláštní bankovní účet pro účely dotace Rodina.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dirty="0" smtClean="0"/>
              <a:t>Pod UPR bude vloženo </a:t>
            </a:r>
            <a:r>
              <a:rPr lang="cs-CZ" dirty="0" err="1" smtClean="0"/>
              <a:t>vpisovací</a:t>
            </a:r>
            <a:r>
              <a:rPr lang="cs-CZ" dirty="0" smtClean="0"/>
              <a:t> pole pro možnost konkretizace.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dirty="0" smtClean="0"/>
              <a:t>Přílohy k Vyúčtování – zrušeno pojmenování, každý pojmenovává sám.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8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643192" cy="554461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cs-CZ" b="1" dirty="0" smtClean="0"/>
              <a:t>Povinné přílohy:</a:t>
            </a:r>
          </a:p>
          <a:p>
            <a:pPr lvl="0" algn="just"/>
            <a:r>
              <a:rPr lang="cs-CZ" dirty="0"/>
              <a:t>aktuální verze dokladu potvrzujícího vznik NNO (žadatele) nebo oprávnění k činnosti (naskenovaný originál, ověřená kopie, </a:t>
            </a:r>
            <a:r>
              <a:rPr lang="cs-CZ" dirty="0" err="1"/>
              <a:t>pdf</a:t>
            </a:r>
            <a:r>
              <a:rPr lang="cs-CZ" dirty="0"/>
              <a:t> soubor vygenerovaný </a:t>
            </a:r>
            <a:r>
              <a:rPr lang="cs-CZ" dirty="0" smtClean="0"/>
              <a:t>z oficiálních internetových stránek </a:t>
            </a:r>
            <a:r>
              <a:rPr lang="cs-CZ" dirty="0"/>
              <a:t>a aktuálním datem stažení z internetových </a:t>
            </a:r>
            <a:r>
              <a:rPr lang="cs-CZ" dirty="0" smtClean="0"/>
              <a:t>stránek);</a:t>
            </a:r>
          </a:p>
          <a:p>
            <a:pPr lvl="0" algn="just"/>
            <a:r>
              <a:rPr lang="cs-CZ" dirty="0" smtClean="0"/>
              <a:t>spolky </a:t>
            </a:r>
            <a:r>
              <a:rPr lang="cs-CZ" dirty="0"/>
              <a:t>předloží stanovy, které jsou registrovány ve spolkovém rejstříku, který vede rejstříkový soud podle zákona č. 304/2013 Sb., o veřejných rejstřících právnických a fyzických osob, ve znění pozdějších </a:t>
            </a:r>
            <a:r>
              <a:rPr lang="cs-CZ" dirty="0" smtClean="0"/>
              <a:t>předpisů;</a:t>
            </a:r>
          </a:p>
          <a:p>
            <a:pPr lvl="0" algn="just"/>
            <a:r>
              <a:rPr lang="cs-CZ" dirty="0" smtClean="0"/>
              <a:t>registrované </a:t>
            </a:r>
            <a:r>
              <a:rPr lang="cs-CZ" dirty="0"/>
              <a:t>církve předloží výpis z registru ústředního orgánu státní správy ČR, který registruje církve a náboženské </a:t>
            </a:r>
            <a:r>
              <a:rPr lang="cs-CZ" dirty="0" smtClean="0"/>
              <a:t>společnosti;</a:t>
            </a:r>
            <a:endParaRPr lang="cs-CZ" sz="2400" dirty="0"/>
          </a:p>
          <a:p>
            <a:pPr lvl="0" algn="just"/>
            <a:r>
              <a:rPr lang="cs-CZ" dirty="0" smtClean="0"/>
              <a:t>obecně </a:t>
            </a:r>
            <a:r>
              <a:rPr lang="cs-CZ" dirty="0"/>
              <a:t>prospěšné společnosti předloží výpis z rejstříku obecně prospěšných společností u rejstříkového </a:t>
            </a:r>
            <a:r>
              <a:rPr lang="cs-CZ" dirty="0" smtClean="0"/>
              <a:t>soudu.</a:t>
            </a:r>
            <a:endParaRPr lang="cs-CZ" sz="24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4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Identifikace </a:t>
            </a:r>
            <a:r>
              <a:rPr lang="cs-CZ" b="1" dirty="0"/>
              <a:t>bankovního účtu, na který bude složena a následně účetně vedena poskytnutá dotace, potvrzený bankou a statutárním zástupcem organizace, uvedené potvrzení musí být z aktuální doby (staré nejdéle 3 měsíce</a:t>
            </a:r>
            <a:r>
              <a:rPr lang="cs-CZ" b="1" dirty="0" smtClean="0"/>
              <a:t>).</a:t>
            </a:r>
            <a:endParaRPr lang="cs-CZ" dirty="0"/>
          </a:p>
          <a:p>
            <a:r>
              <a:rPr lang="cs-CZ" b="1" dirty="0"/>
              <a:t>R</a:t>
            </a:r>
            <a:r>
              <a:rPr lang="cs-CZ" b="1" dirty="0" smtClean="0"/>
              <a:t>ozhodnutí </a:t>
            </a:r>
            <a:r>
              <a:rPr lang="cs-CZ" b="1" dirty="0"/>
              <a:t>o pověření k výkonu sociálně-právní ochrany dětí</a:t>
            </a:r>
            <a:r>
              <a:rPr lang="cs-CZ" dirty="0"/>
              <a:t> (tato podmínka se vztahuje pouze na projekty zařazené v II. podporované dotační oblasti, a to v případě, že žadatel vykonává sociálně-právní ochranu dětí podle zákona č. 359/1999 Sb., o sociálně-právní ochraně dětí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vedené </a:t>
            </a:r>
            <a:r>
              <a:rPr lang="cs-CZ" dirty="0"/>
              <a:t>povinné přílohy jsou </a:t>
            </a:r>
            <a:r>
              <a:rPr lang="cs-CZ" b="1" dirty="0"/>
              <a:t>nedílnou součástí žádosti o dotaci</a:t>
            </a:r>
            <a:r>
              <a:rPr lang="cs-CZ" dirty="0"/>
              <a:t>. Pokud žadatel nepředloží povinné přílohy bude z hodnocení </a:t>
            </a:r>
            <a:r>
              <a:rPr lang="cs-CZ" b="1" dirty="0"/>
              <a:t>vyloučen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78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</a:t>
            </a:r>
            <a:r>
              <a:rPr lang="cs-CZ" dirty="0" smtClean="0"/>
              <a:t>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cs-CZ" b="1" dirty="0" smtClean="0"/>
              <a:t> Novela zákona č. 218/2000 Sb. </a:t>
            </a:r>
            <a:br>
              <a:rPr lang="cs-CZ" b="1" dirty="0" smtClean="0"/>
            </a:br>
            <a:r>
              <a:rPr lang="cs-CZ" b="1" dirty="0" smtClean="0"/>
              <a:t>o rozpočtových pravidlech</a:t>
            </a:r>
          </a:p>
          <a:p>
            <a:pPr marL="0" indent="0">
              <a:buNone/>
            </a:pPr>
            <a:r>
              <a:rPr lang="cs-CZ" dirty="0" smtClean="0"/>
              <a:t>Aktuální stav:</a:t>
            </a:r>
          </a:p>
          <a:p>
            <a:r>
              <a:rPr lang="cs-CZ" dirty="0"/>
              <a:t>půjde do druhého čtení v PSP </a:t>
            </a:r>
            <a:r>
              <a:rPr lang="cs-CZ" dirty="0" smtClean="0"/>
              <a:t>(cca v červnu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 smtClean="0"/>
              <a:t>účinnost novely je </a:t>
            </a:r>
            <a:r>
              <a:rPr lang="cs-CZ" dirty="0"/>
              <a:t>od 1.1.2018,  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 úpravách Metodiky spojené s novelou budeme informovat na webu MPSV.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0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Chystané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11. </a:t>
            </a:r>
            <a:r>
              <a:rPr lang="cs-CZ" b="1" dirty="0" smtClean="0"/>
              <a:t>Opětovné zavedení rozlišení střešních (zastřešujících) organizací</a:t>
            </a:r>
          </a:p>
          <a:p>
            <a:r>
              <a:rPr lang="cs-CZ" dirty="0" smtClean="0"/>
              <a:t>Střešní organizace budou posuzovány na základě své působnosti vůči ostatním organizacím nikoliv na základě přímé práce s klientem.</a:t>
            </a: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5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504722" y="116632"/>
            <a:ext cx="8229600" cy="6480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400" b="1" dirty="0" smtClean="0">
                <a:latin typeface="Arial" charset="0"/>
                <a:cs typeface="Arial" charset="0"/>
              </a:rPr>
              <a:t/>
            </a:r>
            <a:br>
              <a:rPr lang="cs-CZ" altLang="cs-CZ" sz="2400" b="1" dirty="0" smtClean="0">
                <a:latin typeface="Arial" charset="0"/>
                <a:cs typeface="Arial" charset="0"/>
              </a:rPr>
            </a:br>
            <a:r>
              <a:rPr lang="cs-CZ" altLang="cs-CZ" sz="3600" b="1" dirty="0" smtClean="0">
                <a:latin typeface="Arial" charset="0"/>
                <a:cs typeface="Arial" charset="0"/>
              </a:rPr>
              <a:t>Rozpočet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827088" y="1124745"/>
            <a:ext cx="8066087" cy="5041106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1600" b="1" dirty="0"/>
              <a:t>Dotace se NNO poskytují jen na úhradu nezbytně nutných výdajů na realizaci projektu.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Rozpočet projektu musí být rozepsán podrobně do jednotlivých </a:t>
            </a:r>
            <a:r>
              <a:rPr lang="cs-CZ" altLang="cs-CZ" sz="1600" dirty="0" smtClean="0"/>
              <a:t>položek, </a:t>
            </a:r>
            <a:r>
              <a:rPr lang="cs-CZ" altLang="cs-CZ" sz="1600" dirty="0"/>
              <a:t>aby z něj bylo zřejmé, jaké náklady jsou  v projektu plánovány.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Povinností žadatele při psaní projektu je především využívat pole „komentář  k nákladům“.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Projekt,  jehož rozpočet nákladů není dostatečně podrobně popsán, ztratí v rámci věcného hodnocení body a snižuje se tak pravděpodobnost jeho podpory.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altLang="cs-CZ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1600" b="1" dirty="0"/>
              <a:t>Rozpočet projektu musí splňovat následující požadavky: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Musí být sestaven v souladu s kritérii účelnosti, hospodárnosti a </a:t>
            </a:r>
            <a:r>
              <a:rPr lang="cs-CZ" altLang="cs-CZ" sz="1600" dirty="0" smtClean="0"/>
              <a:t>efektivnosti.</a:t>
            </a:r>
            <a:endParaRPr lang="cs-CZ" altLang="cs-CZ" sz="16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Požadavek na úhradu nepřímých nákladů včetně mzdových </a:t>
            </a:r>
            <a:r>
              <a:rPr lang="cs-CZ" altLang="cs-CZ" sz="1600" dirty="0" smtClean="0"/>
              <a:t>nákladů technickohospodářských </a:t>
            </a:r>
            <a:r>
              <a:rPr lang="cs-CZ" altLang="cs-CZ" sz="1600" dirty="0"/>
              <a:t>zaměstnanců může tvořit maximálně 14 % celkového požadavku na </a:t>
            </a:r>
            <a:r>
              <a:rPr lang="cs-CZ" altLang="cs-CZ" sz="1600" dirty="0" smtClean="0"/>
              <a:t>dotaci.</a:t>
            </a:r>
            <a:endParaRPr lang="cs-CZ" altLang="cs-CZ" sz="16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/>
              <a:t>Dotaci lze poskytnout maximálně do  výše 70 % rozpočtovaných výdajů na schválený projekt, přičemž souběh těchto zdrojů </a:t>
            </a:r>
            <a:r>
              <a:rPr lang="cs-CZ" altLang="cs-CZ" sz="1600" dirty="0"/>
              <a:t>(včetně finančních prostředků z jiných orgánů státní správy) nesmí činit více než  70 % celkových nákladů projektu.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Úhradu zbylých 30 % celkových nákladů na uskutečnění projektu je příjemce povinen zajistit z jiných zdrojů než ze státního rozpočtu (z obecních, krajských rozpočtů, vlastní zdroje</a:t>
            </a:r>
            <a:r>
              <a:rPr lang="cs-CZ" altLang="cs-CZ" sz="1600" dirty="0" smtClean="0"/>
              <a:t>).</a:t>
            </a:r>
            <a:endParaRPr lang="cs-CZ" altLang="cs-CZ" sz="1600" dirty="0"/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246188" y="6165850"/>
            <a:ext cx="74676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14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Rozpočet</a:t>
            </a:r>
            <a:endParaRPr lang="cs-CZ" sz="3200" b="1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71550" y="1124744"/>
            <a:ext cx="7600950" cy="507761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Dotaci </a:t>
            </a:r>
            <a:r>
              <a:rPr lang="cs-CZ" sz="1800" dirty="0"/>
              <a:t>lze použít na výdaje,  které prokazatelně vznikly od 1. ledna do 31. prosince roku, na který byla přiznána dotace. </a:t>
            </a:r>
          </a:p>
          <a:p>
            <a:pPr marL="0" indent="0">
              <a:buFont typeface="Arial" charset="0"/>
              <a:buNone/>
              <a:defRPr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Dotaci lze použít i na výdaje, které byly uskutečněny před datem vydání rozhodnutí a které prokazatelně souvisí  s účelem dotace vymezeným tímto rozhodnutím, nejdříve však od 1. ledna roku, na který je dotace poskytována.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8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b="1" dirty="0"/>
              <a:t>Každý originál relevantního účetního dokladu je příjemce dotace povinen označit značkou „MPSV“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aby bylo zjevné, že se jedná o výdaj financovaný z dotace MPSV.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V případě, kdy organizace realizuje více projektů na podporu rodiny, je nutné každý doklad </a:t>
            </a:r>
            <a:r>
              <a:rPr lang="cs-CZ" sz="1800" b="1" dirty="0"/>
              <a:t>označit</a:t>
            </a:r>
            <a:r>
              <a:rPr lang="cs-CZ" sz="1800" dirty="0"/>
              <a:t> rovněž </a:t>
            </a:r>
            <a:r>
              <a:rPr lang="cs-CZ" sz="1800" b="1" dirty="0"/>
              <a:t>číslem projektu</a:t>
            </a:r>
            <a:r>
              <a:rPr lang="cs-CZ" sz="1800" dirty="0"/>
              <a:t>, aby bylo zjevné, ke kterému projektu se výdaj váže.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0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000" b="1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sz="1400" dirty="0"/>
          </a:p>
          <a:p>
            <a:pPr marL="0" indent="0" eaLnBrk="1" hangingPunct="1">
              <a:spcBef>
                <a:spcPts val="250"/>
              </a:spcBef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5857875"/>
            <a:ext cx="7467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 smtClean="0">
                <a:latin typeface="Arial" charset="0"/>
                <a:cs typeface="Arial" charset="0"/>
              </a:rPr>
              <a:t>Cíl a účel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41438"/>
            <a:ext cx="7859712" cy="47847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1800" b="1" dirty="0"/>
              <a:t>Cílem dotačního programu je podpora </a:t>
            </a:r>
            <a:r>
              <a:rPr lang="cs-CZ" sz="1800" b="1" dirty="0" smtClean="0"/>
              <a:t>služeb/aktivit </a:t>
            </a:r>
            <a:r>
              <a:rPr lang="cs-CZ" sz="1800" b="1" dirty="0"/>
              <a:t>pro rodiny, které mají preventivní a  podpůrný charakter.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Služby/aktivity </a:t>
            </a:r>
            <a:r>
              <a:rPr lang="cs-CZ" sz="1800" dirty="0"/>
              <a:t>mají posilovat rodičovské kompetence, zkvalitňovat rodinné vztahy, podporovat rodiny v péči o děti, jejich výchově a při harmonizaci  práce a rodiny.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1800" b="1" dirty="0"/>
              <a:t>Cílem je poskytnout komplexní pomoc rodině jako celku (tj. širší  rodině včetně dětí a prarodičů).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sz="1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Dotace ze státního rozpočtu se poskytuje na realizaci projektů NNO, které přispívají k naplňování cílů státní politiky vyplývajících z hlavních oblastí státní  dotační politiky vůči NNO, které vláda schválí na příslušný rok.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1800" b="1" dirty="0"/>
              <a:t>2 podporované oblasti v roce </a:t>
            </a:r>
            <a:r>
              <a:rPr lang="cs-CZ" sz="1800" b="1" dirty="0" smtClean="0"/>
              <a:t>2017:</a:t>
            </a:r>
            <a:endParaRPr lang="cs-CZ" sz="18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1800" dirty="0"/>
              <a:t>	</a:t>
            </a:r>
            <a:r>
              <a:rPr lang="cs-CZ" sz="1800" dirty="0" smtClean="0"/>
              <a:t>I. </a:t>
            </a:r>
            <a:r>
              <a:rPr lang="cs-CZ" sz="1800" dirty="0"/>
              <a:t>Preventivní aktivity na podporu </a:t>
            </a:r>
            <a:r>
              <a:rPr lang="cs-CZ" sz="1800" dirty="0" smtClean="0"/>
              <a:t>rodiny,</a:t>
            </a:r>
            <a:endParaRPr lang="cs-CZ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1800" dirty="0"/>
              <a:t>	</a:t>
            </a:r>
            <a:r>
              <a:rPr lang="cs-CZ" sz="1800" dirty="0" smtClean="0"/>
              <a:t>II. </a:t>
            </a:r>
            <a:r>
              <a:rPr lang="cs-CZ" sz="1800" dirty="0"/>
              <a:t>Podpora práce s dětmi a rodinami v agendě </a:t>
            </a:r>
            <a:r>
              <a:rPr lang="cs-CZ" sz="1800" dirty="0" smtClean="0"/>
              <a:t>SPOD.</a:t>
            </a:r>
            <a:endParaRPr lang="cs-CZ" sz="1800" dirty="0"/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1219200" y="6172200"/>
            <a:ext cx="7467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</p:txBody>
      </p:sp>
    </p:spTree>
    <p:extLst>
      <p:ext uri="{BB962C8B-B14F-4D97-AF65-F5344CB8AC3E}">
        <p14:creationId xmlns:p14="http://schemas.microsoft.com/office/powerpoint/2010/main" val="26154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Časté nedostatky </a:t>
            </a:r>
            <a:r>
              <a:rPr lang="cs-CZ" sz="3200" b="1" dirty="0" smtClean="0"/>
              <a:t> při vyplňování žádosti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Záměna jednotlivých hodnocených kritérií – především se jedná o </a:t>
            </a:r>
            <a:r>
              <a:rPr lang="cs-CZ" i="1" dirty="0" smtClean="0"/>
              <a:t>„cíle projektu“ </a:t>
            </a:r>
            <a:r>
              <a:rPr lang="cs-CZ" dirty="0" smtClean="0"/>
              <a:t>a samotné </a:t>
            </a:r>
            <a:r>
              <a:rPr lang="cs-CZ" i="1" dirty="0" smtClean="0"/>
              <a:t>„aktivity projektu“.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Nejedná se o jednu a tu samou věc!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Cíle</a:t>
            </a:r>
            <a:r>
              <a:rPr lang="cs-CZ" dirty="0" smtClean="0"/>
              <a:t> = jasné, </a:t>
            </a:r>
            <a:r>
              <a:rPr lang="cs-CZ" dirty="0" smtClean="0"/>
              <a:t>srozumitelné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smtClean="0"/>
              <a:t>to čeho chceme aktivitami dosáhnout</a:t>
            </a:r>
            <a:r>
              <a:rPr lang="cs-CZ" dirty="0" smtClean="0"/>
              <a:t>. Měřitelnost cílů nebude vyžadována. </a:t>
            </a:r>
            <a:r>
              <a:rPr lang="cs-CZ" sz="1600" dirty="0" smtClean="0"/>
              <a:t>(postačí nový bod „Vyhodnocení úspěšnosti projektu“, kde požadujeme stanovit „kvalitativní a kvantitativní kritéria  úspěšnosti projektu a způsoby, kterými bude úspěšnost zjišťována“)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Cíle jsou úzce navázány na aktivity (mělo by zde být konkrétně uvedeno jak daných cílů dosáhneme a jak budou hodnoceny/vyhodnoceny.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Aktivity</a:t>
            </a:r>
            <a:r>
              <a:rPr lang="cs-CZ" dirty="0" smtClean="0"/>
              <a:t> = konkrétní opatření realizována z důvodu dosažení cílů projektu.</a:t>
            </a: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7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Časté nedostatky  při vyplňování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Špatný popis u jednotlivých aktivi</a:t>
            </a:r>
            <a:r>
              <a:rPr lang="cs-CZ" sz="2800" dirty="0" smtClean="0"/>
              <a:t>t – chybí uvedeno kde, jak a kdo bude aktivitu realizovat.</a:t>
            </a:r>
          </a:p>
          <a:p>
            <a:r>
              <a:rPr lang="cs-CZ" sz="2800" b="1" dirty="0"/>
              <a:t>Popis potřebnosti projektu </a:t>
            </a:r>
            <a:r>
              <a:rPr lang="cs-CZ" sz="2800" dirty="0"/>
              <a:t>– příliš obecná východiska, chybějící průzkum konkrétních potřeb u CS nebo chybějící vazba na strategické </a:t>
            </a:r>
            <a:r>
              <a:rPr lang="cs-CZ" sz="2800" dirty="0" smtClean="0"/>
              <a:t>dokumenty.</a:t>
            </a:r>
            <a:endParaRPr lang="cs-CZ" sz="2800" dirty="0"/>
          </a:p>
          <a:p>
            <a:r>
              <a:rPr lang="cs-CZ" sz="2800" b="1" dirty="0"/>
              <a:t>Spolupráce s dalšími organizacemi </a:t>
            </a:r>
            <a:r>
              <a:rPr lang="cs-CZ" sz="2800" dirty="0"/>
              <a:t>– často není uvedeno v čem konkrétně spolupráce </a:t>
            </a:r>
            <a:r>
              <a:rPr lang="cs-CZ" sz="2800" dirty="0" smtClean="0"/>
              <a:t>spočívá.</a:t>
            </a:r>
            <a:endParaRPr lang="cs-CZ" sz="28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1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Časté nedostatky  při vyplňování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lnSpcReduction="10000"/>
          </a:bodyPr>
          <a:lstStyle/>
          <a:p>
            <a:r>
              <a:rPr lang="cs-CZ" sz="2800" b="1" dirty="0"/>
              <a:t>Vazba na personální zajištění projektu </a:t>
            </a:r>
            <a:r>
              <a:rPr lang="cs-CZ" sz="2800" dirty="0"/>
              <a:t>– uvedení pracovníci u aktivit musí odpovídat samotnému popisu </a:t>
            </a:r>
            <a:r>
              <a:rPr lang="cs-CZ" sz="2800" dirty="0" smtClean="0"/>
              <a:t>náplně práce jednotlivých </a:t>
            </a:r>
            <a:r>
              <a:rPr lang="cs-CZ" sz="2800" dirty="0"/>
              <a:t>pracovníků.</a:t>
            </a:r>
          </a:p>
          <a:p>
            <a:r>
              <a:rPr lang="cs-CZ" sz="2800" dirty="0"/>
              <a:t>U pracovníků – často chybí </a:t>
            </a:r>
            <a:r>
              <a:rPr lang="cs-CZ" sz="2800" dirty="0" smtClean="0"/>
              <a:t>uvedení </a:t>
            </a:r>
            <a:r>
              <a:rPr lang="cs-CZ" sz="2800" b="1" dirty="0"/>
              <a:t>kvalifikace a vzdělání</a:t>
            </a:r>
            <a:r>
              <a:rPr lang="cs-CZ" sz="2800" dirty="0"/>
              <a:t> – </a:t>
            </a:r>
            <a:r>
              <a:rPr lang="cs-CZ" sz="2800" dirty="0" smtClean="0"/>
              <a:t>OK </a:t>
            </a:r>
            <a:r>
              <a:rPr lang="cs-CZ" sz="2800" dirty="0"/>
              <a:t>systém vyžaduje, ale není uváděno.</a:t>
            </a:r>
          </a:p>
          <a:p>
            <a:r>
              <a:rPr lang="cs-CZ" sz="2800" dirty="0"/>
              <a:t>Pozor na </a:t>
            </a:r>
            <a:r>
              <a:rPr lang="cs-CZ" sz="2800" b="1" dirty="0"/>
              <a:t>odpovídající</a:t>
            </a:r>
            <a:r>
              <a:rPr lang="cs-CZ" sz="2800" dirty="0"/>
              <a:t> </a:t>
            </a:r>
            <a:r>
              <a:rPr lang="cs-CZ" sz="2800" b="1" dirty="0"/>
              <a:t>zařazování pracovníků do platových </a:t>
            </a:r>
            <a:r>
              <a:rPr lang="cs-CZ" sz="2800" b="1" dirty="0" smtClean="0"/>
              <a:t>tříd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Nepřiměřenost nákladů projektu nebo počtu pracovníků vzhledem k počtu klientů a rozsahu aktivit .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5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Časté </a:t>
            </a:r>
            <a:r>
              <a:rPr lang="cs-CZ" b="1" dirty="0" smtClean="0"/>
              <a:t>nedostatky</a:t>
            </a:r>
            <a:r>
              <a:rPr lang="cs-CZ" sz="3200" b="1" dirty="0" smtClean="0"/>
              <a:t> - na co si ještě dát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Povinnost </a:t>
            </a:r>
            <a:r>
              <a:rPr lang="cs-CZ" sz="2800" dirty="0" smtClean="0"/>
              <a:t>aktualizace kontaktu (e-mail, telefon) v OK systému</a:t>
            </a:r>
          </a:p>
          <a:p>
            <a:r>
              <a:rPr lang="cs-CZ" sz="2800" b="1" dirty="0" smtClean="0"/>
              <a:t>Hlášení změn </a:t>
            </a:r>
            <a:r>
              <a:rPr lang="cs-CZ" sz="2800" dirty="0" smtClean="0"/>
              <a:t>do 14ti dnů</a:t>
            </a:r>
          </a:p>
          <a:p>
            <a:r>
              <a:rPr lang="cs-CZ" sz="2800" b="1" dirty="0" smtClean="0"/>
              <a:t>Dodržování termínů </a:t>
            </a:r>
            <a:r>
              <a:rPr lang="cs-CZ" sz="2800" dirty="0" smtClean="0"/>
              <a:t>– pro podání Žádosti, Upraveného rozpočtu, Vyúčtování, Výroční zprávy</a:t>
            </a:r>
          </a:p>
          <a:p>
            <a:r>
              <a:rPr lang="cs-CZ" sz="2800" b="1" dirty="0" smtClean="0"/>
              <a:t>Včasné využívání e-mailu </a:t>
            </a:r>
            <a:r>
              <a:rPr lang="cs-CZ" sz="2800" dirty="0" smtClean="0">
                <a:hlinkClick r:id="rId2"/>
              </a:rPr>
              <a:t>rodina@mpsv.cz</a:t>
            </a:r>
            <a:r>
              <a:rPr lang="cs-CZ" sz="2800" dirty="0" smtClean="0"/>
              <a:t> ke konzultacím, případně osobních středečních konzultací od 14 do 17 hod. na MPSV.</a:t>
            </a:r>
            <a:endParaRPr lang="cs-CZ" sz="28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48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informace: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/>
              <a:t>Servisní hodiny - odstávky OK systému: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Úterý a čtvrtek od 17:00 do 24:00 hodin</a:t>
            </a:r>
          </a:p>
          <a:p>
            <a:r>
              <a:rPr lang="cs-CZ" b="1" u="sng" dirty="0" smtClean="0"/>
              <a:t>Portál MPSV: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hlinkClick r:id="rId2"/>
              </a:rPr>
              <a:t>http://portal.mpsv.cz/soc.org/dotor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Stav systému (plánované odstávky a omezení)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Příručka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Souhlas se zpracováním osobních údajů</a:t>
            </a: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7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kontakty: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cs-CZ" b="1" dirty="0" smtClean="0"/>
              <a:t>Email: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hotline.oknouze@oksystem.cz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Tel.: </a:t>
            </a:r>
            <a:r>
              <a:rPr lang="cs-CZ" dirty="0" smtClean="0"/>
              <a:t>+420 236 072 280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Každý pracovní den: </a:t>
            </a:r>
            <a:r>
              <a:rPr lang="cs-CZ" dirty="0" smtClean="0"/>
              <a:t>8:00 – 16:00 hodin</a:t>
            </a:r>
            <a:endParaRPr lang="cs-CZ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14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 txBox="1">
            <a:spLocks/>
          </p:cNvSpPr>
          <p:nvPr/>
        </p:nvSpPr>
        <p:spPr bwMode="auto">
          <a:xfrm>
            <a:off x="827088" y="-41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charset="0"/>
              </a:rPr>
              <a:t>Harmonogram dotačního řízení</a:t>
            </a:r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7088" y="1557338"/>
            <a:ext cx="7772400" cy="45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1600" dirty="0">
              <a:latin typeface="+mn-lt"/>
            </a:endParaRPr>
          </a:p>
        </p:txBody>
      </p:sp>
      <p:pic>
        <p:nvPicPr>
          <p:cNvPr id="2560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203325" y="5856288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957257"/>
              </p:ext>
            </p:extLst>
          </p:nvPr>
        </p:nvGraphicFramePr>
        <p:xfrm>
          <a:off x="1203325" y="1254125"/>
          <a:ext cx="7537450" cy="4310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725">
                  <a:extLst>
                    <a:ext uri="{9D8B030D-6E8A-4147-A177-3AD203B41FA5}"/>
                  </a:extLst>
                </a:gridCol>
                <a:gridCol w="3768725">
                  <a:extLst>
                    <a:ext uri="{9D8B030D-6E8A-4147-A177-3AD203B41FA5}"/>
                  </a:extLst>
                </a:gridCol>
              </a:tblGrid>
              <a:tr h="367002">
                <a:tc>
                  <a:txBody>
                    <a:bodyPr/>
                    <a:lstStyle/>
                    <a:p>
                      <a:r>
                        <a:rPr lang="cs-CZ" sz="1800" dirty="0"/>
                        <a:t>Termín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Událost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367002">
                <a:tc>
                  <a:txBody>
                    <a:bodyPr/>
                    <a:lstStyle/>
                    <a:p>
                      <a:r>
                        <a:rPr lang="cs-CZ" sz="1800" b="1" dirty="0"/>
                        <a:t>Do 30.</a:t>
                      </a:r>
                      <a:r>
                        <a:rPr lang="cs-CZ" sz="1800" b="1" baseline="0" dirty="0"/>
                        <a:t> 9. 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Podávání žádostí o dotaci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367002">
                <a:tc>
                  <a:txBody>
                    <a:bodyPr/>
                    <a:lstStyle/>
                    <a:p>
                      <a:r>
                        <a:rPr lang="cs-CZ" sz="1800" b="1" dirty="0"/>
                        <a:t>Leden </a:t>
                      </a:r>
                      <a:r>
                        <a:rPr lang="cs-CZ" sz="1800" b="1" dirty="0" smtClean="0"/>
                        <a:t>- </a:t>
                      </a:r>
                      <a:r>
                        <a:rPr lang="cs-CZ" sz="1800" b="1" dirty="0"/>
                        <a:t>únor 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předběžného hodnocení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367002">
                <a:tc>
                  <a:txBody>
                    <a:bodyPr/>
                    <a:lstStyle/>
                    <a:p>
                      <a:r>
                        <a:rPr lang="cs-CZ" sz="1800" b="1" dirty="0"/>
                        <a:t>Do</a:t>
                      </a:r>
                      <a:r>
                        <a:rPr lang="cs-CZ" sz="1800" b="1" baseline="0" dirty="0"/>
                        <a:t> 31. 1.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</a:t>
                      </a:r>
                      <a:r>
                        <a:rPr lang="cs-CZ" sz="1800" baseline="0" dirty="0"/>
                        <a:t> Vyúčtování za předchozí rok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554870">
                <a:tc>
                  <a:txBody>
                    <a:bodyPr/>
                    <a:lstStyle/>
                    <a:p>
                      <a:r>
                        <a:rPr lang="cs-CZ" sz="1800" b="1" dirty="0"/>
                        <a:t>Březen 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Zveřejnění výsledků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640062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Do </a:t>
                      </a:r>
                      <a:r>
                        <a:rPr lang="cs-CZ" sz="1800" b="1" dirty="0"/>
                        <a:t>14 dnů </a:t>
                      </a:r>
                      <a:r>
                        <a:rPr lang="cs-CZ" sz="1800" b="1" dirty="0" smtClean="0"/>
                        <a:t>- </a:t>
                      </a:r>
                      <a:r>
                        <a:rPr lang="cs-CZ" sz="1800" b="1" dirty="0"/>
                        <a:t>od přijetí e-mailové zprávy o zveřejnění výsledků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Podání Upraveného rozpočtu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640062">
                <a:tc>
                  <a:txBody>
                    <a:bodyPr/>
                    <a:lstStyle/>
                    <a:p>
                      <a:r>
                        <a:rPr lang="cs-CZ" sz="1800" b="1" dirty="0"/>
                        <a:t>Po přijetí všech upravených rozpočtů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Vystavení Rozhodnutí </a:t>
                      </a:r>
                    </a:p>
                    <a:p>
                      <a:r>
                        <a:rPr lang="cs-CZ" sz="1800" dirty="0"/>
                        <a:t>Vyplacení</a:t>
                      </a:r>
                      <a:r>
                        <a:rPr lang="cs-CZ" sz="1800" baseline="0" dirty="0"/>
                        <a:t> dotace</a:t>
                      </a:r>
                      <a:endParaRPr lang="cs-CZ" sz="1800" dirty="0"/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367002">
                <a:tc>
                  <a:txBody>
                    <a:bodyPr/>
                    <a:lstStyle/>
                    <a:p>
                      <a:r>
                        <a:rPr lang="cs-CZ" sz="1800" b="1" dirty="0"/>
                        <a:t>Do 30. 6.</a:t>
                      </a:r>
                      <a:r>
                        <a:rPr lang="cs-CZ" sz="1800" b="1" baseline="0" dirty="0"/>
                        <a:t> případně  14. 7.</a:t>
                      </a:r>
                      <a:endParaRPr lang="cs-CZ" sz="1800" b="1" dirty="0"/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Výroční zpráva za předchozí rok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  <a:tr h="640062">
                <a:tc>
                  <a:txBody>
                    <a:bodyPr/>
                    <a:lstStyle/>
                    <a:p>
                      <a:r>
                        <a:rPr lang="cs-CZ" sz="1800" b="1" dirty="0"/>
                        <a:t>Průběžně do 14 dnů</a:t>
                      </a:r>
                    </a:p>
                  </a:txBody>
                  <a:tcPr marL="91430" marR="91430" marT="45711" marB="4571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Aktualizace identifikačních</a:t>
                      </a:r>
                      <a:r>
                        <a:rPr lang="cs-CZ" sz="1800" baseline="0" dirty="0"/>
                        <a:t> údajů</a:t>
                      </a:r>
                      <a:r>
                        <a:rPr lang="cs-CZ" sz="1800" dirty="0"/>
                        <a:t> a informování o kofinancování</a:t>
                      </a:r>
                    </a:p>
                  </a:txBody>
                  <a:tcPr marL="91430" marR="91430" marT="45711" marB="45711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3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685800" y="32861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2400" b="1" smtClean="0">
                <a:latin typeface="Arial" charset="0"/>
                <a:cs typeface="Arial" charset="0"/>
              </a:rPr>
              <a:t>Požadavky na změnu harmonogramu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827088" y="1268413"/>
            <a:ext cx="7859712" cy="48355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cs-CZ" altLang="cs-CZ" sz="960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cs-CZ" altLang="cs-CZ" sz="9600" smtClean="0">
                <a:latin typeface="Arial" charset="0"/>
                <a:cs typeface="Arial" charset="0"/>
              </a:rPr>
              <a:t>???</a:t>
            </a:r>
          </a:p>
        </p:txBody>
      </p:sp>
      <p:pic>
        <p:nvPicPr>
          <p:cNvPr id="2662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1219200" y="6035675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1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endParaRPr lang="cs-CZ" altLang="cs-CZ" sz="4000" dirty="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4000" b="1" dirty="0" smtClean="0">
                <a:cs typeface="Arial" charset="0"/>
              </a:rPr>
              <a:t>Děkujeme za pozornost.</a:t>
            </a:r>
          </a:p>
          <a:p>
            <a:pPr marL="0" indent="0" algn="ctr" eaLnBrk="1" hangingPunct="1">
              <a:buFontTx/>
              <a:buNone/>
            </a:pPr>
            <a:endParaRPr lang="cs-CZ" altLang="cs-CZ" sz="4000" b="1" dirty="0" smtClean="0"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2000" u="sng" dirty="0" smtClean="0">
                <a:latin typeface="Arial" charset="0"/>
                <a:cs typeface="Arial" charset="0"/>
                <a:hlinkClick r:id="rId3"/>
              </a:rPr>
              <a:t>kristyna.balkova@mpsv.cz</a:t>
            </a:r>
            <a:endParaRPr lang="cs-CZ" altLang="cs-CZ" sz="2000" u="sng" dirty="0" smtClean="0"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2000" u="sng" dirty="0">
                <a:latin typeface="Arial" charset="0"/>
                <a:cs typeface="Arial" charset="0"/>
                <a:hlinkClick r:id="rId4"/>
              </a:rPr>
              <a:t>l</a:t>
            </a:r>
            <a:r>
              <a:rPr lang="cs-CZ" altLang="cs-CZ" sz="2000" u="sng" dirty="0" smtClean="0">
                <a:latin typeface="Arial" charset="0"/>
                <a:cs typeface="Arial" charset="0"/>
                <a:hlinkClick r:id="rId4"/>
              </a:rPr>
              <a:t>ucie.vimpelova@mpsv.cz</a:t>
            </a:r>
            <a:r>
              <a:rPr lang="cs-CZ" altLang="cs-CZ" sz="2000" u="sng" dirty="0" smtClean="0">
                <a:latin typeface="Arial" charset="0"/>
                <a:cs typeface="Arial" charset="0"/>
              </a:rPr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cs-CZ" altLang="cs-CZ" sz="2000" u="sng" dirty="0">
                <a:latin typeface="Arial" charset="0"/>
                <a:cs typeface="Arial" charset="0"/>
                <a:hlinkClick r:id="rId5"/>
              </a:rPr>
              <a:t>l</a:t>
            </a:r>
            <a:r>
              <a:rPr lang="cs-CZ" altLang="cs-CZ" sz="2000" u="sng" dirty="0" smtClean="0">
                <a:latin typeface="Arial" charset="0"/>
                <a:cs typeface="Arial" charset="0"/>
                <a:hlinkClick r:id="rId5"/>
              </a:rPr>
              <a:t>enka.reinosova@mpsv.cz</a:t>
            </a:r>
            <a:r>
              <a:rPr lang="cs-CZ" altLang="cs-CZ" sz="2000" u="sng" dirty="0" smtClean="0">
                <a:latin typeface="Arial" charset="0"/>
                <a:cs typeface="Arial" charset="0"/>
              </a:rPr>
              <a:t> </a:t>
            </a:r>
          </a:p>
          <a:p>
            <a:pPr marL="0" indent="0" algn="ctr">
              <a:buNone/>
            </a:pPr>
            <a:r>
              <a:rPr lang="cs-CZ" altLang="cs-CZ" sz="2000" u="sng" dirty="0" smtClean="0">
                <a:latin typeface="Arial" charset="0"/>
                <a:cs typeface="Arial" charset="0"/>
                <a:hlinkClick r:id="rId6"/>
              </a:rPr>
              <a:t>Kristyna.Kotalova@mpsv.cz</a:t>
            </a:r>
            <a:r>
              <a:rPr lang="cs-CZ" altLang="cs-CZ" sz="2000" u="sng" dirty="0" smtClean="0">
                <a:latin typeface="Arial" charset="0"/>
                <a:cs typeface="Arial" charset="0"/>
              </a:rPr>
              <a:t>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cs-CZ" altLang="cs-CZ" sz="2000" u="sng" dirty="0" smtClean="0">
                <a:latin typeface="Arial" charset="0"/>
                <a:cs typeface="Arial" charset="0"/>
                <a:hlinkClick r:id="rId7"/>
              </a:rPr>
              <a:t>rodina@mpsv.cz</a:t>
            </a:r>
            <a:r>
              <a:rPr lang="cs-CZ" altLang="cs-CZ" sz="2000" u="sng" dirty="0" smtClean="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2765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1042988" y="6092825"/>
            <a:ext cx="7467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</p:txBody>
      </p:sp>
    </p:spTree>
    <p:extLst>
      <p:ext uri="{BB962C8B-B14F-4D97-AF65-F5344CB8AC3E}">
        <p14:creationId xmlns:p14="http://schemas.microsoft.com/office/powerpoint/2010/main" val="109762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 smtClean="0">
                <a:latin typeface="Arial" charset="0"/>
                <a:cs typeface="Arial" charset="0"/>
              </a:rPr>
              <a:t>I. Preventivní aktivity na podporu rodiny – obecně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41438"/>
            <a:ext cx="7859712" cy="515389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6400" b="1" dirty="0"/>
              <a:t>Cílem této dotační oblasti je: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6400" dirty="0" smtClean="0"/>
              <a:t>posilovat </a:t>
            </a:r>
            <a:r>
              <a:rPr lang="cs-CZ" sz="6400" dirty="0"/>
              <a:t>rodičovské kompetence;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6400" dirty="0" smtClean="0"/>
              <a:t>zkvalitňovat </a:t>
            </a:r>
            <a:r>
              <a:rPr lang="cs-CZ" sz="6400" dirty="0"/>
              <a:t>rodinné vztahy; </a:t>
            </a:r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6400" dirty="0"/>
              <a:t>p</a:t>
            </a:r>
            <a:r>
              <a:rPr lang="cs-CZ" sz="6400" dirty="0" smtClean="0"/>
              <a:t>oskytnout  nebo zprostředkovat komplexní </a:t>
            </a:r>
            <a:r>
              <a:rPr lang="cs-CZ" sz="6400" dirty="0"/>
              <a:t>pomoc rodinám s dětmi, které se mohou ocitnout  </a:t>
            </a:r>
            <a:r>
              <a:rPr lang="cs-CZ" sz="6400" dirty="0" smtClean="0"/>
              <a:t>v </a:t>
            </a:r>
            <a:r>
              <a:rPr lang="cs-CZ" sz="6400" dirty="0"/>
              <a:t>ohrožení a předcházet </a:t>
            </a:r>
            <a:r>
              <a:rPr lang="cs-CZ" sz="6400" dirty="0" smtClean="0"/>
              <a:t>vzniku tohoto ohrožení nebo </a:t>
            </a:r>
            <a:r>
              <a:rPr lang="cs-CZ" sz="6400" dirty="0" err="1" smtClean="0"/>
              <a:t>dysfunkčnosti</a:t>
            </a:r>
            <a:r>
              <a:rPr lang="cs-CZ" sz="6400" dirty="0" smtClean="0"/>
              <a:t>/nestabilitě rodin;</a:t>
            </a:r>
            <a:endParaRPr lang="cs-CZ" sz="6400" dirty="0"/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6400" dirty="0"/>
              <a:t>p</a:t>
            </a:r>
            <a:r>
              <a:rPr lang="cs-CZ" sz="6400" dirty="0" smtClean="0"/>
              <a:t>odporovány budou aktivity </a:t>
            </a:r>
            <a:r>
              <a:rPr lang="cs-CZ" sz="6400" dirty="0"/>
              <a:t>směřující k předcházení negativních </a:t>
            </a:r>
            <a:r>
              <a:rPr lang="cs-CZ" sz="6400" dirty="0" smtClean="0"/>
              <a:t>jevů v rodině;</a:t>
            </a:r>
            <a:endParaRPr lang="cs-CZ" sz="6400" dirty="0"/>
          </a:p>
          <a:p>
            <a:pPr lvl="1" eaLnBrk="1" fontAlgn="auto" hangingPunct="1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6400" dirty="0"/>
              <a:t>p</a:t>
            </a:r>
            <a:r>
              <a:rPr lang="cs-CZ" sz="6400" dirty="0" smtClean="0"/>
              <a:t>odpora </a:t>
            </a:r>
            <a:r>
              <a:rPr lang="cs-CZ" sz="6400" dirty="0"/>
              <a:t>projektů zaměřených na poskytování služeb rodinám dle potřeb konkrétního kraje a potřeb cílové skupiny</a:t>
            </a:r>
            <a:r>
              <a:rPr lang="cs-CZ" sz="6400" dirty="0" smtClean="0"/>
              <a:t>.</a:t>
            </a:r>
            <a:endParaRPr lang="cs-CZ" sz="6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6400" b="1" dirty="0"/>
              <a:t>P</a:t>
            </a:r>
            <a:r>
              <a:rPr lang="cs-CZ" sz="6400" b="1" dirty="0" smtClean="0"/>
              <a:t>rincip </a:t>
            </a:r>
            <a:r>
              <a:rPr lang="cs-CZ" sz="6400" b="1" dirty="0"/>
              <a:t>aktivní účasti rodičů </a:t>
            </a:r>
            <a:r>
              <a:rPr lang="cs-CZ" sz="6400" dirty="0"/>
              <a:t>- </a:t>
            </a:r>
            <a:r>
              <a:rPr lang="cs-CZ" sz="6400" dirty="0" smtClean="0"/>
              <a:t>podmínkou </a:t>
            </a:r>
            <a:r>
              <a:rPr lang="cs-CZ" sz="6400" dirty="0"/>
              <a:t>je, aby se rodič či rodiče (s dětmi) daných aktivit aktivně </a:t>
            </a:r>
            <a:r>
              <a:rPr lang="cs-CZ" sz="6400" dirty="0" smtClean="0"/>
              <a:t>účastnil/i (web. nebo </a:t>
            </a:r>
            <a:r>
              <a:rPr lang="cs-CZ" sz="6400" dirty="0" err="1" smtClean="0"/>
              <a:t>telef</a:t>
            </a:r>
            <a:r>
              <a:rPr lang="cs-CZ" sz="6400" dirty="0" smtClean="0"/>
              <a:t>. </a:t>
            </a:r>
            <a:r>
              <a:rPr lang="cs-CZ" sz="6400" dirty="0" smtClean="0"/>
              <a:t>p</a:t>
            </a:r>
            <a:r>
              <a:rPr lang="cs-CZ" sz="6400" dirty="0" smtClean="0"/>
              <a:t>oradenství může být pouze doplňkovou aktivitou).</a:t>
            </a:r>
            <a:endParaRPr lang="cs-CZ" sz="6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6400" b="1" dirty="0"/>
              <a:t>Podporovány nejsou aktivity typu volná herna či zájmové kroužky pro děti či rodiče s dětmi (tancování, hraní, zpívání, výtvarné aktivity, plavání, aromaterapie, arteterapie, canisterapie, hippoterapie, rukodělné aktivity </a:t>
            </a:r>
            <a:r>
              <a:rPr lang="cs-CZ" sz="6400" b="1" dirty="0" smtClean="0"/>
              <a:t>rodičů, </a:t>
            </a:r>
            <a:r>
              <a:rPr lang="cs-CZ" sz="6400" b="1" dirty="0"/>
              <a:t>jazyková </a:t>
            </a:r>
            <a:r>
              <a:rPr lang="cs-CZ" sz="6400" b="1" dirty="0" smtClean="0"/>
              <a:t>výuka apod.) a terapeutická činnost</a:t>
            </a:r>
            <a:r>
              <a:rPr lang="cs-CZ" sz="6400" b="1" dirty="0" smtClean="0"/>
              <a:t>.</a:t>
            </a:r>
            <a:endParaRPr lang="cs-CZ" sz="6400" dirty="0"/>
          </a:p>
          <a:p>
            <a:pPr>
              <a:defRPr/>
            </a:pPr>
            <a:r>
              <a:rPr lang="cs-CZ" sz="6400" b="1" dirty="0"/>
              <a:t>Podporovány nejsou aktivity, které jsou jinak dostupné na komerčním </a:t>
            </a:r>
            <a:r>
              <a:rPr lang="cs-CZ" sz="6400" b="1" dirty="0" smtClean="0"/>
              <a:t>základě</a:t>
            </a:r>
            <a:r>
              <a:rPr lang="cs-CZ" sz="5600" b="1" dirty="0" smtClean="0"/>
              <a:t>.</a:t>
            </a:r>
          </a:p>
          <a:p>
            <a:pPr marL="0" indent="0">
              <a:buNone/>
              <a:defRPr/>
            </a:pPr>
            <a:r>
              <a:rPr lang="cs-CZ" sz="5600" b="1" dirty="0"/>
              <a:t> </a:t>
            </a:r>
            <a:r>
              <a:rPr lang="cs-CZ" sz="5600" b="1" dirty="0" smtClean="0"/>
              <a:t>        </a:t>
            </a:r>
            <a:r>
              <a:rPr lang="cs-CZ" sz="5600" dirty="0" smtClean="0"/>
              <a:t>výjimkou je prokázaná nedostupnost nebo obtížná dostupnost </a:t>
            </a:r>
            <a:r>
              <a:rPr lang="cs-CZ" sz="5600" dirty="0"/>
              <a:t>pro některé cílové skupiny, např. soc. </a:t>
            </a:r>
            <a:r>
              <a:rPr lang="cs-CZ" sz="5600" dirty="0" smtClean="0"/>
              <a:t> </a:t>
            </a:r>
          </a:p>
          <a:p>
            <a:pPr marL="0" indent="0">
              <a:buNone/>
              <a:defRPr/>
            </a:pPr>
            <a:r>
              <a:rPr lang="cs-CZ" sz="5600" dirty="0"/>
              <a:t> </a:t>
            </a:r>
            <a:r>
              <a:rPr lang="cs-CZ" sz="5600" dirty="0" smtClean="0"/>
              <a:t>         znevýhodněné </a:t>
            </a:r>
            <a:r>
              <a:rPr lang="cs-CZ" sz="5600" dirty="0"/>
              <a:t>a nízkopříjmové </a:t>
            </a:r>
            <a:r>
              <a:rPr lang="cs-CZ" sz="5600" dirty="0" smtClean="0"/>
              <a:t>rodiny </a:t>
            </a:r>
            <a:r>
              <a:rPr lang="cs-CZ" sz="4800" dirty="0" smtClean="0"/>
              <a:t>- </a:t>
            </a:r>
            <a:r>
              <a:rPr lang="cs-CZ" sz="4800" dirty="0"/>
              <a:t>p</a:t>
            </a:r>
            <a:r>
              <a:rPr lang="cs-CZ" sz="4800" dirty="0" smtClean="0"/>
              <a:t>odmínkou </a:t>
            </a:r>
            <a:r>
              <a:rPr lang="cs-CZ" sz="4800" dirty="0"/>
              <a:t>podpory takových aktivit (odborné poradenské nebo </a:t>
            </a:r>
            <a:endParaRPr lang="cs-CZ" sz="4800" dirty="0" smtClean="0"/>
          </a:p>
          <a:p>
            <a:pPr marL="0" indent="0">
              <a:buNone/>
              <a:defRPr/>
            </a:pPr>
            <a:r>
              <a:rPr lang="cs-CZ" sz="4800" dirty="0"/>
              <a:t> </a:t>
            </a:r>
            <a:r>
              <a:rPr lang="cs-CZ" sz="4800" dirty="0" smtClean="0"/>
              <a:t>          vzdělávací </a:t>
            </a:r>
            <a:r>
              <a:rPr lang="cs-CZ" sz="4800" dirty="0"/>
              <a:t>aktivity jinak dostupné na komerčním základě) je, že žadatel předem určí jasný klíč (pravidla) pro určení </a:t>
            </a:r>
            <a:endParaRPr lang="cs-CZ" sz="4800" dirty="0" smtClean="0"/>
          </a:p>
          <a:p>
            <a:pPr marL="0" indent="0">
              <a:buNone/>
              <a:defRPr/>
            </a:pPr>
            <a:r>
              <a:rPr lang="cs-CZ" sz="4800" dirty="0"/>
              <a:t> </a:t>
            </a:r>
            <a:r>
              <a:rPr lang="cs-CZ" sz="4800" dirty="0" smtClean="0"/>
              <a:t>          komu </a:t>
            </a:r>
            <a:r>
              <a:rPr lang="cs-CZ" sz="4800" dirty="0"/>
              <a:t>a v jakém rozsahu budou takové aktivity určeny. </a:t>
            </a:r>
            <a:endParaRPr lang="cs-CZ" sz="4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6400" b="1" dirty="0"/>
              <a:t>Nejsou podporovány jednodenní akce typu „Den dětí“ či „Sportovní den“ apod.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6400" dirty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pic>
        <p:nvPicPr>
          <p:cNvPr id="512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18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. 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května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2017</a:t>
            </a:r>
            <a:endParaRPr lang="cs-CZ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5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219200" y="6165850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614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 smtClean="0">
                <a:latin typeface="Arial" charset="0"/>
                <a:cs typeface="Arial" charset="0"/>
              </a:rPr>
              <a:t>I. Preventivní aktivity na podporu rodiny</a:t>
            </a:r>
            <a:br>
              <a:rPr lang="cs-CZ" altLang="cs-CZ" sz="2400" b="1" dirty="0" smtClean="0">
                <a:latin typeface="Arial" charset="0"/>
                <a:cs typeface="Arial" charset="0"/>
              </a:rPr>
            </a:br>
            <a:r>
              <a:rPr lang="cs-CZ" altLang="cs-CZ" sz="2400" b="1" dirty="0" smtClean="0">
                <a:latin typeface="Arial" charset="0"/>
                <a:cs typeface="Arial" charset="0"/>
              </a:rPr>
              <a:t>příklady podporovaných aktivit</a:t>
            </a:r>
          </a:p>
        </p:txBody>
      </p:sp>
      <p:sp>
        <p:nvSpPr>
          <p:cNvPr id="3078" name="Zástupný symbol pro obsah 2"/>
          <p:cNvSpPr>
            <a:spLocks noGrp="1"/>
          </p:cNvSpPr>
          <p:nvPr>
            <p:ph idx="1"/>
          </p:nvPr>
        </p:nvSpPr>
        <p:spPr>
          <a:xfrm>
            <a:off x="755650" y="1341438"/>
            <a:ext cx="8280400" cy="489585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Poskytování základního individuálního odborné </a:t>
            </a:r>
            <a:r>
              <a:rPr lang="cs-CZ" sz="1600" b="1" dirty="0"/>
              <a:t>poradenství </a:t>
            </a:r>
            <a:r>
              <a:rPr lang="cs-CZ" sz="1600" dirty="0"/>
              <a:t>na téma vztahy mezi rodiči a dětmi, mezi dětmi navzájem, mezi </a:t>
            </a:r>
            <a:r>
              <a:rPr lang="cs-CZ" sz="1600" dirty="0" smtClean="0"/>
              <a:t>manželi/partnery, vztahy s prarodiči </a:t>
            </a:r>
            <a:r>
              <a:rPr lang="cs-CZ" sz="1600" dirty="0" err="1" smtClean="0"/>
              <a:t>apod</a:t>
            </a:r>
            <a:r>
              <a:rPr lang="cs-CZ" sz="1600" dirty="0" smtClean="0"/>
              <a:t> 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 smtClean="0"/>
              <a:t>Zprostředkování </a:t>
            </a:r>
            <a:r>
              <a:rPr lang="cs-CZ" sz="1600" b="1" dirty="0"/>
              <a:t>odborných poradenských aktivit pro rodiny s dětmi a pro rodiny s dětmi se specifickými potřebami</a:t>
            </a:r>
            <a:r>
              <a:rPr lang="cs-CZ" sz="1600" dirty="0"/>
              <a:t> (psycholog, sociální pracovník, právní poradenství, finanční poradenství);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Interaktivní semináře, kurzy, </a:t>
            </a:r>
            <a:r>
              <a:rPr lang="cs-CZ" sz="1600" b="1" dirty="0" err="1"/>
              <a:t>videotréninky</a:t>
            </a:r>
            <a:r>
              <a:rPr lang="cs-CZ" sz="1600" b="1" dirty="0"/>
              <a:t> interakcí, workshopy, besedy, diskusní skupiny</a:t>
            </a:r>
            <a:r>
              <a:rPr lang="cs-CZ" sz="1600" dirty="0"/>
              <a:t> apod.;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Služby zaměřující se na sdílený pracovní prostor pro nezávislé profesionály a jiné distanční pracovníky, kteří zde nezávisle na sobě vykonávají svou běžnou práci.</a:t>
            </a:r>
            <a:r>
              <a:rPr lang="cs-CZ" sz="1600" dirty="0"/>
              <a:t> (tzv. </a:t>
            </a:r>
            <a:r>
              <a:rPr lang="cs-CZ" sz="1600" dirty="0" err="1"/>
              <a:t>coworkingové</a:t>
            </a:r>
            <a:r>
              <a:rPr lang="cs-CZ" sz="1600" dirty="0"/>
              <a:t> služby);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Aktivity zaměřené na </a:t>
            </a:r>
            <a:r>
              <a:rPr lang="cs-CZ" sz="1600" b="1" dirty="0" smtClean="0"/>
              <a:t>posilování rodičovských </a:t>
            </a:r>
            <a:r>
              <a:rPr lang="cs-CZ" sz="1600" b="1" dirty="0"/>
              <a:t>kompetencích </a:t>
            </a:r>
            <a:r>
              <a:rPr lang="cs-CZ" sz="1600" dirty="0"/>
              <a:t>(např. </a:t>
            </a:r>
            <a:r>
              <a:rPr lang="cs-CZ" sz="1600" dirty="0" err="1"/>
              <a:t>kyberšikana</a:t>
            </a:r>
            <a:r>
              <a:rPr lang="cs-CZ" sz="1600" dirty="0"/>
              <a:t>, další odborná témata zaměřená na rizikové situace/chování pro děti, apod.);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Aktivity zaměřené na osvětu ohledně péče o závislé členy v rodině;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Aktivity na podporů otců, aktivity pro aktivní otce, podpora vztahů a síťování;</a:t>
            </a:r>
            <a:r>
              <a:rPr lang="cs-CZ" sz="1600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Podpora aktivit zaměřených na rovnost žen a můžu </a:t>
            </a:r>
            <a:r>
              <a:rPr lang="cs-CZ" sz="1600" dirty="0"/>
              <a:t>(tzv. gender </a:t>
            </a:r>
            <a:r>
              <a:rPr lang="cs-CZ" sz="1600" dirty="0" err="1"/>
              <a:t>equality</a:t>
            </a:r>
            <a:r>
              <a:rPr lang="cs-CZ" sz="1600" dirty="0"/>
              <a:t> - semináře o ne/rovnosti, diskriminaci, </a:t>
            </a:r>
            <a:r>
              <a:rPr lang="cs-CZ" sz="1600" dirty="0" err="1"/>
              <a:t>pay</a:t>
            </a:r>
            <a:r>
              <a:rPr lang="cs-CZ" sz="1600" dirty="0"/>
              <a:t>/pension gap, které budou propojeny s tématy rodiny - podpora rozdělení práce v rodině, osvěta o možnostech využití RD oběma rodiči);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Aktivity na podporu vztahů v </a:t>
            </a:r>
            <a:r>
              <a:rPr lang="cs-CZ" sz="1600" b="1" dirty="0" smtClean="0"/>
              <a:t>rodině, </a:t>
            </a:r>
            <a:r>
              <a:rPr lang="cs-CZ" sz="1600" b="1" dirty="0"/>
              <a:t>mezi generacemi, mezigenerační spolupráce;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Svépomocné skupiny;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/>
              <a:t>Krátkodobé hlídání a péče o děti jako doprovodná služba k výše zmíněným aktivitám pro rodiče. </a:t>
            </a:r>
          </a:p>
        </p:txBody>
      </p:sp>
    </p:spTree>
    <p:extLst>
      <p:ext uri="{BB962C8B-B14F-4D97-AF65-F5344CB8AC3E}">
        <p14:creationId xmlns:p14="http://schemas.microsoft.com/office/powerpoint/2010/main" val="296844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19200" y="6321425"/>
            <a:ext cx="7467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</p:txBody>
      </p:sp>
      <p:sp>
        <p:nvSpPr>
          <p:cNvPr id="7172" name="Nadpis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921625" cy="1354138"/>
          </a:xfrm>
        </p:spPr>
        <p:txBody>
          <a:bodyPr/>
          <a:lstStyle/>
          <a:p>
            <a:pPr eaLnBrk="1" hangingPunct="1"/>
            <a:r>
              <a:rPr lang="cs-CZ" altLang="cs-CZ" sz="2400" b="1" dirty="0" smtClean="0">
                <a:latin typeface="Arial" charset="0"/>
                <a:cs typeface="Arial" charset="0"/>
              </a:rPr>
              <a:t>I. Preventivní aktivity na podporu rodiny</a:t>
            </a:r>
            <a:br>
              <a:rPr lang="cs-CZ" altLang="cs-CZ" sz="2400" b="1" dirty="0" smtClean="0">
                <a:latin typeface="Arial" charset="0"/>
                <a:cs typeface="Arial" charset="0"/>
              </a:rPr>
            </a:br>
            <a:r>
              <a:rPr lang="cs-CZ" altLang="cs-CZ" sz="2400" b="1" dirty="0" smtClean="0">
                <a:latin typeface="Arial" charset="0"/>
                <a:cs typeface="Arial" charset="0"/>
              </a:rPr>
              <a:t>příklady podporovaných témat</a:t>
            </a:r>
            <a:endParaRPr lang="cs-CZ" altLang="cs-CZ" sz="2400" dirty="0" smtClean="0">
              <a:latin typeface="Arial" charset="0"/>
              <a:cs typeface="Arial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875"/>
            <a:ext cx="7993137" cy="4913313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Z</a:t>
            </a:r>
            <a:r>
              <a:rPr lang="cs-CZ" sz="3800" b="1" dirty="0" smtClean="0"/>
              <a:t>vyšování </a:t>
            </a:r>
            <a:r>
              <a:rPr lang="cs-CZ" sz="3800" b="1" dirty="0"/>
              <a:t>finanční gramotnosti </a:t>
            </a:r>
            <a:r>
              <a:rPr lang="cs-CZ" sz="3800" dirty="0"/>
              <a:t>(rodinné finance a prevence předlužení apod</a:t>
            </a:r>
            <a:r>
              <a:rPr lang="cs-CZ" sz="3800" dirty="0" smtClean="0"/>
              <a:t>.).</a:t>
            </a:r>
            <a:endParaRPr lang="cs-CZ" sz="38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F</a:t>
            </a:r>
            <a:r>
              <a:rPr lang="cs-CZ" sz="3800" b="1" dirty="0" smtClean="0"/>
              <a:t>eminismus </a:t>
            </a:r>
            <a:r>
              <a:rPr lang="cs-CZ" sz="3800" b="1" dirty="0"/>
              <a:t>chudoby </a:t>
            </a:r>
            <a:r>
              <a:rPr lang="cs-CZ" sz="3800" dirty="0"/>
              <a:t>(gender </a:t>
            </a:r>
            <a:r>
              <a:rPr lang="cs-CZ" sz="3800" dirty="0" err="1"/>
              <a:t>pay</a:t>
            </a:r>
            <a:r>
              <a:rPr lang="cs-CZ" sz="3800" dirty="0"/>
              <a:t> gap, gender pension gap, volba povolání</a:t>
            </a:r>
            <a:r>
              <a:rPr lang="cs-CZ" sz="3800" dirty="0" smtClean="0"/>
              <a:t>).</a:t>
            </a:r>
            <a:endParaRPr lang="cs-CZ" sz="38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dirty="0"/>
              <a:t>S</a:t>
            </a:r>
            <a:r>
              <a:rPr lang="cs-CZ" sz="3800" dirty="0" smtClean="0"/>
              <a:t>ladění </a:t>
            </a:r>
            <a:r>
              <a:rPr lang="cs-CZ" sz="3800" dirty="0"/>
              <a:t>zaměstnání a rodiny – informace o flexibilních formách práce a úpravách pracovní doby, o zákonných úpravách souvisejících s péčí o děti ve vztahu k zaměstnání </a:t>
            </a:r>
            <a:r>
              <a:rPr lang="cs-CZ" sz="3800" dirty="0" smtClean="0"/>
              <a:t>rodičů.</a:t>
            </a:r>
            <a:endParaRPr lang="cs-CZ" sz="38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R</a:t>
            </a:r>
            <a:r>
              <a:rPr lang="cs-CZ" sz="3800" b="1" dirty="0" smtClean="0"/>
              <a:t>ovné </a:t>
            </a:r>
            <a:r>
              <a:rPr lang="cs-CZ" sz="3800" b="1" dirty="0"/>
              <a:t>příležitosti žen/matek a mužů/otců </a:t>
            </a:r>
            <a:r>
              <a:rPr lang="cs-CZ" sz="3800" dirty="0"/>
              <a:t>– podíl na péči o děti a domácnost, ohrožení chudobou, životní priority v kontextu rovných příležitostí žen a mužů, sexuální </a:t>
            </a:r>
            <a:r>
              <a:rPr lang="cs-CZ" sz="3800" dirty="0" smtClean="0"/>
              <a:t>obtěžování</a:t>
            </a:r>
            <a:r>
              <a:rPr lang="cs-CZ" sz="3800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P</a:t>
            </a:r>
            <a:r>
              <a:rPr lang="cs-CZ" sz="3800" b="1" dirty="0" smtClean="0"/>
              <a:t>oradenství </a:t>
            </a:r>
            <a:r>
              <a:rPr lang="cs-CZ" sz="3800" b="1" dirty="0"/>
              <a:t>a vzdělávání v oblasti právního minima pro rodiče, zdravotní gramotnosti, státní sociální podpory apod</a:t>
            </a:r>
            <a:r>
              <a:rPr lang="cs-CZ" sz="3800" b="1" dirty="0" smtClean="0"/>
              <a:t>.</a:t>
            </a:r>
            <a:endParaRPr lang="cs-CZ" sz="3800" b="1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V</a:t>
            </a:r>
            <a:r>
              <a:rPr lang="cs-CZ" sz="3800" b="1" dirty="0" smtClean="0"/>
              <a:t>ývoj </a:t>
            </a:r>
            <a:r>
              <a:rPr lang="cs-CZ" sz="3800" b="1" dirty="0"/>
              <a:t>dítěte a péče o ně</a:t>
            </a:r>
            <a:r>
              <a:rPr lang="cs-CZ" sz="3800" dirty="0"/>
              <a:t> - těhotenství a péče o dítě, vývoj dítěte v jednotlivých vývojových </a:t>
            </a:r>
            <a:r>
              <a:rPr lang="cs-CZ" sz="3800" dirty="0" smtClean="0"/>
              <a:t>fázích</a:t>
            </a:r>
            <a:r>
              <a:rPr lang="cs-CZ" sz="3800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R</a:t>
            </a:r>
            <a:r>
              <a:rPr lang="cs-CZ" sz="3800" b="1" dirty="0" smtClean="0"/>
              <a:t>odičovství </a:t>
            </a:r>
            <a:r>
              <a:rPr lang="cs-CZ" sz="3800" b="1" dirty="0"/>
              <a:t>a výchova</a:t>
            </a:r>
            <a:r>
              <a:rPr lang="cs-CZ" sz="3800" dirty="0"/>
              <a:t> - podpora rodičů a výchova k pozitivnímu rodičovství, výchova dětí, odměny a tresty, dětský vzdor a agresivita, problémové situace mezi rodiči a </a:t>
            </a:r>
            <a:r>
              <a:rPr lang="cs-CZ" sz="3800" dirty="0" smtClean="0"/>
              <a:t>dětmi</a:t>
            </a:r>
            <a:r>
              <a:rPr lang="cs-CZ" sz="3800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B</a:t>
            </a:r>
            <a:r>
              <a:rPr lang="cs-CZ" sz="3800" b="1" dirty="0" smtClean="0"/>
              <a:t>ezpečnost </a:t>
            </a:r>
            <a:r>
              <a:rPr lang="cs-CZ" sz="3800" b="1" dirty="0"/>
              <a:t>dětí a prevence </a:t>
            </a:r>
            <a:r>
              <a:rPr lang="cs-CZ" sz="3800" dirty="0"/>
              <a:t>– např. </a:t>
            </a:r>
            <a:r>
              <a:rPr lang="cs-CZ" sz="3800" dirty="0" err="1"/>
              <a:t>kyberšikana</a:t>
            </a:r>
            <a:r>
              <a:rPr lang="cs-CZ" sz="3800" dirty="0"/>
              <a:t>, zásady chování vůči cizím lidem, sexuální zneužívání, prevence dětských úrazů, jak vybrat bezpečné volnočasové aktivity pro dítě, šikana </a:t>
            </a:r>
            <a:r>
              <a:rPr lang="cs-CZ" sz="3800" dirty="0" smtClean="0"/>
              <a:t>u dětí </a:t>
            </a:r>
            <a:r>
              <a:rPr lang="cs-CZ" sz="3800" dirty="0"/>
              <a:t>apod</a:t>
            </a:r>
            <a:r>
              <a:rPr lang="cs-CZ" sz="3800" dirty="0" smtClean="0"/>
              <a:t>.</a:t>
            </a:r>
            <a:endParaRPr lang="cs-CZ" sz="3800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O</a:t>
            </a:r>
            <a:r>
              <a:rPr lang="cs-CZ" sz="3800" b="1" dirty="0" smtClean="0"/>
              <a:t>btížné </a:t>
            </a:r>
            <a:r>
              <a:rPr lang="cs-CZ" sz="3800" b="1" dirty="0"/>
              <a:t>situace v rodině </a:t>
            </a:r>
            <a:r>
              <a:rPr lang="cs-CZ" sz="3800" dirty="0"/>
              <a:t>- příprava na školku, nástup do školy a školní zralost, poruchy učení, hyperaktivita, zásadní změny v rodině a příprava dětí na ně, puberta, výživové problémy u dětí </a:t>
            </a:r>
            <a:r>
              <a:rPr lang="cs-CZ" sz="3800" dirty="0" smtClean="0"/>
              <a:t>a dospívajících</a:t>
            </a:r>
            <a:r>
              <a:rPr lang="cs-CZ" sz="3800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K</a:t>
            </a:r>
            <a:r>
              <a:rPr lang="cs-CZ" sz="3800" b="1" dirty="0" smtClean="0"/>
              <a:t>onflikty </a:t>
            </a:r>
            <a:r>
              <a:rPr lang="cs-CZ" sz="3800" b="1" dirty="0"/>
              <a:t>v rodině </a:t>
            </a:r>
            <a:r>
              <a:rPr lang="cs-CZ" sz="3800" dirty="0"/>
              <a:t>- řešení sporů v rodině, rozvodové a porozvodové situace, dítě </a:t>
            </a:r>
            <a:r>
              <a:rPr lang="cs-CZ" sz="3800" dirty="0" smtClean="0"/>
              <a:t>a rozvod/rozchod </a:t>
            </a:r>
            <a:r>
              <a:rPr lang="cs-CZ" sz="3800" dirty="0"/>
              <a:t>rodičů, asistované předávání dětí s podporou </a:t>
            </a:r>
            <a:r>
              <a:rPr lang="cs-CZ" sz="3800" dirty="0" smtClean="0"/>
              <a:t>odborníka</a:t>
            </a:r>
            <a:r>
              <a:rPr lang="cs-CZ" sz="3800" dirty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800" b="1" dirty="0"/>
              <a:t>R</a:t>
            </a:r>
            <a:r>
              <a:rPr lang="cs-CZ" sz="3800" b="1" dirty="0" smtClean="0"/>
              <a:t>odiny </a:t>
            </a:r>
            <a:r>
              <a:rPr lang="cs-CZ" sz="3800" b="1" dirty="0"/>
              <a:t>se specifickými potřebami </a:t>
            </a:r>
            <a:r>
              <a:rPr lang="cs-CZ" sz="3800" dirty="0"/>
              <a:t>- podpora, témata a programy pro rodiny se specifickou potřebou (nejčastěji neúplné rodiny, rodiny se členem se zdravotním postižením, rodiny národnostních menšin či migrantů, rodiny se třemi a více dětmi, rodiny s </a:t>
            </a:r>
            <a:r>
              <a:rPr lang="cs-CZ" sz="3800" dirty="0" err="1"/>
              <a:t>vícerčaty</a:t>
            </a:r>
            <a:r>
              <a:rPr lang="cs-CZ" sz="3800" dirty="0"/>
              <a:t> apod.). </a:t>
            </a:r>
          </a:p>
        </p:txBody>
      </p:sp>
    </p:spTree>
    <p:extLst>
      <p:ext uri="{BB962C8B-B14F-4D97-AF65-F5344CB8AC3E}">
        <p14:creationId xmlns:p14="http://schemas.microsoft.com/office/powerpoint/2010/main" val="367240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58888" y="6165850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143000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 smtClean="0">
                <a:latin typeface="Arial" charset="0"/>
                <a:cs typeface="Arial" charset="0"/>
              </a:rPr>
              <a:t>II. Podpora </a:t>
            </a:r>
            <a:r>
              <a:rPr lang="cs-CZ" altLang="cs-CZ" sz="2400" b="1" dirty="0">
                <a:latin typeface="Arial" charset="0"/>
                <a:cs typeface="Arial" charset="0"/>
              </a:rPr>
              <a:t>rodin v agendě sociálně právní ochrany dětí (dále jen SPOD) </a:t>
            </a:r>
            <a:br>
              <a:rPr lang="cs-CZ" altLang="cs-CZ" sz="2400" b="1" dirty="0">
                <a:latin typeface="Arial" charset="0"/>
                <a:cs typeface="Arial" charset="0"/>
              </a:rPr>
            </a:br>
            <a:r>
              <a:rPr lang="cs-CZ" altLang="cs-CZ" sz="2400" b="1" dirty="0">
                <a:latin typeface="Arial" charset="0"/>
                <a:cs typeface="Arial" charset="0"/>
              </a:rPr>
              <a:t>Podpora práce s dětmi  a rodinami v oblasti </a:t>
            </a:r>
            <a:r>
              <a:rPr lang="cs-CZ" altLang="cs-CZ" sz="2400" b="1" dirty="0" smtClean="0">
                <a:latin typeface="Arial" charset="0"/>
                <a:cs typeface="Arial" charset="0"/>
              </a:rPr>
              <a:t>SPOD</a:t>
            </a:r>
            <a:endParaRPr lang="cs-CZ" altLang="cs-CZ" sz="2400" dirty="0" smtClean="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415212" cy="4615408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1800" b="1" dirty="0"/>
              <a:t>Cílem podpory v této oblasti je podporovat přímou práci s ohroženými dětmi a rodinami. </a:t>
            </a:r>
          </a:p>
          <a:p>
            <a:r>
              <a:rPr lang="cs-CZ" altLang="cs-CZ" sz="1800" dirty="0"/>
              <a:t>Aktivity jsou zaměřené především na rozvoj metod přímé práce s dětmi, navazují na sociální služby a aktivity OSPOD.  </a:t>
            </a:r>
          </a:p>
          <a:p>
            <a:r>
              <a:rPr lang="cs-CZ" altLang="cs-CZ" sz="1800" b="1" dirty="0"/>
              <a:t>Veškeré aktivity v této oblasti </a:t>
            </a:r>
            <a:r>
              <a:rPr lang="cs-CZ" altLang="cs-CZ" sz="1800" b="1" dirty="0" smtClean="0"/>
              <a:t>se vztahují k dětem, které jsou zařazeny v evidenci OSPOD, s výjimkou vlastních dětí pěstounů a osvojitelských rodin</a:t>
            </a:r>
          </a:p>
          <a:p>
            <a:r>
              <a:rPr lang="cs-CZ" altLang="cs-CZ" sz="1800" b="1" dirty="0" smtClean="0"/>
              <a:t>Aktivity jsou koordinovány s činností OSPOD a měly by být součástí individuálního plánu ochrany dítěte (IPOD). </a:t>
            </a:r>
          </a:p>
          <a:p>
            <a:r>
              <a:rPr lang="cs-CZ" altLang="cs-CZ" sz="1800" dirty="0" smtClean="0"/>
              <a:t>Aktivity pro děti, kterými se OSPOD zabývá v rovině prevence (tj. nebyly vyhodnoceny jako ohrožené, resp. ohrožení již pominulo), spadají </a:t>
            </a:r>
            <a:r>
              <a:rPr lang="cs-CZ" altLang="cs-CZ" sz="1800" dirty="0" smtClean="0"/>
              <a:t>do I. dotační </a:t>
            </a:r>
            <a:r>
              <a:rPr lang="cs-CZ" altLang="cs-CZ" sz="1800" dirty="0" smtClean="0"/>
              <a:t>oblasti (rodiny v krizi), kde je spolupráce s OSPOD též možná.</a:t>
            </a:r>
          </a:p>
          <a:p>
            <a:r>
              <a:rPr lang="cs-CZ" altLang="cs-CZ" sz="1800" dirty="0" smtClean="0"/>
              <a:t>Dotační </a:t>
            </a:r>
            <a:r>
              <a:rPr lang="cs-CZ" altLang="cs-CZ" sz="1800" dirty="0"/>
              <a:t>oblast je zaměřena na rozvoj specifické práce s různými skupinami ohrožených dětí –  jedná se o děti ohrožené dle § 6 zákona o SPOD (např. děti zanedbávané, týrané a zneužívané, oběti a svědci domácího násilí, děti ohrožené nepříznivým zdravotním stavem dítěte nebo rodiče, děti ohrožené sociálně patologickými jevy, děti, jimž je třeba zprostředkovat náhradní rodinnou péči, apod.), dále na </a:t>
            </a:r>
            <a:r>
              <a:rPr lang="cs-CZ" altLang="cs-CZ" sz="1800" dirty="0" smtClean="0"/>
              <a:t>vlastní </a:t>
            </a:r>
            <a:r>
              <a:rPr lang="cs-CZ" altLang="cs-CZ" sz="1800" dirty="0"/>
              <a:t>děti pěstounů a osvojitelské rodiny. </a:t>
            </a:r>
            <a:endParaRPr lang="cs-CZ" altLang="cs-CZ" sz="1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19200" y="6165850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II. Podpora rodin v agendě sociálně právní ochrany dětí (dále jen SPOD) </a:t>
            </a:r>
            <a:br>
              <a:rPr lang="cs-CZ" altLang="cs-CZ" sz="2400" b="1" dirty="0">
                <a:latin typeface="Arial" charset="0"/>
                <a:cs typeface="Arial" charset="0"/>
              </a:rPr>
            </a:br>
            <a:r>
              <a:rPr lang="cs-CZ" altLang="cs-CZ" sz="2400" b="1" dirty="0">
                <a:latin typeface="Arial" charset="0"/>
                <a:cs typeface="Arial" charset="0"/>
              </a:rPr>
              <a:t>Podpora práce s dětmi  a rodinami v oblasti SPOD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9037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000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31913" y="1412875"/>
            <a:ext cx="69850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dirty="0"/>
              <a:t>Podporované aktivity NNO: </a:t>
            </a:r>
          </a:p>
          <a:p>
            <a:pPr>
              <a:defRPr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osvěta</a:t>
            </a:r>
            <a:r>
              <a:rPr lang="cs-CZ" dirty="0"/>
              <a:t> - informace pro veřejnost o smyslu ochrany práv dětí podpora rodičovských kompetencí směřujících k řádné péči o děti;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zavádění a rozvoj technik přímé práce s dětmi;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rozvoj spolupráce NNO, OSPOD a dalších subjektů při práci s konkrétními rodinami a dětmi;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intenzivní poradenství a terapie pro </a:t>
            </a:r>
            <a:r>
              <a:rPr lang="cs-CZ" b="1" dirty="0" smtClean="0"/>
              <a:t>ohrožené rodiče </a:t>
            </a:r>
            <a:r>
              <a:rPr lang="cs-CZ" b="1" dirty="0"/>
              <a:t>nebo děti </a:t>
            </a:r>
            <a:r>
              <a:rPr lang="cs-CZ" b="1" dirty="0" smtClean="0"/>
              <a:t>(</a:t>
            </a:r>
            <a:r>
              <a:rPr lang="cs-CZ" b="1" dirty="0"/>
              <a:t>koordinace s OSPOD)</a:t>
            </a:r>
            <a:r>
              <a:rPr lang="en-US" dirty="0"/>
              <a:t>;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doprovázení ohrožených rodin;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právní a finanční poradenství pro ohrožené rodiny;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prevence domácího násilí;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programy pro rodiny, kde se vyskytlo domácí násilí;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podpora osvojitelských rodin související se specifiky péče o osvojené děti;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1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219200" y="6165850"/>
            <a:ext cx="7467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cs-CZ" sz="1400" dirty="0">
              <a:solidFill>
                <a:srgbClr val="777777"/>
              </a:solidFill>
              <a:latin typeface="Arial" charset="0"/>
              <a:cs typeface="+mn-cs"/>
            </a:endParaRPr>
          </a:p>
        </p:txBody>
      </p:sp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II. Podpora rodin v agendě sociálně právní ochrany dětí (dále jen SPOD) </a:t>
            </a:r>
            <a:br>
              <a:rPr lang="cs-CZ" altLang="cs-CZ" sz="2400" b="1" dirty="0">
                <a:latin typeface="Arial" charset="0"/>
                <a:cs typeface="Arial" charset="0"/>
              </a:rPr>
            </a:br>
            <a:r>
              <a:rPr lang="cs-CZ" altLang="cs-CZ" sz="2400" b="1" dirty="0">
                <a:latin typeface="Arial" charset="0"/>
                <a:cs typeface="Arial" charset="0"/>
              </a:rPr>
              <a:t>Podpora práce s dětmi  a rodinami v oblasti SPOD</a:t>
            </a:r>
            <a:endParaRPr lang="cs-CZ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9037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000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19200" y="1705451"/>
            <a:ext cx="6624637" cy="42780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dirty="0"/>
              <a:t>Další podporované aktivity NNO: </a:t>
            </a:r>
          </a:p>
          <a:p>
            <a:pPr>
              <a:defRPr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podpora vlastních dětí pěstounů v pěstounských rodinách související se specifiky života v rodině</a:t>
            </a:r>
            <a:r>
              <a:rPr lang="cs-CZ" dirty="0"/>
              <a:t>, která pečuje o přijaté děti</a:t>
            </a:r>
            <a:r>
              <a:rPr lang="cs-CZ" dirty="0" smtClean="0"/>
              <a:t>;</a:t>
            </a:r>
          </a:p>
          <a:p>
            <a:pPr>
              <a:defRPr/>
            </a:pPr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vyhledávání, získávání, motivování a kvalifikované informování potenciálních náhradních rodičů</a:t>
            </a:r>
            <a:r>
              <a:rPr lang="cs-CZ" dirty="0"/>
              <a:t>, průběžnou kampaň a poskytování poradenství zájemcům o náhradní rodinnou péči; </a:t>
            </a:r>
            <a:endParaRPr lang="cs-CZ" dirty="0" smtClean="0"/>
          </a:p>
          <a:p>
            <a:pPr>
              <a:defRPr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příprava dětí, kterým je třeba zprostředkovat náhradní rodinnou péči, na proces zprostředkování a přechod do náhradní rodiny, doprovázení dítěte procesem zprostředkování</a:t>
            </a:r>
            <a:r>
              <a:rPr lang="cs-CZ" dirty="0"/>
              <a:t>; </a:t>
            </a:r>
            <a:endParaRPr lang="cs-CZ" dirty="0" smtClean="0"/>
          </a:p>
          <a:p>
            <a:pPr>
              <a:defRPr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zavádění inovativních metod do práce s cílovými skupinami</a:t>
            </a:r>
            <a:r>
              <a:rPr lang="cs-CZ" dirty="0"/>
              <a:t>.</a:t>
            </a:r>
            <a:r>
              <a:rPr lang="cs-CZ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5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2400" b="1" smtClean="0">
                <a:latin typeface="Arial" charset="0"/>
                <a:cs typeface="Arial" charset="0"/>
              </a:rPr>
              <a:t>Návrhy na změny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882650" y="1196975"/>
            <a:ext cx="7804150" cy="5040313"/>
          </a:xfrm>
        </p:spPr>
        <p:txBody>
          <a:bodyPr/>
          <a:lstStyle/>
          <a:p>
            <a:pPr eaLnBrk="1" hangingPunct="1">
              <a:defRPr/>
            </a:pPr>
            <a:endParaRPr lang="cs-CZ" altLang="cs-CZ" sz="2500" dirty="0" smtClean="0"/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altLang="cs-CZ" sz="10000" dirty="0" smtClean="0"/>
              <a:t>???</a:t>
            </a:r>
          </a:p>
          <a:p>
            <a:pPr eaLnBrk="1" hangingPunct="1">
              <a:defRPr/>
            </a:pPr>
            <a:endParaRPr lang="cs-CZ" altLang="cs-CZ" sz="1600" b="1" dirty="0" smtClean="0"/>
          </a:p>
        </p:txBody>
      </p:sp>
      <p:pic>
        <p:nvPicPr>
          <p:cNvPr id="1126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1219200" y="6172200"/>
            <a:ext cx="7467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Odbor rodinné politiky a politiky stárnutí (21), Ministerstvo práce a sociálních věcí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Připraveno: 23. května 2016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cs-CZ" altLang="cs-CZ" sz="800" dirty="0">
              <a:solidFill>
                <a:srgbClr val="777777"/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2565</Words>
  <Application>Microsoft Office PowerPoint</Application>
  <PresentationFormat>Předvádění na obrazovce (4:3)</PresentationFormat>
  <Paragraphs>256</Paragraphs>
  <Slides>28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Prezentace aplikace PowerPoint</vt:lpstr>
      <vt:lpstr>Cíl a účel</vt:lpstr>
      <vt:lpstr>I. Preventivní aktivity na podporu rodiny – obecně</vt:lpstr>
      <vt:lpstr>I. Preventivní aktivity na podporu rodiny příklady podporovaných aktivit</vt:lpstr>
      <vt:lpstr>I. Preventivní aktivity na podporu rodiny příklady podporovaných témat</vt:lpstr>
      <vt:lpstr>II. Podpora rodin v agendě sociálně právní ochrany dětí (dále jen SPOD)  Podpora práce s dětmi  a rodinami v oblasti SPOD</vt:lpstr>
      <vt:lpstr>II. Podpora rodin v agendě sociálně právní ochrany dětí (dále jen SPOD)  Podpora práce s dětmi  a rodinami v oblasti SPOD</vt:lpstr>
      <vt:lpstr>II. Podpora rodin v agendě sociálně právní ochrany dětí (dále jen SPOD)  Podpora práce s dětmi  a rodinami v oblasti SPOD</vt:lpstr>
      <vt:lpstr>Návrhy na změny</vt:lpstr>
      <vt:lpstr>Chystané změny</vt:lpstr>
      <vt:lpstr>Chystané změny</vt:lpstr>
      <vt:lpstr>Chystané změny</vt:lpstr>
      <vt:lpstr>Chystané změny</vt:lpstr>
      <vt:lpstr>Chystané změny</vt:lpstr>
      <vt:lpstr>Chystané změny</vt:lpstr>
      <vt:lpstr>Chystané změny</vt:lpstr>
      <vt:lpstr>Chystané změny</vt:lpstr>
      <vt:lpstr> Rozpočet</vt:lpstr>
      <vt:lpstr>Rozpočet</vt:lpstr>
      <vt:lpstr>Časté nedostatky  při vyplňování žádosti</vt:lpstr>
      <vt:lpstr>Časté nedostatky  při vyplňování žádosti</vt:lpstr>
      <vt:lpstr>Časté nedostatky  při vyplňování žádosti</vt:lpstr>
      <vt:lpstr>Časté nedostatky - na co si ještě dát pozor</vt:lpstr>
      <vt:lpstr>Důležité informace:</vt:lpstr>
      <vt:lpstr>Důležité kontakty:</vt:lpstr>
      <vt:lpstr>Prezentace aplikace PowerPoint</vt:lpstr>
      <vt:lpstr>Požadavky na změnu harmonogramu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Valová Kristýna Bc. (MPSV)</dc:creator>
  <cp:lastModifiedBy>Reinosová Lenka Mgr. (MPSV)</cp:lastModifiedBy>
  <cp:revision>47</cp:revision>
  <cp:lastPrinted>2017-05-26T13:54:20Z</cp:lastPrinted>
  <dcterms:created xsi:type="dcterms:W3CDTF">2017-05-16T16:02:29Z</dcterms:created>
  <dcterms:modified xsi:type="dcterms:W3CDTF">2017-06-26T09:11:31Z</dcterms:modified>
</cp:coreProperties>
</file>