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4"/>
  </p:sldMasterIdLst>
  <p:notesMasterIdLst>
    <p:notesMasterId r:id="rId18"/>
  </p:notesMasterIdLst>
  <p:handoutMasterIdLst>
    <p:handoutMasterId r:id="rId19"/>
  </p:handoutMasterIdLst>
  <p:sldIdLst>
    <p:sldId id="256" r:id="rId5"/>
    <p:sldId id="474" r:id="rId6"/>
    <p:sldId id="475" r:id="rId7"/>
    <p:sldId id="476" r:id="rId8"/>
    <p:sldId id="477" r:id="rId9"/>
    <p:sldId id="487" r:id="rId10"/>
    <p:sldId id="489" r:id="rId11"/>
    <p:sldId id="488" r:id="rId12"/>
    <p:sldId id="490" r:id="rId13"/>
    <p:sldId id="478" r:id="rId14"/>
    <p:sldId id="482" r:id="rId15"/>
    <p:sldId id="480" r:id="rId16"/>
    <p:sldId id="437" r:id="rId17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D6067467-E356-4D1B-A980-854A260FD949}">
          <p14:sldIdLst>
            <p14:sldId id="256"/>
            <p14:sldId id="474"/>
            <p14:sldId id="475"/>
            <p14:sldId id="476"/>
            <p14:sldId id="477"/>
            <p14:sldId id="487"/>
            <p14:sldId id="489"/>
            <p14:sldId id="488"/>
            <p14:sldId id="490"/>
            <p14:sldId id="478"/>
            <p14:sldId id="482"/>
            <p14:sldId id="480"/>
            <p14:sldId id="43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785" autoAdjust="0"/>
    <p:restoredTop sz="93073" autoAdjust="0"/>
  </p:normalViewPr>
  <p:slideViewPr>
    <p:cSldViewPr>
      <p:cViewPr varScale="1">
        <p:scale>
          <a:sx n="75" d="100"/>
          <a:sy n="75" d="100"/>
        </p:scale>
        <p:origin x="69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214" y="-108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726" cy="493316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462" y="0"/>
            <a:ext cx="2918726" cy="493316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5B74E220-270F-4669-8C16-E520C88404BD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417"/>
            <a:ext cx="2918726" cy="493316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462" y="9371417"/>
            <a:ext cx="2918726" cy="493316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3652490E-B88B-431B-8589-41E53101D0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820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FCEE83E4-6F57-40F3-8DB5-E95AE0E572B5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46" tIns="45473" rIns="90946" bIns="4547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946" tIns="45473" rIns="90946" bIns="45473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41A4EFAA-816D-422C-A0CC-995DF66254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147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2B95-9E39-43C7-ADC3-1FE5FC74FA16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8347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4CBE-7407-4838-966A-E57378967947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9352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BA0B-BA05-40B6-A47C-D79A52EFB231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4333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40E35-E6D8-4B48-AB40-2E18F01A5CBC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84606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FD58-E8FA-4AE0-8C51-196280673A9D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3689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1ADE-8E59-4DF9-96F5-8C0BFE89E9B4}" type="datetime1">
              <a:rPr lang="cs-CZ" smtClean="0"/>
              <a:t>09.04.2020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89525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D128-C2AE-42A5-9494-9D3395BE27AC}" type="datetime1">
              <a:rPr lang="cs-CZ" smtClean="0"/>
              <a:t>09.04.2020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3034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015C-CE3A-4802-98C0-807341087405}" type="datetime1">
              <a:rPr lang="cs-CZ" smtClean="0"/>
              <a:t>09.04.2020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7309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8151-BB0C-4174-A9D5-635C77EC1304}" type="datetime1">
              <a:rPr lang="cs-CZ" smtClean="0"/>
              <a:t>09.04.2020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6691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7F1E-A25F-4DFA-A7F0-D2163CD33B33}" type="datetime1">
              <a:rPr lang="cs-CZ" smtClean="0"/>
              <a:t>09.04.2020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9693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ACB3-E398-4584-8E46-01277968FAF0}" type="datetime1">
              <a:rPr lang="cs-CZ" smtClean="0"/>
              <a:t>09.04.2020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64000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0D657-6FA9-4675-B84A-67DA8A7DEFDD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533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projektovypravnik@mpsv.cz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psv.cz/web/cz/zpravodaj-socialni-prac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0"/>
                <a:lumOff val="100000"/>
                <a:alpha val="0"/>
              </a:schemeClr>
            </a:gs>
            <a:gs pos="50000">
              <a:schemeClr val="accent1">
                <a:tint val="44500"/>
                <a:satMod val="160000"/>
                <a:alpha val="44000"/>
              </a:schemeClr>
            </a:gs>
            <a:gs pos="100000">
              <a:schemeClr val="accent1">
                <a:tint val="23500"/>
                <a:satMod val="160000"/>
                <a:alpha val="3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31818"/>
            <a:ext cx="1224594" cy="12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295865" y="2210153"/>
            <a:ext cx="67687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  <a:latin typeface="Century Gothic" pitchFamily="34" charset="0"/>
              </a:rPr>
              <a:t>Projekt Systémová podpora sociální práce v obcích</a:t>
            </a:r>
            <a:endParaRPr lang="cs-CZ" sz="32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4" t="6632" r="70207" b="6765"/>
          <a:stretch/>
        </p:blipFill>
        <p:spPr bwMode="auto">
          <a:xfrm>
            <a:off x="395536" y="522626"/>
            <a:ext cx="1616914" cy="104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2195736" y="491489"/>
            <a:ext cx="44572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Evropská unie</a:t>
            </a:r>
          </a:p>
          <a:p>
            <a:r>
              <a:rPr lang="cs-CZ" sz="2400" dirty="0" smtClean="0"/>
              <a:t>Evropský sociální fond</a:t>
            </a:r>
          </a:p>
          <a:p>
            <a:r>
              <a:rPr lang="cs-CZ" sz="2400" dirty="0" smtClean="0"/>
              <a:t>Operační program Zaměstnanost</a:t>
            </a:r>
            <a:endParaRPr lang="cs-CZ" sz="2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55576" y="4242852"/>
            <a:ext cx="528932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Mgr. Nikola Kozová  </a:t>
            </a:r>
          </a:p>
          <a:p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Oblastní metodik</a:t>
            </a:r>
          </a:p>
          <a:p>
            <a:endParaRPr lang="cs-CZ" sz="2400" dirty="0" smtClean="0"/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Odbor sociálních služeb, sociální práce a sociálního bydlení, MPSV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5268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Vzdělávací web</a:t>
            </a:r>
            <a:endParaRPr lang="cs-CZ" sz="3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5524722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cs-CZ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Primárně </a:t>
            </a:r>
            <a:r>
              <a:rPr lang="cs-CZ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zaměřen </a:t>
            </a:r>
            <a:r>
              <a:rPr lang="cs-CZ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pracovníky </a:t>
            </a:r>
            <a:r>
              <a:rPr lang="cs-CZ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veřejné správy, </a:t>
            </a:r>
            <a:r>
              <a:rPr lang="cs-CZ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bude volně </a:t>
            </a:r>
            <a:r>
              <a:rPr lang="cs-CZ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přístupný studentům </a:t>
            </a:r>
            <a:r>
              <a:rPr lang="cs-CZ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</a:t>
            </a:r>
            <a:r>
              <a:rPr lang="cs-CZ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práce, </a:t>
            </a:r>
            <a:r>
              <a:rPr lang="cs-CZ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či široké veřejnosti. </a:t>
            </a:r>
          </a:p>
          <a:p>
            <a:pPr lvl="0"/>
            <a:r>
              <a:rPr 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Cílem je: zveřejnit všechny materiály </a:t>
            </a:r>
            <a:r>
              <a:rPr lang="cs-CZ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 </a:t>
            </a:r>
            <a:r>
              <a:rPr 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vzdělávacího </a:t>
            </a:r>
            <a:r>
              <a:rPr lang="cs-CZ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programu </a:t>
            </a:r>
            <a:r>
              <a:rPr 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vztahujícího se k vybraným tématům </a:t>
            </a:r>
            <a:r>
              <a:rPr lang="cs-CZ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(např. finanční </a:t>
            </a:r>
            <a:r>
              <a:rPr 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gramotnost, k</a:t>
            </a:r>
            <a:r>
              <a:rPr lang="cs-CZ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rizová </a:t>
            </a:r>
            <a:r>
              <a:rPr 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intervence, zásady bezpečné práce s </a:t>
            </a:r>
            <a:r>
              <a:rPr lang="cs-CZ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klientem, psychohygiena</a:t>
            </a:r>
            <a:r>
              <a:rPr 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motivační rozhovory,  </a:t>
            </a:r>
            <a:r>
              <a:rPr lang="cs-CZ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apod.)</a:t>
            </a:r>
            <a:endParaRPr lang="cs-CZ" sz="5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ále zpřístupněny například aktualizované předpisy, doporučené postupy apod.</a:t>
            </a:r>
          </a:p>
          <a:p>
            <a:pPr lvl="0"/>
            <a:r>
              <a:rPr lang="cs-CZ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Slouží k </a:t>
            </a:r>
            <a:r>
              <a:rPr 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sjednocování výkonu sociální práce.</a:t>
            </a:r>
          </a:p>
          <a:p>
            <a:pPr lvl="0"/>
            <a:r>
              <a:rPr 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současné době probíhá příprava </a:t>
            </a:r>
            <a:r>
              <a:rPr lang="cs-CZ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zadávací dokumentace</a:t>
            </a:r>
            <a:r>
              <a:rPr 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71247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cs-CZ" sz="3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Příručka Praxe sociální práce v obci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Závěrečný a shrnující dokument.</a:t>
            </a:r>
          </a:p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Aktuálně probíhá sepisování jednotlivých článků, publikování přelom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2020/2021.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774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Aktivity</a:t>
            </a:r>
            <a:endParaRPr lang="cs-CZ" sz="3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Informační/osvětová činnost MPSV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probíhá, v únoru 2020 leták – Pomoc osobám s poruchou autistického spektra, jejich pečujícím a rodinám (cílová skupina: obecní úřady). </a:t>
            </a:r>
          </a:p>
          <a:p>
            <a:r>
              <a:rPr lang="cs-CZ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Sociálně </a:t>
            </a:r>
            <a:r>
              <a:rPr lang="cs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právní poradenství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projektovypravnik@mpsv.cz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zajištěno na DPP, činnosti byla rozšířena pro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všechny sociální pracovníky z veřejné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správy.</a:t>
            </a:r>
          </a:p>
          <a:p>
            <a:r>
              <a:rPr lang="cs-CZ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Supervize </a:t>
            </a:r>
            <a:r>
              <a:rPr lang="cs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vzdělávání RT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supervize RT znovu probíhá od ledna 2020 (1x za 2 měsíce), vzdělávání RT bude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probíhat do konce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projektu.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9930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950" y="469947"/>
            <a:ext cx="1786107" cy="1837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942214" y="2363065"/>
            <a:ext cx="7710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Century Gothic" pitchFamily="34" charset="0"/>
              </a:rPr>
              <a:t>Děkuji za pozornost a spolupráci v rámci realizace projektu</a:t>
            </a:r>
          </a:p>
        </p:txBody>
      </p:sp>
      <p:sp>
        <p:nvSpPr>
          <p:cNvPr id="10" name="Obdélník 9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5"/>
          <p:cNvCxnSpPr/>
          <p:nvPr/>
        </p:nvCxnSpPr>
        <p:spPr>
          <a:xfrm>
            <a:off x="616042" y="4293096"/>
            <a:ext cx="8139227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1259632" y="3694936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entury Gothic" pitchFamily="34" charset="0"/>
              </a:rPr>
              <a:t>Nikola Kozová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13</a:t>
            </a:fld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616042" y="4442977"/>
            <a:ext cx="8003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Nikola.kozova@mpsv.cz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5085184"/>
            <a:ext cx="7560840" cy="96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algn="ctr">
              <a:lnSpc>
                <a:spcPct val="80000"/>
              </a:lnSpc>
              <a:spcAft>
                <a:spcPts val="600"/>
              </a:spcAft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Více o projektu: </a:t>
            </a: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https://www.mpsv.cz/web/cz/systemova-podpora-socialni-prace-v-obcich</a:t>
            </a:r>
            <a:endParaRPr lang="cs-CZ" altLang="cs-CZ" dirty="0">
              <a:solidFill>
                <a:schemeClr val="bg1">
                  <a:lumMod val="10000"/>
                </a:schemeClr>
              </a:solidFill>
              <a:cs typeface="Times New Roman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07010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Systémová podpora sociální práce v obcích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spcAft>
                <a:spcPts val="1200"/>
              </a:spcAft>
              <a:buClr>
                <a:schemeClr val="accent5">
                  <a:lumMod val="75000"/>
                </a:schemeClr>
              </a:buClr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Systémový projekt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„Systémová podpora sociální práce v obcích“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zaměřuje na zlepšení sociálního začleňování a boje s chudobou a věnuje se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posilování dostupnosti sociální práce na obecních úřadech.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  <a:buClr>
                <a:schemeClr val="accent5">
                  <a:lumMod val="75000"/>
                </a:schemeClr>
              </a:buClr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Cílem projektu je koordinace a ověření metodické role MPSV k výkonu sociální práce v obcích v rámci přenesené působnosti.</a:t>
            </a:r>
          </a:p>
          <a:p>
            <a:pPr algn="just">
              <a:spcAft>
                <a:spcPts val="1200"/>
              </a:spcAft>
              <a:buClr>
                <a:schemeClr val="accent5">
                  <a:lumMod val="75000"/>
                </a:schemeClr>
              </a:buClr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Prioritou projektu je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snaha o vytvoření a realizaci systematických nástrojů pro vznik a rozvoj metodické a vzdělávací podpory pro sociální pracovníky obecních úřadů včetně zvyšování jejich kompetencí.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0274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32435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Realizace projektu</a:t>
            </a:r>
            <a:endParaRPr lang="cs-CZ" sz="3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 je realizován od roku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 a je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prodloužen do 30. 6. 2021.</a:t>
            </a:r>
          </a:p>
          <a:p>
            <a:pPr algn="just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Lze ho tedy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pomyslně rozdělit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dvou „etap“</a:t>
            </a:r>
          </a:p>
          <a:p>
            <a:pPr algn="just"/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První etapa probíhala s 15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zapojenými obcemi a nyní se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soustředíme na vzdělávací aktivity pro pracovníky veřejné správy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2815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Realizované aktivity</a:t>
            </a:r>
            <a:endParaRPr lang="cs-CZ" sz="3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/>
          </a:bodyPr>
          <a:lstStyle/>
          <a:p>
            <a:pPr algn="just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Bylo realizováno celkem 9 workshopů</a:t>
            </a:r>
          </a:p>
          <a:p>
            <a:pPr algn="just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Metodický seminář </a:t>
            </a:r>
          </a:p>
          <a:p>
            <a:pPr algn="just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ydáno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Zpravodajů sociální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</a:p>
          <a:p>
            <a:pPr marL="0" indent="0">
              <a:buNone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www.mpsv.cz/web/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cz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/zpravodaj-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socialni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-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prace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Proběhly 4 zahraniční cesty (Bratislava, Krakov, Berlín, Vídeň)</a:t>
            </a:r>
          </a:p>
          <a:p>
            <a:pPr algn="just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Pracovní skupiny pro tvorbu Standardů činností sociální práce ve veřejné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správě</a:t>
            </a:r>
          </a:p>
          <a:p>
            <a:pPr algn="just"/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Konference v Praze (listopad 2019)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6312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Aktivity v rámci prodloužení projektu</a:t>
            </a:r>
            <a:endParaRPr lang="cs-CZ" sz="3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5</a:t>
            </a:fld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45266" y="1297151"/>
            <a:ext cx="8229600" cy="676672"/>
          </a:xfrm>
          <a:prstGeom prst="roundRect">
            <a:avLst/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Workshopy 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780398" y="2154711"/>
            <a:ext cx="7583201" cy="709411"/>
          </a:xfrm>
          <a:prstGeom prst="roundRect">
            <a:avLst/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Metodická školení 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1295634" y="3011701"/>
            <a:ext cx="6552728" cy="709411"/>
          </a:xfrm>
          <a:prstGeom prst="roundRect">
            <a:avLst/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Kazuistické semináře 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1655674" y="3899650"/>
            <a:ext cx="5832648" cy="709411"/>
          </a:xfrm>
          <a:prstGeom prst="roundRect">
            <a:avLst/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Vzdělávací program 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2051720" y="4773294"/>
            <a:ext cx="5040560" cy="709411"/>
          </a:xfrm>
          <a:prstGeom prst="roundRect">
            <a:avLst/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Vzdělávací webová stránka 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2699792" y="5656314"/>
            <a:ext cx="3853408" cy="709411"/>
          </a:xfrm>
          <a:prstGeom prst="roundRect">
            <a:avLst/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Příručka Praxe sociální práce v obci</a:t>
            </a:r>
          </a:p>
        </p:txBody>
      </p:sp>
    </p:spTree>
    <p:extLst>
      <p:ext uri="{BB962C8B-B14F-4D97-AF65-F5344CB8AC3E}">
        <p14:creationId xmlns:p14="http://schemas.microsoft.com/office/powerpoint/2010/main" val="1006419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Workshop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Vždy cílí na aktuální témata z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praxe.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dopolední části probíhají přednášky (prezentace) odborníků. </a:t>
            </a:r>
          </a:p>
          <a:p>
            <a:pPr algn="just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odpolední části jsou účastníci rozděleni do pracovních skupin, kde probíhá diskuze a sdílení praxe na dané téma.</a:t>
            </a:r>
          </a:p>
          <a:p>
            <a:pPr algn="just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Vzniká závěr, ten je prezentován před všemi účastníky v hlavním sále.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4866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Metodická</a:t>
            </a:r>
            <a:r>
              <a:rPr lang="cs-CZ" dirty="0" smtClean="0"/>
              <a:t> </a:t>
            </a:r>
            <a:r>
              <a:rPr lang="cs-CZ" sz="3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Probíhají primárně v místech oblastních kanceláří: Hradec Králové, Praha, Olomouc.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s ohledem na lepší dostupnost místa lze měnit)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Celkem proběhnou 4 vlny školení = v součtu bude zrealizováno 12 školení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vlna metodického školení je plánovaná na březen roku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(Brno, Hradec Králové, Ústí nad Labem)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9439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Kazuistické 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Pořádají je oblastní metodici (Hradec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Králové, Praha, Olomouc).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Účastní se jich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zejména sociální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pracovníci obecních úřadů.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Realizují se 1x za 3 měsíce (ve všech oblastech).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Řeší se aktuální témata z praxe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7339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Vzdělávací program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cs-CZ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Akreditace na MPSV</a:t>
            </a:r>
            <a:r>
              <a:rPr lang="cs-CZ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</a:p>
          <a:p>
            <a:pPr lvl="0" algn="just"/>
            <a:r>
              <a:rPr lang="cs-CZ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Celkem rozsah  </a:t>
            </a:r>
            <a:r>
              <a:rPr lang="cs-CZ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56 vyučovacích hodin</a:t>
            </a:r>
            <a:r>
              <a:rPr lang="cs-CZ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cs-CZ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Proběhne 15 běhů pro 15 účastníků</a:t>
            </a:r>
            <a:endParaRPr lang="cs-CZ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cs-CZ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Primárně pro sociální pracovníky z obecních </a:t>
            </a:r>
            <a:r>
              <a:rPr lang="cs-CZ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úřadů a veřejné správy.</a:t>
            </a:r>
            <a:endParaRPr lang="cs-CZ" sz="28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cs-CZ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Témata zaměřená na přímou práci s klientem.</a:t>
            </a:r>
          </a:p>
          <a:p>
            <a:pPr lvl="0" algn="just"/>
            <a:r>
              <a:rPr lang="cs-CZ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Účast bude poskytnuta bezplatně.</a:t>
            </a:r>
          </a:p>
          <a:p>
            <a:pPr lvl="0" algn="just"/>
            <a:r>
              <a:rPr lang="cs-CZ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Zahájení </a:t>
            </a:r>
            <a:r>
              <a:rPr lang="cs-CZ" sz="280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 </a:t>
            </a:r>
            <a:r>
              <a:rPr lang="cs-CZ" sz="280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roce </a:t>
            </a:r>
            <a:r>
              <a:rPr lang="cs-CZ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2020.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5595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PSV_motiv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B9AB18B89519341810D8DEBA4CC33A2" ma:contentTypeVersion="0" ma:contentTypeDescription="Vytvoří nový dokument" ma:contentTypeScope="" ma:versionID="16c7ee39ad466af701aacf801fed93c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91e2fbbf3efe6f5ad217f05f8c142f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31D6FF-03AE-48D5-8840-E763D51C58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112A48A-AAAA-42C3-BB75-D0331CE038D8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8638DBF-B319-45B7-8636-6B574FCBB60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650</TotalTime>
  <Words>652</Words>
  <Application>Microsoft Office PowerPoint</Application>
  <PresentationFormat>Předvádění na obrazovce (4:3)</PresentationFormat>
  <Paragraphs>85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Tahoma</vt:lpstr>
      <vt:lpstr>Times New Roman</vt:lpstr>
      <vt:lpstr>MPSV_motiv</vt:lpstr>
      <vt:lpstr>Prezentace aplikace PowerPoint</vt:lpstr>
      <vt:lpstr>Systémová podpora sociální práce v obcích </vt:lpstr>
      <vt:lpstr>Realizace projektu</vt:lpstr>
      <vt:lpstr>Realizované aktivity</vt:lpstr>
      <vt:lpstr>Aktivity v rámci prodloužení projektu</vt:lpstr>
      <vt:lpstr>Workshop </vt:lpstr>
      <vt:lpstr>Metodická školení</vt:lpstr>
      <vt:lpstr>Kazuistické semináře</vt:lpstr>
      <vt:lpstr>Vzdělávací program</vt:lpstr>
      <vt:lpstr>Vzdělávací web</vt:lpstr>
      <vt:lpstr>Příručka Praxe sociální práce v obci </vt:lpstr>
      <vt:lpstr>Aktivity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Kahánek Martin Mgr. (MPSV)</dc:creator>
  <cp:lastModifiedBy>Hausvaterová Věra DiS. (MPSV)</cp:lastModifiedBy>
  <cp:revision>91</cp:revision>
  <cp:lastPrinted>2017-09-08T06:13:54Z</cp:lastPrinted>
  <dcterms:created xsi:type="dcterms:W3CDTF">2018-01-04T09:07:25Z</dcterms:created>
  <dcterms:modified xsi:type="dcterms:W3CDTF">2020-04-09T13:42:37Z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0x010100DB9AB18B89519341810D8DEBA4CC33A2</vt:lpwstr>
  </property>
</Properties>
</file>