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56" r:id="rId3"/>
    <p:sldId id="257" r:id="rId4"/>
    <p:sldId id="279" r:id="rId5"/>
    <p:sldId id="258" r:id="rId6"/>
    <p:sldId id="278" r:id="rId7"/>
    <p:sldId id="277" r:id="rId8"/>
    <p:sldId id="259" r:id="rId9"/>
    <p:sldId id="260" r:id="rId10"/>
    <p:sldId id="261" r:id="rId11"/>
    <p:sldId id="262" r:id="rId12"/>
    <p:sldId id="271" r:id="rId13"/>
    <p:sldId id="264" r:id="rId14"/>
    <p:sldId id="263" r:id="rId15"/>
    <p:sldId id="268" r:id="rId16"/>
    <p:sldId id="269" r:id="rId17"/>
    <p:sldId id="265" r:id="rId18"/>
    <p:sldId id="266" r:id="rId19"/>
    <p:sldId id="267" r:id="rId20"/>
    <p:sldId id="272" r:id="rId21"/>
    <p:sldId id="273" r:id="rId22"/>
    <p:sldId id="270" r:id="rId23"/>
    <p:sldId id="276" r:id="rId24"/>
    <p:sldId id="275" r:id="rId25"/>
    <p:sldId id="274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hn%C4%9Bv%C3%ADn&amp;source=lnms&amp;tbm=isch&amp;sa=X&amp;ved=0ahUKEwiU1faYpLjUAhUBExoKHShyBHsQ_AUICigB&amp;biw=1197&amp;bih=949#imgrc=ggG3_WJTd4YhKM" TargetMode="External"/><Relationship Id="rId2" Type="http://schemas.openxmlformats.org/officeDocument/2006/relationships/hyperlink" Target="https://commons.wikimedia.org/wiki/File:Most,_t%C5%99._Budovatel%C5%AF,_Rozkv%C4%9Bt_a_v%C4%9B%C5%BE%C3%A1ky_U_V%C4%9B%C5%BEov%C3%BDch_dom%C5%AF_(01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vyletnik.cz/images/vylet/uzivatele/vlasta79/most-2012-05-14-most-u-kostela-02-_1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zadi bez loga">
            <a:extLst>
              <a:ext uri="{FF2B5EF4-FFF2-40B4-BE49-F238E27FC236}">
                <a16:creationId xmlns:a16="http://schemas.microsoft.com/office/drawing/2014/main" id="{687384FB-1E6C-4908-9A18-5B27A06E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93DB71-1FBB-4FF3-9AFF-8CD1C12C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664" y="760605"/>
            <a:ext cx="9644332" cy="1970151"/>
          </a:xfrm>
        </p:spPr>
        <p:txBody>
          <a:bodyPr/>
          <a:lstStyle/>
          <a:p>
            <a:pPr algn="ctr"/>
            <a:r>
              <a:rPr lang="cs-CZ" sz="4400" b="1" dirty="0"/>
              <a:t>Podpora sociální práce v obci Most</a:t>
            </a:r>
            <a:br>
              <a:rPr lang="cs-CZ" sz="4000" dirty="0"/>
            </a:br>
            <a:r>
              <a:rPr lang="cs-CZ" sz="4000" dirty="0"/>
              <a:t>CZ.03.2.63/0.0/0.0/16_128/0006175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EBB95CCA-3A3B-4EA4-B9DC-B64B9CB7C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558" y="6272014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2F356E"/>
                </a:solidFill>
              </a:rPr>
              <a:t>www.mesto-most.cz</a:t>
            </a:r>
          </a:p>
        </p:txBody>
      </p:sp>
      <p:pic>
        <p:nvPicPr>
          <p:cNvPr id="7" name="Picture 5" descr="logo na titulku">
            <a:extLst>
              <a:ext uri="{FF2B5EF4-FFF2-40B4-BE49-F238E27FC236}">
                <a16:creationId xmlns:a16="http://schemas.microsoft.com/office/drawing/2014/main" id="{68914DD7-AC2F-4A17-BD51-E333BC78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3450560"/>
            <a:ext cx="1752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CC665D7-B487-4445-B70A-F230CD4D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579" y="3883948"/>
            <a:ext cx="3024188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Magistrát města Mostu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Radniční 1/2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434 69  Most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IČ: 00266094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DIČ: CZ00266094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DF21AAD-6046-4A5B-868D-8D835894B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0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663642-C3B6-4BD8-AE35-EB67CFA6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2861"/>
            <a:ext cx="8596668" cy="5368502"/>
          </a:xfrm>
        </p:spPr>
        <p:txBody>
          <a:bodyPr/>
          <a:lstStyle/>
          <a:p>
            <a:r>
              <a:rPr lang="cs-CZ" b="1" dirty="0"/>
              <a:t>M. G. </a:t>
            </a:r>
            <a:r>
              <a:rPr lang="cs-CZ" b="1" dirty="0" err="1"/>
              <a:t>Dobnera</a:t>
            </a:r>
            <a:endParaRPr lang="cs-CZ" b="1" dirty="0"/>
          </a:p>
          <a:p>
            <a:pPr lvl="1"/>
            <a:r>
              <a:rPr lang="cs-CZ" dirty="0"/>
              <a:t>Čtyři 13 patrové panelové domy v centru města za ÚP</a:t>
            </a:r>
          </a:p>
          <a:p>
            <a:pPr lvl="1"/>
            <a:r>
              <a:rPr lang="cs-CZ" dirty="0"/>
              <a:t>Na 1 patře je 6 bytů, chodba je bez oken</a:t>
            </a:r>
          </a:p>
          <a:p>
            <a:pPr lvl="1"/>
            <a:r>
              <a:rPr lang="cs-CZ" dirty="0"/>
              <a:t>Každý dům je samostatným SVJ, ve všech případech je pověřeným vlastníkem SBD </a:t>
            </a:r>
            <a:r>
              <a:rPr lang="cs-CZ" dirty="0" err="1"/>
              <a:t>Krušnohor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Nejhorší z nich je s č.p. 2941 – výtah se zasekává, společné prostory jsou poničené, v některých patrech nesvítí světlo, nepořádek v domě i okolí domu, žije zde několik osob s mentálním postižením, psychiatrickou diagnózou, osoby </a:t>
            </a:r>
            <a:r>
              <a:rPr lang="cs-CZ" dirty="0" err="1"/>
              <a:t>distribující</a:t>
            </a:r>
            <a:r>
              <a:rPr lang="cs-CZ" dirty="0"/>
              <a:t> i vyrábějící návykové látky, byty pronajímány hlavně osobám, které jsou odkázány na sociální dávky, výskyt štěnic, častá migrace nájemníků</a:t>
            </a:r>
          </a:p>
          <a:p>
            <a:pPr lvl="1"/>
            <a:r>
              <a:rPr lang="cs-CZ" dirty="0"/>
              <a:t>Počet obyvatel cca 700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Věžové domy</a:t>
            </a:r>
          </a:p>
          <a:p>
            <a:pPr lvl="1"/>
            <a:r>
              <a:rPr lang="cs-CZ" dirty="0"/>
              <a:t>Čtyři panelové domy v řadě v ulici U věžových domů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0E71CE-3643-4AAC-83C4-129C40D6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729792"/>
            <a:ext cx="2418622" cy="181396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7CC11058-D8FE-4206-9F94-E86B2242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4F4810D-B718-4660-B62E-385F9127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101" y="511360"/>
            <a:ext cx="1441523" cy="25627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5DC2B4-2AF1-4F01-A73A-C7C86BEDE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621" y="3074068"/>
            <a:ext cx="2423003" cy="13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8771CA-BC8E-45A8-B821-5E26D94A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1103"/>
            <a:ext cx="8596668" cy="5420260"/>
          </a:xfrm>
        </p:spPr>
        <p:txBody>
          <a:bodyPr>
            <a:normAutofit/>
          </a:bodyPr>
          <a:lstStyle/>
          <a:p>
            <a:r>
              <a:rPr lang="cs-CZ" b="1" dirty="0"/>
              <a:t>K. H. Borovského</a:t>
            </a:r>
          </a:p>
          <a:p>
            <a:pPr lvl="1"/>
            <a:r>
              <a:rPr lang="cs-CZ" dirty="0"/>
              <a:t>Sedmipatrový panelový dům se 14 vchody poblíž vlakového nádraží</a:t>
            </a:r>
          </a:p>
          <a:p>
            <a:pPr lvl="1"/>
            <a:r>
              <a:rPr lang="cs-CZ" dirty="0"/>
              <a:t>Pronájem bytů osobám a rodinám odkázaným na sociální dávky</a:t>
            </a:r>
          </a:p>
          <a:p>
            <a:pPr lvl="1"/>
            <a:r>
              <a:rPr lang="cs-CZ" dirty="0"/>
              <a:t>V současné době přibližně 40 % vlastníků nemá trvalou adresu ve sledovaném domě.</a:t>
            </a:r>
          </a:p>
          <a:p>
            <a:pPr lvl="1"/>
            <a:r>
              <a:rPr lang="cs-CZ" dirty="0"/>
              <a:t>Nedaleko lokality se nachází dětský domov.</a:t>
            </a:r>
          </a:p>
          <a:p>
            <a:pPr lvl="1"/>
            <a:r>
              <a:rPr lang="cs-CZ" dirty="0"/>
              <a:t>Negativně vnímáno hlavně okolí domu</a:t>
            </a:r>
          </a:p>
          <a:p>
            <a:pPr lvl="1"/>
            <a:r>
              <a:rPr lang="cs-CZ" dirty="0"/>
              <a:t>Problémové rodiny bydlí v drtivé většině v 1+1 (na každém patře je jeden 1+1 a dva 3+1), i početnější rodiny</a:t>
            </a:r>
          </a:p>
          <a:p>
            <a:pPr lvl="1"/>
            <a:r>
              <a:rPr lang="cs-CZ" dirty="0"/>
              <a:t>Zhoršenými hygienickými podmínkami a výskytem švábů a štěnic</a:t>
            </a:r>
          </a:p>
          <a:p>
            <a:pPr lvl="1"/>
            <a:r>
              <a:rPr lang="cs-CZ" dirty="0"/>
              <a:t>Počet obyvatel cca 800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Za </a:t>
            </a:r>
            <a:r>
              <a:rPr lang="cs-CZ" b="1" dirty="0"/>
              <a:t>dobrou praxi </a:t>
            </a:r>
            <a:r>
              <a:rPr lang="cs-CZ" dirty="0"/>
              <a:t>lze kromě skupování bytů sousedy označit postup některých nebydlících vlastníků, kterým s výběrem nájemníků pomáhají bydlící vlastníci (je tu ovšem riziko diskriminace na etnickém principu).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2B3E493F-F78E-4829-B876-146FA98E0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4B12FE-1D69-4BCB-8792-513CE500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058167"/>
            <a:ext cx="2549769" cy="14342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1EC24B-0628-45D9-962A-0D38ED854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2829071"/>
            <a:ext cx="2549769" cy="14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47E0C-60B7-417D-BC17-B1C260F4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374"/>
          </a:xfrm>
        </p:spPr>
        <p:txBody>
          <a:bodyPr/>
          <a:lstStyle/>
          <a:p>
            <a:r>
              <a:rPr lang="cs-CZ" dirty="0"/>
              <a:t>Kroky ke zvýšení bezpečnosti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52B8E-A930-4C7C-8A8F-B511C35F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975"/>
            <a:ext cx="8596668" cy="4678388"/>
          </a:xfrm>
        </p:spPr>
        <p:txBody>
          <a:bodyPr/>
          <a:lstStyle/>
          <a:p>
            <a:r>
              <a:rPr lang="cs-CZ" dirty="0"/>
              <a:t>Mapování vyloučených lokalit</a:t>
            </a:r>
          </a:p>
          <a:p>
            <a:r>
              <a:rPr lang="cs-CZ" dirty="0"/>
              <a:t>Instalace kamer městského monitorovacího systému</a:t>
            </a:r>
          </a:p>
          <a:p>
            <a:r>
              <a:rPr lang="cs-CZ" dirty="0"/>
              <a:t>Posílení hlídek městské policie + Asistenti prevence kriminality</a:t>
            </a:r>
          </a:p>
          <a:p>
            <a:r>
              <a:rPr lang="cs-CZ" dirty="0"/>
              <a:t>Vyhlášky města:</a:t>
            </a:r>
          </a:p>
          <a:p>
            <a:pPr lvl="1"/>
            <a:r>
              <a:rPr lang="cs-CZ" dirty="0"/>
              <a:t>o zákazu konzumace alkoholu na veřejnosti </a:t>
            </a:r>
          </a:p>
          <a:p>
            <a:pPr lvl="1"/>
            <a:r>
              <a:rPr lang="cs-CZ" dirty="0"/>
              <a:t>o umisťování předmětů na veřejné prostranství</a:t>
            </a:r>
          </a:p>
          <a:p>
            <a:pPr lvl="1"/>
            <a:r>
              <a:rPr lang="cs-CZ" dirty="0"/>
              <a:t>o sezení na stavebních částech a zařízeních, která nejsou určena k takovému účelu. 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37A011A6-F177-4B3D-AAC7-9D12726D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7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56613-046A-4CF2-9672-2C7B2C14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121"/>
          </a:xfrm>
        </p:spPr>
        <p:txBody>
          <a:bodyPr/>
          <a:lstStyle/>
          <a:p>
            <a:r>
              <a:rPr lang="cs-CZ" dirty="0"/>
              <a:t>Mapování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28F7EE-3143-4A68-B3F0-DC18A185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Preventivní činnost</a:t>
            </a:r>
          </a:p>
          <a:p>
            <a:r>
              <a:rPr lang="cs-CZ" dirty="0"/>
              <a:t>Nevkračují do bytů, získávání informací probíhá pouze na chodbách</a:t>
            </a:r>
          </a:p>
          <a:p>
            <a:r>
              <a:rPr lang="cs-CZ" dirty="0"/>
              <a:t>Poskytování údajů do dotazníků je dobrovolné</a:t>
            </a:r>
          </a:p>
          <a:p>
            <a:r>
              <a:rPr lang="cs-CZ" dirty="0"/>
              <a:t>Pracovní skupina obchází problémové rodiny, které jsou předem vytipované a opakovaně se do nich navrací.</a:t>
            </a:r>
          </a:p>
          <a:p>
            <a:r>
              <a:rPr lang="cs-CZ" dirty="0"/>
              <a:t>Probíhá i na žádost obyvatel dotčených domů, hl. přestupky a kriminalitou.</a:t>
            </a:r>
          </a:p>
          <a:p>
            <a:r>
              <a:rPr lang="cs-CZ" dirty="0"/>
              <a:t>Zaměřeno na nepřizpůsobivé občany i občany, které narušující klidné soužití (jsou hluční, nepořádní, ruší noční klid)</a:t>
            </a:r>
          </a:p>
          <a:p>
            <a:r>
              <a:rPr lang="cs-CZ" dirty="0"/>
              <a:t>Zároveň jsou kontrolovány osoby přihlášené v bytech, na kterých pronajímatelé vydělávají.</a:t>
            </a:r>
          </a:p>
          <a:p>
            <a:r>
              <a:rPr lang="cs-CZ" dirty="0"/>
              <a:t>Hledání řešení k eliminaci zneužívání pronajímání bytů nepřizpůsobivým nájemníkům.</a:t>
            </a:r>
          </a:p>
          <a:p>
            <a:r>
              <a:rPr lang="cs-CZ" dirty="0"/>
              <a:t>Cílem je zamezit zneužívání sociálních dávek, zklidnit situaci a zvýšit pocit bezpečí v dané oblasti – včetně motivace klienta, dodržení etických zásad apod.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2894C5A2-49BB-449D-B71F-C48E0DD9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B7090-3F40-43D5-B94D-1D373F69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2385"/>
          </a:xfrm>
        </p:spPr>
        <p:txBody>
          <a:bodyPr/>
          <a:lstStyle/>
          <a:p>
            <a:r>
              <a:rPr lang="cs-CZ" dirty="0"/>
              <a:t>Mapování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B95982-C26C-4EFB-8356-62C20063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2755"/>
            <a:ext cx="8596668" cy="4488607"/>
          </a:xfrm>
        </p:spPr>
        <p:txBody>
          <a:bodyPr/>
          <a:lstStyle/>
          <a:p>
            <a:r>
              <a:rPr lang="cs-CZ" dirty="0"/>
              <a:t>Probíhá již od roku 2009 </a:t>
            </a:r>
          </a:p>
          <a:p>
            <a:pPr lvl="1"/>
            <a:r>
              <a:rPr lang="cs-CZ" dirty="0"/>
              <a:t>Mapování </a:t>
            </a:r>
            <a:r>
              <a:rPr lang="cs-CZ" dirty="0" err="1"/>
              <a:t>bl</a:t>
            </a:r>
            <a:r>
              <a:rPr lang="cs-CZ" dirty="0"/>
              <a:t>. 100-95 a 700</a:t>
            </a:r>
          </a:p>
          <a:p>
            <a:pPr lvl="1"/>
            <a:r>
              <a:rPr lang="cs-CZ" dirty="0"/>
              <a:t>Informativní letáky o mapování</a:t>
            </a:r>
          </a:p>
          <a:p>
            <a:r>
              <a:rPr lang="cs-CZ" dirty="0"/>
              <a:t>Rok 2016 </a:t>
            </a:r>
          </a:p>
          <a:p>
            <a:pPr lvl="1"/>
            <a:r>
              <a:rPr lang="cs-CZ" dirty="0"/>
              <a:t>od srpna do října, </a:t>
            </a:r>
            <a:r>
              <a:rPr lang="cs-CZ" dirty="0" err="1"/>
              <a:t>bl</a:t>
            </a:r>
            <a:r>
              <a:rPr lang="cs-CZ" dirty="0"/>
              <a:t>. 100-89</a:t>
            </a:r>
          </a:p>
          <a:p>
            <a:r>
              <a:rPr lang="cs-CZ" dirty="0"/>
              <a:t>Rok 2017 </a:t>
            </a:r>
          </a:p>
          <a:p>
            <a:pPr lvl="1"/>
            <a:r>
              <a:rPr lang="cs-CZ" dirty="0"/>
              <a:t>od února, doposud</a:t>
            </a:r>
          </a:p>
          <a:p>
            <a:pPr lvl="1"/>
            <a:r>
              <a:rPr lang="cs-CZ" dirty="0"/>
              <a:t>rozšíření do dalších lokalit – K. H. Borovského, </a:t>
            </a:r>
            <a:r>
              <a:rPr lang="cs-CZ" dirty="0" err="1"/>
              <a:t>bl</a:t>
            </a:r>
            <a:r>
              <a:rPr lang="cs-CZ" dirty="0"/>
              <a:t>. 100, M.G. </a:t>
            </a:r>
            <a:r>
              <a:rPr lang="cs-CZ" dirty="0" err="1"/>
              <a:t>Dobnera</a:t>
            </a:r>
            <a:r>
              <a:rPr lang="cs-CZ" dirty="0"/>
              <a:t>, Javorová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564AE96-6660-4E54-926D-E8FE8015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4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7BCAA-E0CD-4725-847A-76F7060F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879"/>
          </a:xfrm>
        </p:spPr>
        <p:txBody>
          <a:bodyPr/>
          <a:lstStyle/>
          <a:p>
            <a:r>
              <a:rPr lang="cs-CZ" dirty="0"/>
              <a:t>Mapování - získávání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525F6C-A401-49B3-AE23-7F7B726E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479"/>
            <a:ext cx="8596668" cy="4643883"/>
          </a:xfrm>
        </p:spPr>
        <p:txBody>
          <a:bodyPr/>
          <a:lstStyle/>
          <a:p>
            <a:r>
              <a:rPr lang="cs-CZ" dirty="0"/>
              <a:t>O rodinách i jednotlivcích žijících ve vyloučeném, deprivovaném území</a:t>
            </a:r>
          </a:p>
          <a:p>
            <a:r>
              <a:rPr lang="cs-CZ" dirty="0"/>
              <a:t>Dotazníkové šetření – zjišťují se identifikační údaje osob, počet osob v místě bydliště, nájemní smlouvy, pronajímatelé, zjišťuje se zda osoby pracují nebo jsou evidovány na ÚP, či pobírají dávky HN a SSP, zjišťuje se spokojenost s bydlením v lokalitě, sociální problémy, zadluženost atd. Viz. dotazník mapování</a:t>
            </a:r>
          </a:p>
          <a:p>
            <a:r>
              <a:rPr lang="cs-CZ" dirty="0"/>
              <a:t>Získání informací o problémech vyskytujících se v lokalitě = hledání řešení</a:t>
            </a:r>
          </a:p>
          <a:p>
            <a:r>
              <a:rPr lang="cs-CZ" dirty="0"/>
              <a:t>Návaznost sociálním šetřením - 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28F3D2A5-300E-420A-8919-2DEFE949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70D1BA11-A6F8-4414-A2DC-CAB29D401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393" y="0"/>
            <a:ext cx="5248690" cy="6975570"/>
          </a:xfrm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9ED1B7C5-FFD3-4853-932A-C0605E923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5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21E71-9AFB-4043-9C89-3003700E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374"/>
          </a:xfrm>
        </p:spPr>
        <p:txBody>
          <a:bodyPr/>
          <a:lstStyle/>
          <a:p>
            <a:r>
              <a:rPr lang="cs-CZ" dirty="0"/>
              <a:t>Účastníci mapování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B7F28B-1566-4ADB-AC9E-3A1DA315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975"/>
            <a:ext cx="8596668" cy="4678388"/>
          </a:xfrm>
        </p:spPr>
        <p:txBody>
          <a:bodyPr/>
          <a:lstStyle/>
          <a:p>
            <a:r>
              <a:rPr lang="cs-CZ" dirty="0"/>
              <a:t>Městská policie + Policie ČR</a:t>
            </a:r>
          </a:p>
          <a:p>
            <a:r>
              <a:rPr lang="cs-CZ" dirty="0"/>
              <a:t>Pracovník obce</a:t>
            </a:r>
          </a:p>
          <a:p>
            <a:r>
              <a:rPr lang="cs-CZ" dirty="0"/>
              <a:t>Pracovník ÚP</a:t>
            </a:r>
          </a:p>
          <a:p>
            <a:r>
              <a:rPr lang="cs-CZ" dirty="0"/>
              <a:t>Zástupci SDB </a:t>
            </a:r>
            <a:r>
              <a:rPr lang="cs-CZ" dirty="0" err="1"/>
              <a:t>Krušnohor</a:t>
            </a:r>
            <a:r>
              <a:rPr lang="cs-CZ" dirty="0"/>
              <a:t>, nebo Mostecké bytové</a:t>
            </a:r>
          </a:p>
          <a:p>
            <a:r>
              <a:rPr lang="cs-CZ" dirty="0"/>
              <a:t>Správci domů</a:t>
            </a:r>
          </a:p>
          <a:p>
            <a:r>
              <a:rPr lang="cs-CZ" dirty="0"/>
              <a:t>Finanční úřad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2404EA6E-93DC-4FC6-A1BA-675F5D9B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238BD-4C40-48E6-BE7D-0B24472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868"/>
          </a:xfrm>
        </p:spPr>
        <p:txBody>
          <a:bodyPr/>
          <a:lstStyle/>
          <a:p>
            <a:r>
              <a:rPr lang="cs-CZ" dirty="0"/>
              <a:t>Zapojení účastníků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DCB425-88AC-4C6B-8DC3-D5A9BFA1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469"/>
            <a:ext cx="8596668" cy="471289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Městská policie + Policie ČR</a:t>
            </a:r>
          </a:p>
          <a:p>
            <a:pPr lvl="1"/>
            <a:r>
              <a:rPr lang="cs-CZ" dirty="0"/>
              <a:t>Zajišťuje bezpečnost a hladký průběh mapování</a:t>
            </a:r>
          </a:p>
          <a:p>
            <a:pPr lvl="1"/>
            <a:r>
              <a:rPr lang="cs-CZ" dirty="0"/>
              <a:t>V některých případech přítomnost psovoda – u celostátně hledaných osob atd.</a:t>
            </a:r>
          </a:p>
          <a:p>
            <a:endParaRPr lang="cs-CZ" dirty="0"/>
          </a:p>
          <a:p>
            <a:r>
              <a:rPr lang="cs-CZ" b="1" dirty="0"/>
              <a:t>Asistenti prevence kriminality </a:t>
            </a:r>
          </a:p>
          <a:p>
            <a:pPr lvl="1"/>
            <a:r>
              <a:rPr lang="cs-CZ" dirty="0"/>
              <a:t>Projekt podpořen Ministerstvem vnitra ČR v rámci Městského programu prevence kriminality + 10% spoluúčast města</a:t>
            </a:r>
          </a:p>
          <a:p>
            <a:pPr lvl="1"/>
            <a:r>
              <a:rPr lang="cs-CZ" dirty="0"/>
              <a:t>Od roku 2015 – 4 pracovníci</a:t>
            </a:r>
          </a:p>
          <a:p>
            <a:pPr lvl="1"/>
            <a:r>
              <a:rPr lang="cs-CZ" dirty="0"/>
              <a:t>Rok 2017 – k 1.7.2017 bude přijato 9 asistentů prevence kriminality</a:t>
            </a:r>
          </a:p>
          <a:p>
            <a:pPr lvl="2"/>
            <a:r>
              <a:rPr lang="cs-CZ" dirty="0"/>
              <a:t>od 1.12.2017 přibyde dalších 10 asistentů prevence kriminality</a:t>
            </a:r>
          </a:p>
          <a:p>
            <a:pPr lvl="1"/>
            <a:r>
              <a:rPr lang="cs-CZ" dirty="0"/>
              <a:t>Provádí preventivní činnost ve vyloučených a deprivovaných lokalitách </a:t>
            </a:r>
          </a:p>
          <a:p>
            <a:pPr lvl="1"/>
            <a:r>
              <a:rPr lang="cs-CZ" dirty="0"/>
              <a:t>Proškoleni v oblastech právního vědomí, poskytnutí první pomoci, základech sebeobrany.</a:t>
            </a:r>
          </a:p>
          <a:p>
            <a:pPr lvl="1"/>
            <a:r>
              <a:rPr lang="cs-CZ" dirty="0"/>
              <a:t>Obyvatelé města se na ně mohou obracet s libovolnými dotazy a problémy.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583BDF72-E542-4C17-BD72-38F0025DC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8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238BD-4C40-48E6-BE7D-0B24472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868"/>
          </a:xfrm>
        </p:spPr>
        <p:txBody>
          <a:bodyPr/>
          <a:lstStyle/>
          <a:p>
            <a:r>
              <a:rPr lang="cs-CZ" dirty="0"/>
              <a:t>Zapojení účastníků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DCB425-88AC-4C6B-8DC3-D5A9BFA1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469"/>
            <a:ext cx="8596668" cy="4712894"/>
          </a:xfrm>
        </p:spPr>
        <p:txBody>
          <a:bodyPr/>
          <a:lstStyle/>
          <a:p>
            <a:r>
              <a:rPr lang="cs-CZ" b="1" dirty="0"/>
              <a:t>Pracovník obce, odbor sociálních věcí </a:t>
            </a:r>
            <a:r>
              <a:rPr lang="cs-CZ" b="1" dirty="0" err="1"/>
              <a:t>MmM</a:t>
            </a:r>
            <a:endParaRPr lang="cs-CZ" b="1" dirty="0"/>
          </a:p>
          <a:p>
            <a:pPr lvl="1"/>
            <a:r>
              <a:rPr lang="cs-CZ" dirty="0"/>
              <a:t>Hlavní mediátor</a:t>
            </a:r>
          </a:p>
          <a:p>
            <a:pPr lvl="1"/>
            <a:r>
              <a:rPr lang="cs-CZ" dirty="0"/>
              <a:t>Vede rozhovor s vyhledanými jedinci</a:t>
            </a:r>
          </a:p>
          <a:p>
            <a:pPr lvl="1"/>
            <a:r>
              <a:rPr lang="cs-CZ" dirty="0"/>
              <a:t>Nabízí služby sociální pomoci</a:t>
            </a:r>
          </a:p>
          <a:p>
            <a:pPr lvl="1"/>
            <a:r>
              <a:rPr lang="cs-CZ" dirty="0"/>
              <a:t>Sbírá informace</a:t>
            </a:r>
          </a:p>
          <a:p>
            <a:pPr lvl="1"/>
            <a:r>
              <a:rPr lang="cs-CZ" dirty="0"/>
              <a:t>Poskytuje navazující spolupráci</a:t>
            </a:r>
          </a:p>
          <a:p>
            <a:pPr lvl="1"/>
            <a:r>
              <a:rPr lang="cs-CZ" dirty="0"/>
              <a:t>Výsledek mapování je zapsán do O.K. systému, kam má přístup i ÚP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8DC9CA35-F300-4F84-8BC6-91CDEFA5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2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05E36-605F-408E-9AF7-ACCDD19C4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Most – Mapování a multidisciplinární spolupráce v oblasti bydlení s osobami ohroženými ztrátou bydlení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202093-C1C5-4CFE-A01A-FBDF2F3D1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OSV Most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4A4ADD0-FDFD-4710-9707-4951FAFC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6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E5F8F-520C-4256-B00B-043DC729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615"/>
          </a:xfrm>
        </p:spPr>
        <p:txBody>
          <a:bodyPr/>
          <a:lstStyle/>
          <a:p>
            <a:r>
              <a:rPr lang="cs-CZ" dirty="0"/>
              <a:t>Zapojení účastníků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BB095-410B-48CA-BD62-2E8AD370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215"/>
            <a:ext cx="8596668" cy="4730147"/>
          </a:xfrm>
        </p:spPr>
        <p:txBody>
          <a:bodyPr/>
          <a:lstStyle/>
          <a:p>
            <a:r>
              <a:rPr lang="cs-CZ" b="1" dirty="0"/>
              <a:t>Pracovník ÚP</a:t>
            </a:r>
          </a:p>
          <a:p>
            <a:pPr lvl="1"/>
            <a:r>
              <a:rPr lang="cs-CZ" dirty="0"/>
              <a:t>Poskytuje podněty k prošetření některých osob</a:t>
            </a:r>
          </a:p>
          <a:p>
            <a:pPr lvl="1"/>
            <a:r>
              <a:rPr lang="cs-CZ" dirty="0"/>
              <a:t>Sběr dat a sdílení informací mezi orgány</a:t>
            </a:r>
          </a:p>
          <a:p>
            <a:pPr lvl="1"/>
            <a:r>
              <a:rPr lang="cs-CZ" dirty="0"/>
              <a:t>Aktivní spolupráce s obcí</a:t>
            </a:r>
          </a:p>
          <a:p>
            <a:pPr lvl="1"/>
            <a:r>
              <a:rPr lang="cs-CZ" dirty="0"/>
              <a:t>Mají vlastní dotazník, do kterého sbírají informace během mapování</a:t>
            </a:r>
          </a:p>
          <a:p>
            <a:pPr lvl="1"/>
            <a:r>
              <a:rPr lang="cs-CZ" dirty="0"/>
              <a:t>Následně porovnávají získané informace se svou databází </a:t>
            </a:r>
          </a:p>
          <a:p>
            <a:pPr lvl="2"/>
            <a:r>
              <a:rPr lang="cs-CZ" dirty="0"/>
              <a:t>Řeší objevené problémy</a:t>
            </a:r>
          </a:p>
          <a:p>
            <a:pPr lvl="2"/>
            <a:r>
              <a:rPr lang="cs-CZ" dirty="0"/>
              <a:t>Nejasnosti dořeší na schůzce s klientem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B6FC4E40-F709-4F2F-BBDB-9498CAB8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4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E5F8F-520C-4256-B00B-043DC729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615"/>
          </a:xfrm>
        </p:spPr>
        <p:txBody>
          <a:bodyPr/>
          <a:lstStyle/>
          <a:p>
            <a:r>
              <a:rPr lang="cs-CZ" dirty="0"/>
              <a:t>Zapojení účastníků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BB095-410B-48CA-BD62-2E8AD370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215"/>
            <a:ext cx="8596668" cy="4730147"/>
          </a:xfrm>
        </p:spPr>
        <p:txBody>
          <a:bodyPr/>
          <a:lstStyle/>
          <a:p>
            <a:r>
              <a:rPr lang="cs-CZ" b="1" dirty="0"/>
              <a:t>Zástupci SDB </a:t>
            </a:r>
            <a:r>
              <a:rPr lang="cs-CZ" b="1" dirty="0" err="1"/>
              <a:t>Krušnohor</a:t>
            </a:r>
            <a:r>
              <a:rPr lang="cs-CZ" b="1" dirty="0"/>
              <a:t>, Mostecké bytové</a:t>
            </a:r>
          </a:p>
          <a:p>
            <a:pPr lvl="1"/>
            <a:r>
              <a:rPr lang="cs-CZ" dirty="0"/>
              <a:t>Informace o bytech</a:t>
            </a:r>
          </a:p>
          <a:p>
            <a:pPr lvl="1"/>
            <a:r>
              <a:rPr lang="cs-CZ" dirty="0"/>
              <a:t>Počtech hlášených osob</a:t>
            </a:r>
          </a:p>
          <a:p>
            <a:pPr lvl="1"/>
            <a:r>
              <a:rPr lang="cs-CZ" dirty="0"/>
              <a:t>Vlastnících bytů</a:t>
            </a:r>
          </a:p>
          <a:p>
            <a:endParaRPr lang="cs-CZ" dirty="0"/>
          </a:p>
          <a:p>
            <a:r>
              <a:rPr lang="cs-CZ" b="1" dirty="0"/>
              <a:t>Správci domů (domovníci)</a:t>
            </a:r>
          </a:p>
          <a:p>
            <a:pPr lvl="1"/>
            <a:r>
              <a:rPr lang="cs-CZ" dirty="0"/>
              <a:t>Vytipované problémové rodiny</a:t>
            </a:r>
          </a:p>
          <a:p>
            <a:pPr lvl="1"/>
            <a:r>
              <a:rPr lang="cs-CZ" dirty="0"/>
              <a:t>Znají problematiku domu a okolí</a:t>
            </a:r>
          </a:p>
          <a:p>
            <a:pPr lvl="1"/>
            <a:r>
              <a:rPr lang="cs-CZ" dirty="0"/>
              <a:t>Informace o nájemnících</a:t>
            </a:r>
          </a:p>
          <a:p>
            <a:pPr lvl="1"/>
            <a:r>
              <a:rPr lang="cs-CZ" dirty="0"/>
              <a:t>Komunikace s nájemníky i pronajímateli bytů takřka osobně a denně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201CD172-98D0-4AEE-AC59-F4E955EC5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9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777E-D459-4BD3-A7CC-EC8875DA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615"/>
          </a:xfrm>
        </p:spPr>
        <p:txBody>
          <a:bodyPr/>
          <a:lstStyle/>
          <a:p>
            <a:r>
              <a:rPr lang="cs-CZ" dirty="0"/>
              <a:t>Příklady dobré 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31C848-72AF-44A1-9F1E-5030FEB6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215"/>
            <a:ext cx="8596668" cy="4730147"/>
          </a:xfrm>
        </p:spPr>
        <p:txBody>
          <a:bodyPr/>
          <a:lstStyle/>
          <a:p>
            <a:r>
              <a:rPr lang="cs-CZ" dirty="0"/>
              <a:t>Záměrem celé akce je eliminace zneužívání pronajímání bytů nepřizpůsobivým nájemníků, kteří nedbají dodržování morálních a slušných norem k ostatním obyvatelům domů v mosteckých lokalitách. Z tohoto důvodu akce Mapování stále probíhá.</a:t>
            </a:r>
          </a:p>
          <a:p>
            <a:r>
              <a:rPr lang="cs-CZ" dirty="0"/>
              <a:t>Majitelé bytů začali přihlašovat nájemníky k pobytu. </a:t>
            </a:r>
          </a:p>
          <a:p>
            <a:r>
              <a:rPr lang="cs-CZ" dirty="0"/>
              <a:t>Při mapování byl v řadě případů zjištěn rozpor v počtu hlášených osob v bytě u správce bytového fondu a počtem osob, které nájemní byt skutečně užívaly</a:t>
            </a:r>
          </a:p>
          <a:p>
            <a:r>
              <a:rPr lang="cs-CZ" dirty="0"/>
              <a:t>Hlídky městské policie odhalily při kontrolách i celostátně hledané lidi. </a:t>
            </a:r>
          </a:p>
          <a:p>
            <a:r>
              <a:rPr lang="cs-CZ" dirty="0"/>
              <a:t>Předání informace sociálně slabým jedincům, poskytnutí pomoci a podpory v jejich situaci, zlepšení, náprava. Jedinci se dozví kde pomoc hledat.</a:t>
            </a:r>
          </a:p>
          <a:p>
            <a:r>
              <a:rPr lang="cs-CZ" dirty="0"/>
              <a:t>Včasné podchycení problémů, náprava existujících. </a:t>
            </a:r>
            <a:r>
              <a:rPr lang="cs-CZ" dirty="0" err="1"/>
              <a:t>př</a:t>
            </a:r>
            <a:r>
              <a:rPr lang="cs-CZ" dirty="0"/>
              <a:t>: 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B3440913-0A46-401D-9015-168294E5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7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B32-A7D0-4C95-B6BF-B396E36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84362"/>
          </a:xfrm>
        </p:spPr>
        <p:txBody>
          <a:bodyPr/>
          <a:lstStyle/>
          <a:p>
            <a:r>
              <a:rPr lang="cs-CZ" dirty="0"/>
              <a:t>Bytové problémy hledání 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842B14-3397-42DD-94AF-34F8DA96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3963"/>
            <a:ext cx="8596668" cy="4747399"/>
          </a:xfrm>
        </p:spPr>
        <p:txBody>
          <a:bodyPr/>
          <a:lstStyle/>
          <a:p>
            <a:r>
              <a:rPr lang="cs-CZ" b="1" dirty="0"/>
              <a:t>Krizové bydlení v Mostě</a:t>
            </a:r>
          </a:p>
          <a:p>
            <a:pPr lvl="1"/>
            <a:r>
              <a:rPr lang="cs-CZ" dirty="0"/>
              <a:t>Noclehárna pro muže – 10 lůžek</a:t>
            </a:r>
          </a:p>
          <a:p>
            <a:pPr lvl="1"/>
            <a:r>
              <a:rPr lang="cs-CZ" dirty="0"/>
              <a:t>Azylový dům pro muže – 30 lůžek</a:t>
            </a:r>
          </a:p>
          <a:p>
            <a:pPr lvl="1"/>
            <a:r>
              <a:rPr lang="cs-CZ" dirty="0"/>
              <a:t>Azylový dům pro ženy a matky s dětmi – 14 lůžek</a:t>
            </a:r>
          </a:p>
          <a:p>
            <a:pPr lvl="2"/>
            <a:r>
              <a:rPr lang="cs-CZ" dirty="0"/>
              <a:t>Chybí ubytování pro rodiny, noclehárna pro ženy</a:t>
            </a:r>
          </a:p>
          <a:p>
            <a:pPr lvl="1"/>
            <a:r>
              <a:rPr lang="cs-CZ" dirty="0"/>
              <a:t>Ubytovny = Domino – 160 lůžek; </a:t>
            </a:r>
            <a:r>
              <a:rPr lang="cs-CZ" dirty="0" err="1"/>
              <a:t>Kapi</a:t>
            </a:r>
            <a:r>
              <a:rPr lang="cs-CZ" dirty="0"/>
              <a:t> Velebudice – 130 lůžek; Špejchar – 30 lůžek; Motel Turbo – 16 lůžek; UNO </a:t>
            </a:r>
            <a:r>
              <a:rPr lang="cs-CZ" dirty="0" err="1"/>
              <a:t>Chanov</a:t>
            </a:r>
            <a:r>
              <a:rPr lang="cs-CZ" dirty="0"/>
              <a:t> 135 lůžek.</a:t>
            </a:r>
          </a:p>
          <a:p>
            <a:endParaRPr lang="cs-CZ" dirty="0"/>
          </a:p>
          <a:p>
            <a:r>
              <a:rPr lang="cs-CZ" b="1" dirty="0"/>
              <a:t>Projekt sociálního bydlení - </a:t>
            </a:r>
            <a:r>
              <a:rPr lang="cs-CZ" dirty="0"/>
              <a:t>cílem projektu je vytvoření lokální koncepce sociálního bydlení města Mostu v souladu s Koncepcí sociálního bydlení České republiky 2015 - 2025 a její pilotní ověření v praxi v 10 vybraných bytech.</a:t>
            </a:r>
            <a:br>
              <a:rPr lang="cs-CZ" dirty="0"/>
            </a:br>
            <a:r>
              <a:rPr lang="cs-CZ" dirty="0"/>
              <a:t>Během trvání projektu předpokládá zapojení 20 klientů/domácností, do těchto vybraných bytů, kterým bude také zároveň poskytnuta intenzivní spolupráce se sociálním pracovníkem.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17C66F4-12CB-4DED-9AEF-066CF842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7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D6891-7293-40D2-9413-1826FF93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projednání – vliv na bydlení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6D77D-E32A-4506-A7AA-59438FAD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2"/>
          </a:xfrm>
        </p:spPr>
        <p:txBody>
          <a:bodyPr/>
          <a:lstStyle/>
          <a:p>
            <a:r>
              <a:rPr lang="cs-CZ" b="1" dirty="0"/>
              <a:t>Opatření obecné povahy podle § 33d zákona č. 111/2006 Sb., o pomoci v hmotné nouzi</a:t>
            </a:r>
          </a:p>
          <a:p>
            <a:pPr lvl="1"/>
            <a:r>
              <a:rPr lang="cs-CZ" dirty="0"/>
              <a:t>Toto ustanovení hovoří o „oblasti se zvýšeným výskytem sociálně nežádoucích jevů“, v níž nebude možné poskytovat doplatek na bydlení, v souvislosti s oprávněním obce podat žádost o vydání opatření obecné povahy.</a:t>
            </a:r>
          </a:p>
          <a:p>
            <a:pPr lvl="1"/>
            <a:r>
              <a:rPr lang="cs-CZ" dirty="0"/>
              <a:t>zákona o pomoci v hmotné nouzi musí žádost obsahovat identifikaci míst, ve kterých se ve zvýšené míře vyskytují sociálně nežádoucí jevy a odůvodnění, v čem je spatřován zvýšený výskyt sociálně nežádoucích jevů.</a:t>
            </a:r>
          </a:p>
          <a:p>
            <a:pPr lvl="1"/>
            <a:r>
              <a:rPr lang="cs-CZ" dirty="0"/>
              <a:t>důsledky označování oblastí, tzn. Na riziko ztráty bydlení, a to u občanů žijících v lokalitě, která bude označena za oblast se zvýšeným výskytem sociálně nežádoucích jevů.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 toto téma bude uskutečněna koncem měsíce června schůzka s ÚP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F8B4D96-CDE9-417A-84DF-97A5D9DF8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B5830-48E9-4439-9049-8537CBC0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121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1AA68-A416-4E84-BCF9-1A9B08CB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1"/>
          </a:xfrm>
        </p:spPr>
        <p:txBody>
          <a:bodyPr/>
          <a:lstStyle/>
          <a:p>
            <a:r>
              <a:rPr lang="cs-CZ" dirty="0"/>
              <a:t>Strategický plán sociálního začleňování statutárního města Mostu na období 2017 – 2019</a:t>
            </a:r>
          </a:p>
          <a:p>
            <a:endParaRPr lang="cs-CZ" dirty="0"/>
          </a:p>
          <a:p>
            <a:r>
              <a:rPr lang="cs-CZ" dirty="0"/>
              <a:t>Fotografie:</a:t>
            </a:r>
          </a:p>
          <a:p>
            <a:r>
              <a:rPr lang="cs-CZ" dirty="0">
                <a:hlinkClick r:id="rId2"/>
              </a:rPr>
              <a:t>https://commons.wikimedia.org/wiki/File:Most,_t%C5%99._Budovatel%C5%AF,_Rozkv%C4%9Bt_a_v%C4%9B%C5%BE%C3%A1ky_U_V%C4%9B%C5%BEov%C3%BDch_dom%C5%AF_%2801%29.jpg</a:t>
            </a:r>
            <a:endParaRPr lang="cs-CZ" dirty="0"/>
          </a:p>
          <a:p>
            <a:r>
              <a:rPr lang="cs-CZ" dirty="0">
                <a:hlinkClick r:id="rId3"/>
              </a:rPr>
              <a:t>https://www.google.cz/search?q=hn%C4%9Bv%C3%ADn&amp;source=lnms&amp;tbm=isch&amp;sa=X&amp;ved=0ahUKEwiU1faYpLjUAhUBExoKHShyBHsQ_AUICigB&amp;biw=1197&amp;bih=949#imgrc=ggG3_WJTd4YhKM</a:t>
            </a:r>
            <a:r>
              <a:rPr lang="cs-CZ" dirty="0"/>
              <a:t>:</a:t>
            </a:r>
          </a:p>
          <a:p>
            <a:r>
              <a:rPr lang="cs-CZ" dirty="0">
                <a:hlinkClick r:id="rId4"/>
              </a:rPr>
              <a:t>https://www.vyletnik.cz/images/vylet/uzivatele/vlasta79/most-2012-05-14-most-u-kostela-02-_1.jpg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9A3CB7DC-97D2-46BF-9AEF-F5112EB04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0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zadi bez loga">
            <a:extLst>
              <a:ext uri="{FF2B5EF4-FFF2-40B4-BE49-F238E27FC236}">
                <a16:creationId xmlns:a16="http://schemas.microsoft.com/office/drawing/2014/main" id="{5C5DBFE3-730E-4B78-BC47-F9F0FD61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C74C16-8113-4374-86DC-B409DD8C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9868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Děkuji za pozornost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A3F7A6DA-3051-4C8E-821B-D2096AD55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B05CE376-7C49-4FB3-8E48-2FD52ABE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996" y="6196433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2F356E"/>
                </a:solidFill>
              </a:rPr>
              <a:t>www.mesto-most.cz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D649BF8-AF23-4AD2-90A1-3814211D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36" y="3131344"/>
            <a:ext cx="5359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300" b="1" dirty="0">
                <a:solidFill>
                  <a:schemeClr val="bg1"/>
                </a:solidFill>
                <a:cs typeface="Arial" panose="020B0604020202020204" pitchFamily="34" charset="0"/>
              </a:rPr>
              <a:t>Statutární město Most</a:t>
            </a:r>
          </a:p>
        </p:txBody>
      </p:sp>
      <p:pic>
        <p:nvPicPr>
          <p:cNvPr id="8" name="Picture 4" descr="logo na titulku">
            <a:extLst>
              <a:ext uri="{FF2B5EF4-FFF2-40B4-BE49-F238E27FC236}">
                <a16:creationId xmlns:a16="http://schemas.microsoft.com/office/drawing/2014/main" id="{5460159F-C047-4E30-9FC0-A1249A9B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28" y="2919040"/>
            <a:ext cx="6826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1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D5875-029B-4BEB-8B3C-C596DC09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121"/>
          </a:xfrm>
        </p:spPr>
        <p:txBody>
          <a:bodyPr/>
          <a:lstStyle/>
          <a:p>
            <a:r>
              <a:rPr lang="cs-CZ" dirty="0"/>
              <a:t>Město Most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487444-A013-4CEA-9D83-91C2B8DD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491"/>
            <a:ext cx="8596668" cy="4574871"/>
          </a:xfrm>
        </p:spPr>
        <p:txBody>
          <a:bodyPr/>
          <a:lstStyle/>
          <a:p>
            <a:r>
              <a:rPr lang="cs-CZ" dirty="0"/>
              <a:t>66 000 obyvatel </a:t>
            </a:r>
          </a:p>
          <a:p>
            <a:r>
              <a:rPr lang="cs-CZ" dirty="0"/>
              <a:t>14. největším městem v ČR</a:t>
            </a:r>
          </a:p>
          <a:p>
            <a:r>
              <a:rPr lang="cs-CZ" dirty="0"/>
              <a:t>Ústecký kraj</a:t>
            </a:r>
          </a:p>
          <a:p>
            <a:r>
              <a:rPr lang="cs-CZ" dirty="0"/>
              <a:t>Je statutárním městem a obcí s rozšířenou působností</a:t>
            </a:r>
          </a:p>
          <a:p>
            <a:r>
              <a:rPr lang="cs-CZ" dirty="0"/>
              <a:t>ORP se skládá z 15 obcí</a:t>
            </a:r>
          </a:p>
          <a:p>
            <a:r>
              <a:rPr lang="cs-CZ" dirty="0"/>
              <a:t>Památky (Kostel Nanebevzetí P. Marie, hrad Hněvín) </a:t>
            </a:r>
          </a:p>
          <a:p>
            <a:r>
              <a:rPr lang="cs-CZ" dirty="0"/>
              <a:t>Vyžití v Mostě (Autodrom, Hipodrom, </a:t>
            </a:r>
            <a:r>
              <a:rPr lang="cs-CZ" dirty="0" err="1"/>
              <a:t>Aquadrom</a:t>
            </a:r>
            <a:r>
              <a:rPr lang="cs-CZ" dirty="0"/>
              <a:t>, golf, vodní nádrž Benedikt, rekultivační jezero Matylda, Mostecké jezero)</a:t>
            </a:r>
          </a:p>
          <a:p>
            <a:r>
              <a:rPr lang="cs-CZ" dirty="0"/>
              <a:t>Sport – evropské město sportu roku 2015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F0E36C-C25D-4D73-85FE-EE4F9D2D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55" y="571025"/>
            <a:ext cx="670857" cy="7746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F55811-3AAC-406F-9BC0-12E064C8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267" y="4416276"/>
            <a:ext cx="3374996" cy="22437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AC4CA4-AFA4-4020-84F7-BC75CBD8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313" y="344608"/>
            <a:ext cx="2728904" cy="2243765"/>
          </a:xfrm>
          <a:prstGeom prst="rect">
            <a:avLst/>
          </a:prstGeom>
        </p:spPr>
      </p:pic>
      <p:pic>
        <p:nvPicPr>
          <p:cNvPr id="8" name="Obrázek 1">
            <a:extLst>
              <a:ext uri="{FF2B5EF4-FFF2-40B4-BE49-F238E27FC236}">
                <a16:creationId xmlns:a16="http://schemas.microsoft.com/office/drawing/2014/main" id="{FCAA2937-44B1-4EE1-8C01-F26889CB3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A2F0C-810C-4948-9D3F-CAD4FEC0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098"/>
          </a:xfrm>
        </p:spPr>
        <p:txBody>
          <a:bodyPr>
            <a:normAutofit/>
          </a:bodyPr>
          <a:lstStyle/>
          <a:p>
            <a:r>
              <a:rPr lang="cs-CZ" sz="3200" dirty="0"/>
              <a:t>Současná situace bytového fondu v Mostě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F7E0E4-C89A-4C90-905A-5E82F9AD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7699"/>
            <a:ext cx="8596668" cy="4833664"/>
          </a:xfrm>
        </p:spPr>
        <p:txBody>
          <a:bodyPr/>
          <a:lstStyle/>
          <a:p>
            <a:r>
              <a:rPr lang="cs-CZ" dirty="0"/>
              <a:t>Tvořen zejména sídlištními panelovými domy</a:t>
            </a:r>
          </a:p>
          <a:p>
            <a:r>
              <a:rPr lang="cs-CZ" dirty="0"/>
              <a:t>Tržní ceny bytů patří k nejnižším v ČR</a:t>
            </a:r>
          </a:p>
          <a:p>
            <a:r>
              <a:rPr lang="cs-CZ" dirty="0"/>
              <a:t>Časté stěhování obyvatel s nižším sociálním statutem prostřednictvím spekulantů s byty</a:t>
            </a:r>
          </a:p>
          <a:p>
            <a:r>
              <a:rPr lang="cs-CZ" dirty="0"/>
              <a:t>Odchod vysokoškolských studentů za vyššími výdělky</a:t>
            </a:r>
          </a:p>
          <a:p>
            <a:r>
              <a:rPr lang="cs-CZ" dirty="0"/>
              <a:t>Vznik lokalit s koncentrací osob ohrožených sociálním vyloučením</a:t>
            </a:r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985605A8-F5C4-401B-B37B-03BEA814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3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48A9A-2C92-4D8B-AE32-0D55D041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891"/>
          </a:xfrm>
        </p:spPr>
        <p:txBody>
          <a:bodyPr/>
          <a:lstStyle/>
          <a:p>
            <a:r>
              <a:rPr lang="cs-CZ" dirty="0"/>
              <a:t>Vyloučené a deprivované lokality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C9AC8-10B8-4596-B054-D60E33A2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491"/>
            <a:ext cx="8596668" cy="4574871"/>
          </a:xfrm>
        </p:spPr>
        <p:txBody>
          <a:bodyPr/>
          <a:lstStyle/>
          <a:p>
            <a:r>
              <a:rPr lang="cs-CZ" b="1" dirty="0"/>
              <a:t>Vyloučené lokality </a:t>
            </a:r>
            <a:r>
              <a:rPr lang="cs-CZ" dirty="0"/>
              <a:t>– </a:t>
            </a:r>
            <a:r>
              <a:rPr lang="cs-CZ" b="1" dirty="0"/>
              <a:t>oficiálně 1 lokalita</a:t>
            </a:r>
          </a:p>
          <a:p>
            <a:r>
              <a:rPr lang="cs-CZ" b="1" dirty="0"/>
              <a:t>Deprivované lokality </a:t>
            </a:r>
            <a:r>
              <a:rPr lang="cs-CZ" dirty="0"/>
              <a:t>– místa s vysokým podílem dlouhodobě nezaměstnaných, osob v hmotné nouzi, ohrožených sociálním vyloučením (celkem </a:t>
            </a:r>
            <a:r>
              <a:rPr lang="cs-CZ" b="1" dirty="0"/>
              <a:t>6 lokalit</a:t>
            </a:r>
            <a:r>
              <a:rPr lang="cs-CZ" dirty="0"/>
              <a:t>)</a:t>
            </a:r>
          </a:p>
          <a:p>
            <a:r>
              <a:rPr lang="cs-CZ" dirty="0"/>
              <a:t>Další problémy výskyt:</a:t>
            </a:r>
          </a:p>
          <a:p>
            <a:pPr lvl="1"/>
            <a:r>
              <a:rPr lang="cs-CZ" b="1" dirty="0" err="1"/>
              <a:t>Mikrolokality</a:t>
            </a:r>
            <a:r>
              <a:rPr lang="cs-CZ" b="1" dirty="0"/>
              <a:t> </a:t>
            </a:r>
            <a:r>
              <a:rPr lang="cs-CZ" dirty="0"/>
              <a:t>(př. ul. Chomutovská </a:t>
            </a:r>
            <a:r>
              <a:rPr lang="cs-CZ" dirty="0" err="1"/>
              <a:t>bl</a:t>
            </a:r>
            <a:r>
              <a:rPr lang="cs-CZ" dirty="0"/>
              <a:t>. 14 a 15., </a:t>
            </a:r>
            <a:r>
              <a:rPr lang="cs-CZ" dirty="0" err="1"/>
              <a:t>Čepirožská</a:t>
            </a:r>
            <a:r>
              <a:rPr lang="cs-CZ" dirty="0"/>
              <a:t>) </a:t>
            </a:r>
          </a:p>
          <a:p>
            <a:pPr lvl="1"/>
            <a:r>
              <a:rPr lang="cs-CZ" b="1" dirty="0"/>
              <a:t>Ubytovny – krizové bydlení </a:t>
            </a:r>
            <a:r>
              <a:rPr lang="cs-CZ" dirty="0"/>
              <a:t>(Domino, </a:t>
            </a:r>
            <a:r>
              <a:rPr lang="cs-CZ" dirty="0" err="1"/>
              <a:t>Kapi</a:t>
            </a:r>
            <a:r>
              <a:rPr lang="cs-CZ" dirty="0"/>
              <a:t>, UNO, Turbo atd.)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7144D02-23B7-4713-B408-1B08AF50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4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BE3A382-8610-49E4-955F-4F14BD200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039819" cy="684621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81F97F-F6E2-4EF7-A05A-BCF339A2AC0F}"/>
              </a:ext>
            </a:extLst>
          </p:cNvPr>
          <p:cNvSpPr txBox="1"/>
          <p:nvPr/>
        </p:nvSpPr>
        <p:spPr>
          <a:xfrm>
            <a:off x="8298610" y="1888904"/>
            <a:ext cx="2984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Vyloučené + deprivované lokality: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Chanov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„Stovky“</a:t>
            </a:r>
          </a:p>
          <a:p>
            <a:pPr marL="342900" indent="-342900">
              <a:buAutoNum type="arabicPeriod"/>
            </a:pPr>
            <a:r>
              <a:rPr lang="cs-CZ" dirty="0"/>
              <a:t>„Sedmistovky“</a:t>
            </a:r>
          </a:p>
          <a:p>
            <a:pPr marL="342900" indent="-342900">
              <a:buAutoNum type="arabicPeriod"/>
            </a:pPr>
            <a:r>
              <a:rPr lang="cs-CZ" dirty="0"/>
              <a:t>M. G. </a:t>
            </a:r>
            <a:r>
              <a:rPr lang="cs-CZ" dirty="0" err="1"/>
              <a:t>Dobnera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U věžových domů</a:t>
            </a:r>
          </a:p>
          <a:p>
            <a:pPr marL="342900" indent="-342900">
              <a:buAutoNum type="arabicPeriod"/>
            </a:pPr>
            <a:r>
              <a:rPr lang="cs-CZ" dirty="0" err="1"/>
              <a:t>Javororvá</a:t>
            </a:r>
            <a:r>
              <a:rPr lang="cs-CZ" dirty="0"/>
              <a:t> „hokejka“</a:t>
            </a:r>
          </a:p>
          <a:p>
            <a:pPr marL="342900" indent="-342900">
              <a:buAutoNum type="arabicPeriod"/>
            </a:pPr>
            <a:r>
              <a:rPr lang="cs-CZ" dirty="0"/>
              <a:t>K. H. Borovského</a:t>
            </a:r>
          </a:p>
        </p:txBody>
      </p:sp>
    </p:spTree>
    <p:extLst>
      <p:ext uri="{BB962C8B-B14F-4D97-AF65-F5344CB8AC3E}">
        <p14:creationId xmlns:p14="http://schemas.microsoft.com/office/powerpoint/2010/main" val="144058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8A66F1-D0BE-4F98-ACE5-0A4B24DA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90113"/>
            <a:ext cx="8596668" cy="5351249"/>
          </a:xfrm>
        </p:spPr>
        <p:txBody>
          <a:bodyPr/>
          <a:lstStyle/>
          <a:p>
            <a:r>
              <a:rPr lang="cs-CZ" b="1" dirty="0" err="1"/>
              <a:t>Chanov</a:t>
            </a:r>
            <a:endParaRPr lang="cs-CZ" b="1" dirty="0"/>
          </a:p>
          <a:p>
            <a:pPr lvl="1"/>
            <a:r>
              <a:rPr lang="cs-CZ" dirty="0"/>
              <a:t>Sídliště označené jako vyloučená lokalita</a:t>
            </a:r>
          </a:p>
          <a:p>
            <a:pPr lvl="1"/>
            <a:r>
              <a:rPr lang="cs-CZ" dirty="0"/>
              <a:t>Jediné místo kde město Most vlastní bytové jednotky</a:t>
            </a:r>
          </a:p>
          <a:p>
            <a:pPr lvl="1"/>
            <a:r>
              <a:rPr lang="cs-CZ" dirty="0"/>
              <a:t>Prohloubení problému - příchod Romů ze Slovenska</a:t>
            </a:r>
          </a:p>
          <a:p>
            <a:pPr lvl="1"/>
            <a:r>
              <a:rPr lang="cs-CZ" dirty="0"/>
              <a:t>Infrastruktura – ZŠ, kancelář české pošty, praktický lékař pro děti, dům romské kultury, ubytovna</a:t>
            </a:r>
          </a:p>
          <a:p>
            <a:pPr lvl="1"/>
            <a:r>
              <a:rPr lang="cs-CZ" dirty="0"/>
              <a:t>Celkově se zde nalézá okolo 215 bytů</a:t>
            </a:r>
          </a:p>
          <a:p>
            <a:pPr lvl="1"/>
            <a:r>
              <a:rPr lang="cs-CZ" dirty="0"/>
              <a:t>Ubytovna UNO – patří městu Most; pokoje jsou 4 lůžkové; topí se tuhými palivy, voda je na žetony.</a:t>
            </a:r>
          </a:p>
          <a:p>
            <a:pPr lvl="1"/>
            <a:r>
              <a:rPr lang="cs-CZ" dirty="0"/>
              <a:t>Počet obyvatel cca 1300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4FADBCFB-9B0D-4609-AE3D-F18D6EBA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4FC2764-6513-479C-96D7-9D812D0C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35" y="4360985"/>
            <a:ext cx="2892469" cy="21384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A9D2B99-FAAC-4FF3-94BA-68F44B48B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77" y="4360985"/>
            <a:ext cx="2859001" cy="21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8AF5E2-8684-4D9F-A8EA-1014005B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2861"/>
            <a:ext cx="8596668" cy="5368502"/>
          </a:xfrm>
        </p:spPr>
        <p:txBody>
          <a:bodyPr/>
          <a:lstStyle/>
          <a:p>
            <a:r>
              <a:rPr lang="cs-CZ" b="1" dirty="0"/>
              <a:t>Stovky</a:t>
            </a:r>
          </a:p>
          <a:p>
            <a:pPr lvl="1"/>
            <a:r>
              <a:rPr lang="cs-CZ" dirty="0"/>
              <a:t>V centru města, 4-7 patrové budovy do písmene E. 12 bloků s 8 propojkami</a:t>
            </a:r>
          </a:p>
          <a:p>
            <a:pPr lvl="1"/>
            <a:r>
              <a:rPr lang="cs-CZ" dirty="0"/>
              <a:t>Bloky 95-100 jsou mezi sociálně vyloučené lokality řazeny tradičně od r. 2006</a:t>
            </a:r>
          </a:p>
          <a:p>
            <a:pPr lvl="1"/>
            <a:r>
              <a:rPr lang="cs-CZ" dirty="0"/>
              <a:t>Dnes i bloky 89-94</a:t>
            </a:r>
          </a:p>
          <a:p>
            <a:pPr lvl="1"/>
            <a:r>
              <a:rPr lang="cs-CZ" dirty="0"/>
              <a:t>Vysoký výskyt přestupků = Asistenti prevence kriminality</a:t>
            </a:r>
          </a:p>
          <a:p>
            <a:pPr lvl="1"/>
            <a:r>
              <a:rPr lang="cs-CZ" dirty="0"/>
              <a:t>V lokalitě Stovky se nachází největší z mosteckých ubytoven DOMINO</a:t>
            </a:r>
          </a:p>
          <a:p>
            <a:pPr lvl="1"/>
            <a:r>
              <a:rPr lang="cs-CZ" dirty="0"/>
              <a:t>NZDM Zimák (15-26 let), Klub národnostních menšin do 15 let. Diakonie, Naděje M</a:t>
            </a:r>
          </a:p>
          <a:p>
            <a:pPr lvl="1"/>
            <a:r>
              <a:rPr lang="cs-CZ" dirty="0"/>
              <a:t>Počet obyvatel cca 3000</a:t>
            </a:r>
          </a:p>
          <a:p>
            <a:pPr lvl="1"/>
            <a:endParaRPr lang="cs-CZ" dirty="0"/>
          </a:p>
          <a:p>
            <a:pPr lvl="1"/>
            <a:endParaRPr lang="cs-CZ" b="1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8275E604-F1BB-4C20-B3D4-45013371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9A28851-9415-4931-9A5C-2A940FFA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30" y="4830428"/>
            <a:ext cx="3311807" cy="18628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7FE2A4-EB68-4977-A76D-725837BD5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122" y="4830428"/>
            <a:ext cx="3311808" cy="18628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B0CDB34-C202-4DC9-B36A-EDBA5AB2A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717" y="195201"/>
            <a:ext cx="1888376" cy="33571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5429DA-8F30-46D3-88EF-BE683B2BE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5717" y="3357112"/>
            <a:ext cx="1888376" cy="3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9BFE4F-9981-499E-8888-E30C4555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55609"/>
            <a:ext cx="8596668" cy="5385754"/>
          </a:xfrm>
        </p:spPr>
        <p:txBody>
          <a:bodyPr/>
          <a:lstStyle/>
          <a:p>
            <a:r>
              <a:rPr lang="cs-CZ" b="1" dirty="0"/>
              <a:t>Sedmistovky</a:t>
            </a:r>
          </a:p>
          <a:p>
            <a:pPr lvl="1"/>
            <a:r>
              <a:rPr lang="cs-CZ" dirty="0"/>
              <a:t>Lokalitu tvoří celá čtvrť v okolí Liščího vrchu v jihovýchodní části města. Velká část domů je zde přímo ve vlastnictví SBD </a:t>
            </a:r>
            <a:r>
              <a:rPr lang="cs-CZ" dirty="0" err="1"/>
              <a:t>Krušnohor</a:t>
            </a:r>
            <a:r>
              <a:rPr lang="cs-CZ" dirty="0"/>
              <a:t>, další část představují SVJ</a:t>
            </a:r>
          </a:p>
          <a:p>
            <a:pPr lvl="1"/>
            <a:r>
              <a:rPr lang="cs-CZ" dirty="0"/>
              <a:t>Velká koncentrace osob se znaky sociálního vyloučení. Podíl osob se znaky sociálního vyloučení odpovídá mosteckému průměru.</a:t>
            </a:r>
          </a:p>
          <a:p>
            <a:pPr lvl="1"/>
            <a:r>
              <a:rPr lang="cs-CZ" dirty="0"/>
              <a:t>NZDM Záplata, Oblastní charita Most</a:t>
            </a:r>
          </a:p>
          <a:p>
            <a:pPr lvl="1"/>
            <a:r>
              <a:rPr lang="cs-CZ" dirty="0"/>
              <a:t>Počet obyvatel cca 6000</a:t>
            </a:r>
          </a:p>
          <a:p>
            <a:endParaRPr lang="cs-CZ" dirty="0"/>
          </a:p>
          <a:p>
            <a:r>
              <a:rPr lang="cs-CZ" b="1" dirty="0"/>
              <a:t>Javorová</a:t>
            </a:r>
          </a:p>
          <a:p>
            <a:pPr lvl="1"/>
            <a:r>
              <a:rPr lang="cs-CZ" dirty="0"/>
              <a:t>Tzv. hokejka</a:t>
            </a:r>
          </a:p>
          <a:p>
            <a:pPr lvl="1"/>
            <a:r>
              <a:rPr lang="cs-CZ" dirty="0"/>
              <a:t>Dvanáctipatrový panelový dům se 14 vchody obývá více než tisícovka osob</a:t>
            </a:r>
          </a:p>
          <a:p>
            <a:pPr lvl="1"/>
            <a:r>
              <a:rPr lang="cs-CZ" dirty="0"/>
              <a:t>Za problematičtější bývá označována severní část, která se nachází v blízkosti herny, pohostinství a místa, kde se zdržují osoby bez domova.</a:t>
            </a:r>
          </a:p>
          <a:p>
            <a:pPr lvl="1"/>
            <a:r>
              <a:rPr lang="cs-CZ" dirty="0"/>
              <a:t>Problémem je zvýšené užívání a distribuce drog.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103564B-0EB8-4A41-A055-C3C4DC2B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" y="6066258"/>
            <a:ext cx="32099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FA3705-36A1-43CF-9A6D-D72ED84D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862" y="3429000"/>
            <a:ext cx="1836180" cy="32643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A3E3DE-77B8-4B51-B179-A7E6658D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827" y="5257800"/>
            <a:ext cx="2552035" cy="14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864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1669</Words>
  <Application>Microsoft Office PowerPoint</Application>
  <PresentationFormat>Širokoúhlá obrazovka</PresentationFormat>
  <Paragraphs>204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Fazeta</vt:lpstr>
      <vt:lpstr>Podpora sociální práce v obci Most CZ.03.2.63/0.0/0.0/16_128/0006175</vt:lpstr>
      <vt:lpstr>Most – Mapování a multidisciplinární spolupráce v oblasti bydlení s osobami ohroženými ztrátou bydlení</vt:lpstr>
      <vt:lpstr>Město Most</vt:lpstr>
      <vt:lpstr>Současná situace bytového fondu v Mostě</vt:lpstr>
      <vt:lpstr>Vyloučené a deprivované lokality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Kroky ke zvýšení bezpečnosti</vt:lpstr>
      <vt:lpstr>Mapování</vt:lpstr>
      <vt:lpstr>Mapování</vt:lpstr>
      <vt:lpstr>Mapování - získávání údajů</vt:lpstr>
      <vt:lpstr>Prezentace aplikace PowerPoint</vt:lpstr>
      <vt:lpstr>Účastníci mapování</vt:lpstr>
      <vt:lpstr>Zapojení účastníků</vt:lpstr>
      <vt:lpstr>Zapojení účastníků</vt:lpstr>
      <vt:lpstr>Zapojení účastníků</vt:lpstr>
      <vt:lpstr>Zapojení účastníků</vt:lpstr>
      <vt:lpstr>Příklady dobré praxe</vt:lpstr>
      <vt:lpstr>Bytové problémy hledání řešení</vt:lpstr>
      <vt:lpstr>K projednání – vliv na bydlení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-</dc:title>
  <dc:creator>Hingarová Eliška</dc:creator>
  <cp:lastModifiedBy>Jana Koláčková</cp:lastModifiedBy>
  <cp:revision>56</cp:revision>
  <dcterms:created xsi:type="dcterms:W3CDTF">2017-06-09T09:54:09Z</dcterms:created>
  <dcterms:modified xsi:type="dcterms:W3CDTF">2017-06-15T04:20:52Z</dcterms:modified>
</cp:coreProperties>
</file>